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6" r:id="rId12"/>
    <p:sldId id="267" r:id="rId13"/>
    <p:sldId id="269" r:id="rId14"/>
    <p:sldId id="271" r:id="rId15"/>
    <p:sldId id="274" r:id="rId16"/>
    <p:sldId id="277" r:id="rId17"/>
    <p:sldId id="278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C8855-D067-458C-BF26-DA0E1BF405D8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938FD-242F-409A-996D-45C11C416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979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503E84-F705-6877-74C5-77C814D5F0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44E7C7E-7C51-98C2-84A9-21C2A9DB4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7308D4-0177-29A2-106E-A8F9B929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277930-B439-BA02-303C-F1B81DA05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1C6826-8893-4D7D-C5DB-16E721FC4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41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AFF250-4CD8-3006-D1B2-ECE1CFF36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9961342-474C-EA1C-A41B-6D2E23292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E291361-0355-4F29-846A-782532D69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66CA8F2-46BC-C830-70C3-6C1E14C09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7871540-FC0C-51C8-3696-91D0DEB04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01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826D383-6A36-034A-416A-2335ED7E7C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1EF4765-517A-02CE-0B08-CEB854EC2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8FBAD39-660E-E22F-C366-EBB552868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28F5613-8734-0321-58F7-0F72A2EB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C962FD-19E8-9B33-D0EC-F6C47F5C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9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50763F-8771-5B46-8E4A-746401F58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E1198C8-D7C4-9599-C245-5F8F901D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7F68309-B415-ED24-4CC6-8C8647B4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01F1C97-6C6D-2DFC-4C25-03374227C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94D03ED-BB6A-3545-950A-D7F3FF22C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0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123C8D-43CA-A4C1-09D4-C88157054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7E4013F-1847-D2B0-A3D4-2BA8BD733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8D9D6A5-A87D-ACD8-CCC6-D16970673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29D319F-2116-A959-B88D-2A11641C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D605144-97C6-1C55-3897-2C8B34F0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6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2013D3-1838-825A-89C4-ED58D4DFB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EB475BC-0F73-08A6-98AB-AFBB44E82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9179D34-E522-0CC7-1DE7-D4ACB4759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EE8193A-514D-9102-C5B4-C4AADB4EF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58401CF-5A66-534F-A5E5-0CABA441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26AA4CB-28EC-3678-8E64-E8DBEA7AE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6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E6C574-3636-39F8-5AB5-7B639E681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22421E0-122B-3E1F-45C6-9AA2AE13F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14909C-1125-3A51-2B21-179B1C746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C025D10-14E9-9AEC-2284-59D06FC13D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35CE5CD-3EEE-2417-48B0-2F918B42F1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8C8881E-48B1-6970-3FDA-C9AB28D99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8D9FB4E-9F8F-AFEA-1DAB-E51AE2511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0D98170-3040-BFC3-F43B-EBD9C3388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4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4F2831-B58F-5FFC-A606-07C7571EE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3A896F6-446A-E0A4-1978-DB7E470B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F757B07-E7E8-CD89-AB9A-FBE4D6B46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342162E-E6E3-5262-2B5A-F2B8D14C1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79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57B8F779-131D-EBD8-3C24-250305637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D4B7997-D61E-2D81-72F2-094C3548A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6DDB79C-C4E1-CA5C-5426-73F97002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998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ADCACC-DED0-AE52-BDE9-7DFBF350C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CCDE9F4-23A2-BE36-7815-6C7C32216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571024B-1CAE-1646-4211-537E0380E3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B9DA5FA-09BF-7E66-9D06-4C58FB95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DFE9189-174D-5BCE-72E6-3324E4FE9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A06DBC1-970A-A0AD-5558-D0C59739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3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B77A09-24BC-80B6-F524-A7A1EFF72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7E62064-6AD4-D6E2-3D29-BF4D06994F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BF7D1-8112-DD08-9867-798C0A52E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6EC59FC-8696-C241-680E-D35014949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9543CDB-906C-2916-A7B6-A40DC017E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780EC7E-7C7E-9F49-BC5D-F0858376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6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754B89C-3564-F798-DF87-7716F7EE7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89F5FB3-2928-0F8F-D3F7-4E618045A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CE6AC1F-946F-E0F4-028E-63F9AAFA08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84CBF-9D6E-4463-A32E-B9F07D04D98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C3FEF-9F6B-1C88-905D-88B889980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05FD412-CFDD-C39A-B057-68AA3BCDF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79EFD-787A-4CD5-AF3B-15B565923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2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DB37A85-7418-2D66-8570-7AA87F85A1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882BC5-D077-E4D8-3164-6D9A015A06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98CC2F7-CADB-2091-D8F2-E10DA515FA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" y="1316038"/>
            <a:ext cx="11283696" cy="4700714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800" dirty="0">
                <a:latin typeface="Arial Black" panose="020B0A04020102020204" pitchFamily="34" charset="0"/>
              </a:rPr>
              <a:t>ПРОЕКТ</a:t>
            </a:r>
            <a:r>
              <a:rPr lang="ru-RU" sz="2800" dirty="0"/>
              <a:t> </a:t>
            </a:r>
            <a:r>
              <a:rPr lang="ru-RU" sz="2800" dirty="0">
                <a:latin typeface="Arial Black" panose="020B0A04020102020204" pitchFamily="34" charset="0"/>
              </a:rPr>
              <a:t>ПО ЭКОЛОГИЧЕСКОМУ ВОСПИТАНИЮ </a:t>
            </a:r>
          </a:p>
          <a:p>
            <a:r>
              <a:rPr lang="ru-RU" sz="5100" dirty="0">
                <a:latin typeface="Arial Black" panose="020B0A04020102020204" pitchFamily="34" charset="0"/>
              </a:rPr>
              <a:t>« ОБИТАТЕЛИ АКВАРИУМА»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  Выполнили :</a:t>
            </a:r>
          </a:p>
          <a:p>
            <a:r>
              <a:rPr lang="ru-RU" dirty="0">
                <a:latin typeface="Arial Black" panose="020B0A04020102020204" pitchFamily="34" charset="0"/>
              </a:rPr>
              <a:t>                                 </a:t>
            </a:r>
            <a:r>
              <a:rPr lang="ru-RU" dirty="0" err="1">
                <a:latin typeface="Arial Black" panose="020B0A04020102020204" pitchFamily="34" charset="0"/>
              </a:rPr>
              <a:t>ст.воспитатель</a:t>
            </a:r>
            <a:r>
              <a:rPr lang="ru-RU" dirty="0">
                <a:latin typeface="Arial Black" panose="020B0A04020102020204" pitchFamily="34" charset="0"/>
              </a:rPr>
              <a:t> Дубровина Н.Р.</a:t>
            </a:r>
          </a:p>
          <a:p>
            <a:r>
              <a:rPr lang="ru-RU" dirty="0">
                <a:latin typeface="Arial Black" panose="020B0A04020102020204" pitchFamily="34" charset="0"/>
              </a:rPr>
              <a:t>                        воспитатель : </a:t>
            </a:r>
            <a:r>
              <a:rPr lang="ru-RU" dirty="0" err="1">
                <a:latin typeface="Arial Black" panose="020B0A04020102020204" pitchFamily="34" charset="0"/>
              </a:rPr>
              <a:t>Кукуян</a:t>
            </a:r>
            <a:r>
              <a:rPr lang="ru-RU" dirty="0">
                <a:latin typeface="Arial Black" panose="020B0A04020102020204" pitchFamily="34" charset="0"/>
              </a:rPr>
              <a:t> С.П.</a:t>
            </a:r>
          </a:p>
        </p:txBody>
      </p:sp>
    </p:spTree>
    <p:extLst>
      <p:ext uri="{BB962C8B-B14F-4D97-AF65-F5344CB8AC3E}">
        <p14:creationId xmlns:p14="http://schemas.microsoft.com/office/powerpoint/2010/main" val="206874761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E3CB09E-D6BA-AECC-690E-E7E2895AE2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DE8C30-89CC-8874-97A4-52E28E24E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5400" b="1" u="sng" dirty="0"/>
              <a:t>Работа по проекту</a:t>
            </a:r>
            <a:br>
              <a:rPr lang="ru-RU" sz="5400" b="1" u="sng" dirty="0"/>
            </a:br>
            <a:r>
              <a:rPr lang="ru-RU" sz="3600" b="1" dirty="0"/>
              <a:t>ООД по «Рисованию» в группе № 6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1" y="2676741"/>
            <a:ext cx="2384678" cy="273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064" y="2552699"/>
            <a:ext cx="3346704" cy="404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457" y="2552699"/>
            <a:ext cx="2120091" cy="231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68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3C23F9C-307C-6D86-9884-F395349145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87DC6D-A1B8-BB04-B235-963A2416E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    </a:t>
            </a:r>
            <a:r>
              <a:rPr lang="ru-RU" sz="4000" b="1" u="sng" dirty="0"/>
              <a:t>Работа по проекту</a:t>
            </a:r>
            <a:br>
              <a:rPr lang="ru-RU" sz="4000" b="1" u="sng" dirty="0"/>
            </a:br>
            <a:r>
              <a:rPr lang="ru-RU" sz="3200" b="1" dirty="0"/>
              <a:t>ООД по «Конструированию» в группе № 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52" y="2395538"/>
            <a:ext cx="2770632" cy="288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2" y="2395538"/>
            <a:ext cx="3307602" cy="295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152" y="2295020"/>
            <a:ext cx="2747010" cy="317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543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4A2AA2A9-35D3-444D-C4F4-C604B98889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3154" y="-137161"/>
            <a:ext cx="12933274" cy="713232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B8500063-F625-5FA4-314D-1A9C61715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5400" b="1" u="sng" dirty="0"/>
              <a:t>Работа по проекту</a:t>
            </a:r>
            <a:br>
              <a:rPr lang="ru-RU" sz="5400" b="1" u="sng" dirty="0"/>
            </a:br>
            <a:r>
              <a:rPr lang="ru-RU" sz="3600" b="1" dirty="0"/>
              <a:t>ООД по «ФЭМП» в группе № 6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29" y="2428699"/>
            <a:ext cx="2318111" cy="308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20" y="1882710"/>
            <a:ext cx="3749040" cy="430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280" y="2414587"/>
            <a:ext cx="2529840" cy="336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4233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DD3FA72-0229-40D8-D300-37BBD3B35B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432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08E2DD-66DB-B947-5692-54DFDC4EE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5400" b="1" u="sng" dirty="0"/>
              <a:t>Работа по проекту</a:t>
            </a:r>
            <a:br>
              <a:rPr lang="ru-RU" sz="5400" b="1" u="sng" dirty="0"/>
            </a:br>
            <a:r>
              <a:rPr lang="ru-RU" sz="3600" b="1" dirty="0"/>
              <a:t>ООД по «Развитию речи» в группе № 6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26" y="2742506"/>
            <a:ext cx="2777712" cy="364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432" y="2172653"/>
            <a:ext cx="3071813" cy="3796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216" y="2742506"/>
            <a:ext cx="2852928" cy="379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8442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9E1BB58-B5DB-7285-1017-65B3D9BD2D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F2E5AB-8BC4-2089-6E45-7CD01F9B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5400" b="1" u="sng" dirty="0"/>
              <a:t>Работа по проекту</a:t>
            </a:r>
            <a:br>
              <a:rPr lang="ru-RU" sz="5400" b="1" u="sng" dirty="0"/>
            </a:br>
            <a:r>
              <a:rPr lang="ru-RU" sz="3600" b="1" dirty="0"/>
              <a:t>ООД по «Лепке» в группе № 6</a:t>
            </a:r>
            <a:endParaRPr lang="ru-RU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950097"/>
            <a:ext cx="5270186" cy="401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950097"/>
            <a:ext cx="5386967" cy="401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399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4253017-F896-721C-9BB1-B2EDDE2279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EB9D31-6495-4ABA-1EE1-508515BE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6600" b="1" u="sng" dirty="0"/>
              <a:t>Работа по проекту</a:t>
            </a:r>
            <a:br>
              <a:rPr lang="ru-RU" sz="6600" b="1" u="sng" dirty="0"/>
            </a:br>
            <a:r>
              <a:rPr lang="ru-RU" sz="4000" b="1" dirty="0"/>
              <a:t>ООД по «Окружающему миру» в группе № 6</a:t>
            </a:r>
            <a:endParaRPr lang="ru-RU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71" y="2821646"/>
            <a:ext cx="2789028" cy="335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76" y="1818323"/>
            <a:ext cx="4116870" cy="331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862" y="2740533"/>
            <a:ext cx="3183826" cy="373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496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E8B20C65-EB99-F71B-2C43-138D7E67A7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66A2AE-B25C-123C-3C3F-59F0543DF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b="1" u="sng" dirty="0"/>
              <a:t>Работа по проекту</a:t>
            </a:r>
            <a:br>
              <a:rPr lang="ru-RU" sz="8000" b="1" u="sng" dirty="0"/>
            </a:br>
            <a:r>
              <a:rPr lang="ru-RU" sz="3600" b="1" dirty="0"/>
              <a:t>Просмотр мультфильма про рыбку «Немо»</a:t>
            </a:r>
            <a:endParaRPr lang="ru-RU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62" y="2265045"/>
            <a:ext cx="23241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803" y="1954149"/>
            <a:ext cx="4262437" cy="411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087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95D2304-C178-54FF-0662-1392887DE6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8DF68D-EA7C-54E0-69B3-889D6DD77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u="sng" dirty="0"/>
              <a:t>Работа по проекту</a:t>
            </a:r>
            <a:r>
              <a:rPr lang="ru-RU" sz="9600" b="1" u="sng" dirty="0"/>
              <a:t/>
            </a:r>
            <a:br>
              <a:rPr lang="ru-RU" sz="9600" b="1" u="sng" dirty="0"/>
            </a:br>
            <a:r>
              <a:rPr lang="ru-RU" sz="4000" b="1" dirty="0"/>
              <a:t>Работа с родителями</a:t>
            </a:r>
            <a:endParaRPr lang="ru-RU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76" y="1797176"/>
            <a:ext cx="3685032" cy="446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328" y="2309655"/>
            <a:ext cx="2787848" cy="363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517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46CB2F6-776A-A5C6-78FA-2E151FC92A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9BB936-2F55-CDE2-20C6-D25653316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/>
              <a:t>Мастер-класс: «Макет аквариума»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FD90E5-9973-63A3-8CEC-813505719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4131"/>
            <a:ext cx="4351638" cy="3865604"/>
          </a:xfrm>
        </p:spPr>
        <p:txBody>
          <a:bodyPr>
            <a:normAutofit fontScale="55000" lnSpcReduction="20000"/>
          </a:bodyPr>
          <a:lstStyle/>
          <a:p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Аквариум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– это всегда окно в другой мир, поэтому показать этот мир детям хочется во всей красе. Можно использовать в образовательной деятельности по ознакомлению с обитателями подводного мира.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 Аквариум, аквариум!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 Кусочек дна морского!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 Аквариум, аквариум!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 Я не видал такого:                                      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Здесь рыбки золотые 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Резвятся в глубине,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Желания простые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Рождаются во мне…</a:t>
            </a:r>
          </a:p>
          <a:p>
            <a:pPr marL="0" indent="0" algn="l">
              <a:buNone/>
            </a:pPr>
            <a:r>
              <a:rPr lang="ru-RU" sz="240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                           Т. Второва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248" y="4099940"/>
            <a:ext cx="4308285" cy="245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426" y="1419459"/>
            <a:ext cx="3121405" cy="233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821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5F21EF0-2D5B-3E41-9539-4592E58EED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91BA3C-C866-E43A-A185-90B05033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 и участие!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474" y="1661913"/>
            <a:ext cx="7806798" cy="464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529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C732C66-CB37-9EE0-4401-4F9676100C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E7BD4C-3857-6EA7-1A2E-590297B9B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u="sng" dirty="0">
                <a:solidFill>
                  <a:srgbClr val="002060"/>
                </a:solidFill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6534186-EF80-C485-A8A9-528DDA587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" y="1290320"/>
            <a:ext cx="11480800" cy="5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проблема экологического воспитания является наиболее актуальной. Дети имеют небольшую информацию о животном и растительном мире. Через проведенные беседы, стало очевидным, что их увлекают рыбки ,улитки и водоросли. И тогда было решено организовать проект, который называется «Обитатели аквариума»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Helvetica Neue"/>
              </a:rPr>
              <a:t>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333333"/>
                </a:solidFill>
                <a:latin typeface="Helvetica Neue"/>
                <a:cs typeface="Times New Roman" panose="02020603050405020304" pitchFamily="18" charset="0"/>
              </a:rPr>
              <a:t>   </a:t>
            </a:r>
            <a:r>
              <a:rPr lang="ru-RU" sz="24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издавна интересовался подводным миром, населенным животными и       растениями. Сравнительно недавно появились акваланги и исследовательские подводные лодки, дающие возможность несколько часов наблюдать за рыбами в их природном окружении, изучать их способ жизни.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это люди уже очень давно научились воссоздавать частицу подводного мира рядом с собой. Это аквариумы – постоянное жилище для рыбок.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 – не просто красивая вещь, удовлетворяющая эстетические потребности человека, и не только средство заполнить свой досуг, но и действующая модель природного водоёма.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51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32B2B45-EF1D-F1EF-EC2A-1C6917D905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4CDB9E-2C9E-E857-03D5-075E1BAFC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  </a:t>
            </a:r>
            <a:r>
              <a:rPr lang="ru-RU" sz="4000" b="1" dirty="0">
                <a:solidFill>
                  <a:srgbClr val="FF0000"/>
                </a:solidFill>
              </a:rPr>
              <a:t>Цель проекта</a:t>
            </a:r>
            <a:r>
              <a:rPr lang="ru-RU" sz="3600" dirty="0"/>
              <a:t>: </a:t>
            </a:r>
            <a:r>
              <a:rPr lang="ru-RU" sz="4000" b="1" i="1" dirty="0"/>
              <a:t>формирование знаний об обитателях аквариума и условиях их жизни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2D08E2-0E70-43EF-45BC-F1EF6BA9D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Тип проекта- </a:t>
            </a:r>
            <a:r>
              <a:rPr lang="ru-RU" sz="4000" b="1" i="1" dirty="0"/>
              <a:t>творческо- исследовательский</a:t>
            </a:r>
          </a:p>
          <a:p>
            <a:r>
              <a:rPr lang="ru-RU" sz="4000" b="1" i="1" dirty="0">
                <a:solidFill>
                  <a:srgbClr val="FF0000"/>
                </a:solidFill>
              </a:rPr>
              <a:t>Участники проекта- </a:t>
            </a:r>
            <a:r>
              <a:rPr lang="ru-RU" sz="4000" b="1" i="1" dirty="0"/>
              <a:t>воспитанники средней  группы, педагоги, родители, сотрудники МБДОУ № 6</a:t>
            </a:r>
          </a:p>
          <a:p>
            <a:r>
              <a:rPr lang="ru-RU" sz="4000" b="1" i="1" dirty="0">
                <a:solidFill>
                  <a:srgbClr val="FF0000"/>
                </a:solidFill>
              </a:rPr>
              <a:t>Срок реализации- </a:t>
            </a:r>
            <a:r>
              <a:rPr lang="ru-RU" sz="4000" b="1" i="1" dirty="0"/>
              <a:t>1 неделя (краткосрочный)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162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7FCC865-B93A-8C20-3EB9-8B4D456AD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1BD5F2-0CF8-8183-882A-641C2CC49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u="sng" dirty="0">
                <a:solidFill>
                  <a:srgbClr val="002060"/>
                </a:solidFill>
              </a:rPr>
              <a:t>Ожидаемые результаты: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1CFDFD5-3C88-C70F-A0DC-B7372E571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Расширить знания воспитанников об аквариумных рыбках;</a:t>
            </a:r>
          </a:p>
          <a:p>
            <a:r>
              <a:rPr lang="ru-RU" sz="4400" b="1" dirty="0"/>
              <a:t>Уметь рассказывать об обитателях аквариума;</a:t>
            </a:r>
          </a:p>
          <a:p>
            <a:r>
              <a:rPr lang="ru-RU" sz="4400" b="1" dirty="0"/>
              <a:t>Участвовать в наблюдениях за рыбками и в посильном труде по уходу за ними.</a:t>
            </a:r>
          </a:p>
        </p:txBody>
      </p:sp>
    </p:spTree>
    <p:extLst>
      <p:ext uri="{BB962C8B-B14F-4D97-AF65-F5344CB8AC3E}">
        <p14:creationId xmlns:p14="http://schemas.microsoft.com/office/powerpoint/2010/main" val="303989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C4393EF-CDC7-8539-6A6B-6D458DB8B9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D1E36A-0608-74C9-C39A-D45FE8BD5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solidFill>
                  <a:srgbClr val="002060"/>
                </a:solidFill>
              </a:rPr>
              <a:t>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A467379-A223-DFF9-594E-4E35520BA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68" y="1825625"/>
            <a:ext cx="10620632" cy="4667250"/>
          </a:xfrm>
        </p:spPr>
        <p:txBody>
          <a:bodyPr>
            <a:noAutofit/>
          </a:bodyPr>
          <a:lstStyle/>
          <a:p>
            <a:r>
              <a:rPr lang="ru-RU" sz="3600" dirty="0"/>
              <a:t>Сформировать знания у детей о характерном строении рыб: форма тела, плавники, жабры;</a:t>
            </a:r>
          </a:p>
          <a:p>
            <a:r>
              <a:rPr lang="ru-RU" sz="3600" dirty="0"/>
              <a:t>Развить познавательные способности у детей;</a:t>
            </a:r>
          </a:p>
          <a:p>
            <a:r>
              <a:rPr lang="ru-RU" sz="3600" dirty="0"/>
              <a:t>Развивать умение делать самостоятельные выводы на основе наблюдений;</a:t>
            </a:r>
          </a:p>
          <a:p>
            <a:r>
              <a:rPr lang="ru-RU" sz="3600" dirty="0"/>
              <a:t>Обогатить словарный запас детей;</a:t>
            </a:r>
          </a:p>
          <a:p>
            <a:r>
              <a:rPr lang="ru-RU" sz="3600" dirty="0"/>
              <a:t>Воспитывать экологическую культуру, желание бережно относиться к окружающему миру.</a:t>
            </a:r>
          </a:p>
        </p:txBody>
      </p:sp>
    </p:spTree>
    <p:extLst>
      <p:ext uri="{BB962C8B-B14F-4D97-AF65-F5344CB8AC3E}">
        <p14:creationId xmlns:p14="http://schemas.microsoft.com/office/powerpoint/2010/main" val="409493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11319BE-6C0D-A76D-2223-84791FC277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DFCAA1-4B5A-C4AB-0CEC-D8C536F7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solidFill>
                  <a:srgbClr val="002060"/>
                </a:solidFill>
              </a:rPr>
              <a:t>Этапы реализации проекта: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876FDA90-9F40-1249-0852-993D698D46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874904"/>
              </p:ext>
            </p:extLst>
          </p:nvPr>
        </p:nvGraphicFramePr>
        <p:xfrm>
          <a:off x="838200" y="1787611"/>
          <a:ext cx="3601995" cy="2501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1995">
                  <a:extLst>
                    <a:ext uri="{9D8B030D-6E8A-4147-A177-3AD203B41FA5}">
                      <a16:colId xmlns="" xmlns:a16="http://schemas.microsoft.com/office/drawing/2014/main" val="3100213134"/>
                    </a:ext>
                  </a:extLst>
                </a:gridCol>
              </a:tblGrid>
              <a:tr h="250100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Организационный этап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/>
                        <a:t>Подбор художественной литературы, дидактического материала, игр; 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/>
                        <a:t> Создание предметно- развивающей среды.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35495883"/>
                  </a:ext>
                </a:extLst>
              </a:tr>
            </a:tbl>
          </a:graphicData>
        </a:graphic>
      </p:graphicFrame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80865BD4-E17D-123B-8413-F0B445B67B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703438"/>
              </p:ext>
            </p:extLst>
          </p:nvPr>
        </p:nvGraphicFramePr>
        <p:xfrm>
          <a:off x="3632885" y="4638846"/>
          <a:ext cx="3080953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0953">
                  <a:extLst>
                    <a:ext uri="{9D8B030D-6E8A-4147-A177-3AD203B41FA5}">
                      <a16:colId xmlns="" xmlns:a16="http://schemas.microsoft.com/office/drawing/2014/main" val="875850317"/>
                    </a:ext>
                  </a:extLst>
                </a:gridCol>
              </a:tblGrid>
              <a:tr h="2124419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Заключительный этап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/>
                        <a:t>Анализ и обобщение результатов;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/>
                        <a:t>-презентация проекта «Обитатели аквариума»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/>
                        <a:t>-оформление выставки детского творчества «Веселые рыбки»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7190734"/>
                  </a:ext>
                </a:extLst>
              </a:tr>
            </a:tbl>
          </a:graphicData>
        </a:graphic>
      </p:graphicFrame>
      <p:graphicFrame>
        <p:nvGraphicFramePr>
          <p:cNvPr id="7" name="Таблица 7">
            <a:extLst>
              <a:ext uri="{FF2B5EF4-FFF2-40B4-BE49-F238E27FC236}">
                <a16:creationId xmlns="" xmlns:a16="http://schemas.microsoft.com/office/drawing/2014/main" id="{2853C323-DA7D-4171-644D-A1FD28793F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644497"/>
              </p:ext>
            </p:extLst>
          </p:nvPr>
        </p:nvGraphicFramePr>
        <p:xfrm>
          <a:off x="5725296" y="1453976"/>
          <a:ext cx="4434703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4703">
                  <a:extLst>
                    <a:ext uri="{9D8B030D-6E8A-4147-A177-3AD203B41FA5}">
                      <a16:colId xmlns="" xmlns:a16="http://schemas.microsoft.com/office/drawing/2014/main" val="2372168663"/>
                    </a:ext>
                  </a:extLst>
                </a:gridCol>
              </a:tblGrid>
              <a:tr h="25908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Основной этап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Проведение занятий, бесед, дидактических игр;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Рассматривание иллюстраций, чтение, просмотр мультфильма 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Наблюдение за обитателями аквариума, установление связи «Рыба- человек»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Выставка творческих работ по теме.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48623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63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6E9AE47-D242-641E-470A-399E38ADA7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09FF33-D9CD-0E71-A2F3-D40327D73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u="sng" dirty="0">
                <a:solidFill>
                  <a:srgbClr val="002060"/>
                </a:solidFill>
              </a:rPr>
              <a:t>Выполнение проекта </a:t>
            </a:r>
            <a:br>
              <a:rPr lang="ru-RU" sz="4000" b="1" u="sng" dirty="0">
                <a:solidFill>
                  <a:srgbClr val="002060"/>
                </a:solidFill>
              </a:rPr>
            </a:br>
            <a:r>
              <a:rPr lang="ru-RU" sz="4000" b="1" u="sng" dirty="0">
                <a:solidFill>
                  <a:srgbClr val="002060"/>
                </a:solidFill>
              </a:rPr>
              <a:t>по образовательным областям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3CEAE25C-633D-63A6-D1FC-DA723FBDEC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107335"/>
              </p:ext>
            </p:extLst>
          </p:nvPr>
        </p:nvGraphicFramePr>
        <p:xfrm>
          <a:off x="838200" y="1825625"/>
          <a:ext cx="4211595" cy="2293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1595">
                  <a:extLst>
                    <a:ext uri="{9D8B030D-6E8A-4147-A177-3AD203B41FA5}">
                      <a16:colId xmlns="" xmlns:a16="http://schemas.microsoft.com/office/drawing/2014/main" val="830479834"/>
                    </a:ext>
                  </a:extLst>
                </a:gridCol>
              </a:tblGrid>
              <a:tr h="22932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Познавательное развитие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НОД «Строение и питание рыб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 Беседа «Зачем в аквариуме водоросли»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Дидактические игры по ФЭМП : «Соедини цифры», « Как поймать рыбку», «Раскрась по номерам»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86837026"/>
                  </a:ext>
                </a:extLst>
              </a:tr>
            </a:tbl>
          </a:graphicData>
        </a:graphic>
      </p:graphicFrame>
      <p:graphicFrame>
        <p:nvGraphicFramePr>
          <p:cNvPr id="5" name="Таблица 5">
            <a:extLst>
              <a:ext uri="{FF2B5EF4-FFF2-40B4-BE49-F238E27FC236}">
                <a16:creationId xmlns="" xmlns:a16="http://schemas.microsoft.com/office/drawing/2014/main" id="{73681038-4ABB-7702-E093-0836B0CF7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965524"/>
              </p:ext>
            </p:extLst>
          </p:nvPr>
        </p:nvGraphicFramePr>
        <p:xfrm>
          <a:off x="5651156" y="1825625"/>
          <a:ext cx="4508843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8843">
                  <a:extLst>
                    <a:ext uri="{9D8B030D-6E8A-4147-A177-3AD203B41FA5}">
                      <a16:colId xmlns="" xmlns:a16="http://schemas.microsoft.com/office/drawing/2014/main" val="1627381376"/>
                    </a:ext>
                  </a:extLst>
                </a:gridCol>
              </a:tblGrid>
              <a:tr h="22932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Речевое развитие 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Беседа «Зачем рыбке хвост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dirty="0"/>
                        <a:t>Составление рассказа по серии сюжетных картинок «Жизнь рыбки»</a:t>
                      </a:r>
                    </a:p>
                    <a:p>
                      <a:r>
                        <a:rPr lang="ru-RU" dirty="0"/>
                        <a:t>-     -Чтение стихотворений </a:t>
                      </a:r>
                      <a:r>
                        <a:rPr lang="ru-RU" dirty="0" err="1"/>
                        <a:t>И.Токмакова</a:t>
                      </a:r>
                      <a:r>
                        <a:rPr lang="ru-RU" dirty="0"/>
                        <a:t> «Где спит рыбка», </a:t>
                      </a:r>
                      <a:r>
                        <a:rPr lang="ru-RU" dirty="0" err="1"/>
                        <a:t>Н.Губин</a:t>
                      </a:r>
                      <a:r>
                        <a:rPr lang="ru-RU" dirty="0"/>
                        <a:t> «Аквариум»</a:t>
                      </a:r>
                    </a:p>
                    <a:p>
                      <a:r>
                        <a:rPr lang="ru-RU" dirty="0"/>
                        <a:t>Заучивание стихотворений наизусть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00580872"/>
                  </a:ext>
                </a:extLst>
              </a:tr>
            </a:tbl>
          </a:graphicData>
        </a:graphic>
      </p:graphicFrame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7593D121-04C9-1938-BBF6-7EEBCC323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655901"/>
              </p:ext>
            </p:extLst>
          </p:nvPr>
        </p:nvGraphicFramePr>
        <p:xfrm>
          <a:off x="3385752" y="4226011"/>
          <a:ext cx="5156888" cy="2293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6888">
                  <a:extLst>
                    <a:ext uri="{9D8B030D-6E8A-4147-A177-3AD203B41FA5}">
                      <a16:colId xmlns="" xmlns:a16="http://schemas.microsoft.com/office/drawing/2014/main" val="375655896"/>
                    </a:ext>
                  </a:extLst>
                </a:gridCol>
              </a:tblGrid>
              <a:tr h="22932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Социально- коммуникативное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>-    Просмотр мультфильма «Сказка о рыбаке и рыбке»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Дидактические игры « Что есть у рыбки»,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dirty="0"/>
                        <a:t>     «Кто и где живет», «Найди отличия»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Наблюдение за жизнью рыб в аквариуме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75088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264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01E1968-80A3-A8B2-59AE-BD924401A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821ADE-11A4-3C0C-2C46-2CEA3BE75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solidFill>
                  <a:srgbClr val="002060"/>
                </a:solidFill>
              </a:rPr>
              <a:t>Выполнение проекта</a:t>
            </a:r>
            <a:br>
              <a:rPr lang="ru-RU" b="1" u="sng" dirty="0">
                <a:solidFill>
                  <a:srgbClr val="002060"/>
                </a:solidFill>
              </a:rPr>
            </a:br>
            <a:r>
              <a:rPr lang="ru-RU" b="1" u="sng" dirty="0">
                <a:solidFill>
                  <a:srgbClr val="002060"/>
                </a:solidFill>
              </a:rPr>
              <a:t> по образовательным областям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094B7F96-552D-4D2F-7756-6CBC89F1F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5816156"/>
              </p:ext>
            </p:extLst>
          </p:nvPr>
        </p:nvGraphicFramePr>
        <p:xfrm>
          <a:off x="838200" y="1825623"/>
          <a:ext cx="4014573" cy="4229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4573">
                  <a:extLst>
                    <a:ext uri="{9D8B030D-6E8A-4147-A177-3AD203B41FA5}">
                      <a16:colId xmlns="" xmlns:a16="http://schemas.microsoft.com/office/drawing/2014/main" val="532251834"/>
                    </a:ext>
                  </a:extLst>
                </a:gridCol>
              </a:tblGrid>
              <a:tr h="422973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Физическое развитие</a:t>
                      </a:r>
                    </a:p>
                    <a:p>
                      <a:pPr algn="ctr"/>
                      <a:endParaRPr lang="ru-RU" dirty="0">
                        <a:solidFill>
                          <a:srgbClr val="C00000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Подвижные игры «Хитрые рыбки», «Рыба и рак»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Физкультминутки «Мы плывем»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Дыхательная гимнастика «Аквариум»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Пальчиковая игра «Рыбки»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26731129"/>
                  </a:ext>
                </a:extLst>
              </a:tr>
            </a:tbl>
          </a:graphicData>
        </a:graphic>
      </p:graphicFrame>
      <p:graphicFrame>
        <p:nvGraphicFramePr>
          <p:cNvPr id="5" name="Таблица 5">
            <a:extLst>
              <a:ext uri="{FF2B5EF4-FFF2-40B4-BE49-F238E27FC236}">
                <a16:creationId xmlns="" xmlns:a16="http://schemas.microsoft.com/office/drawing/2014/main" id="{BE156FD1-27DD-3394-3DA6-57DAADA5E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924077"/>
              </p:ext>
            </p:extLst>
          </p:nvPr>
        </p:nvGraphicFramePr>
        <p:xfrm>
          <a:off x="6145427" y="1825622"/>
          <a:ext cx="4014573" cy="4229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4573">
                  <a:extLst>
                    <a:ext uri="{9D8B030D-6E8A-4147-A177-3AD203B41FA5}">
                      <a16:colId xmlns="" xmlns:a16="http://schemas.microsoft.com/office/drawing/2014/main" val="3916175189"/>
                    </a:ext>
                  </a:extLst>
                </a:gridCol>
              </a:tblGrid>
              <a:tr h="422973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</a:rPr>
                        <a:t>Художественно-эстетическое развитие</a:t>
                      </a:r>
                    </a:p>
                    <a:p>
                      <a:pPr algn="ctr"/>
                      <a:endParaRPr lang="ru-RU" dirty="0">
                        <a:solidFill>
                          <a:srgbClr val="C00000"/>
                        </a:solidFill>
                      </a:endParaRPr>
                    </a:p>
                    <a:p>
                      <a:pPr algn="l"/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-    Оригами рыбки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Лепка «Гуппи и золотые рыбки»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Рисование «Рыбки для аквариума»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Конструирование из бросового материала «Золотые рыбки»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7712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55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645CD2F-3190-8FB9-E26A-97D8FC625F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434" y="-91440"/>
            <a:ext cx="12933274" cy="713232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781908B-A118-A358-EA27-0499F25BD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rgbClr val="002060"/>
                </a:solidFill>
              </a:rPr>
              <a:t>Работа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E4BC36-8755-8F10-1131-15DF2E033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08981A95-B5F0-3A9B-5B73-9D9BB9688454}"/>
              </a:ext>
            </a:extLst>
          </p:cNvPr>
          <p:cNvSpPr/>
          <p:nvPr/>
        </p:nvSpPr>
        <p:spPr>
          <a:xfrm>
            <a:off x="-130629" y="1259633"/>
            <a:ext cx="5617029" cy="47951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-Подготовка к беседам, ООД</a:t>
            </a:r>
          </a:p>
          <a:p>
            <a:pPr algn="ctr"/>
            <a:r>
              <a:rPr lang="ru-RU" sz="2400" dirty="0"/>
              <a:t>- Консультация для родителей «Участие в проекте «Обитатели аквариума»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7F0C8D67-E26C-9EC0-0F9A-F8037FE41A80}"/>
              </a:ext>
            </a:extLst>
          </p:cNvPr>
          <p:cNvSpPr/>
          <p:nvPr/>
        </p:nvSpPr>
        <p:spPr>
          <a:xfrm>
            <a:off x="5853206" y="1259633"/>
            <a:ext cx="5500594" cy="47951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Семейная мастерская «Аквариум и его обитатели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5096577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500</TotalTime>
  <Words>509</Words>
  <Application>Microsoft Office PowerPoint</Application>
  <PresentationFormat>Произвольный</PresentationFormat>
  <Paragraphs>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</vt:lpstr>
      <vt:lpstr>Актуальность</vt:lpstr>
      <vt:lpstr>  Цель проекта: формирование знаний об обитателях аквариума и условиях их жизни</vt:lpstr>
      <vt:lpstr>Ожидаемые результаты:</vt:lpstr>
      <vt:lpstr>Задачи:</vt:lpstr>
      <vt:lpstr>Этапы реализации проекта:</vt:lpstr>
      <vt:lpstr>Выполнение проекта  по образовательным областям</vt:lpstr>
      <vt:lpstr>Выполнение проекта  по образовательным областям</vt:lpstr>
      <vt:lpstr>Работа с родителями</vt:lpstr>
      <vt:lpstr> Работа по проекту ООД по «Рисованию» в группе № 6</vt:lpstr>
      <vt:lpstr>     Работа по проекту ООД по «Конструированию» в группе № 6</vt:lpstr>
      <vt:lpstr> Работа по проекту ООД по «ФЭМП» в группе № 6</vt:lpstr>
      <vt:lpstr> Работа по проекту ООД по «Развитию речи» в группе № 6</vt:lpstr>
      <vt:lpstr> Работа по проекту ООД по «Лепке» в группе № 6</vt:lpstr>
      <vt:lpstr> Работа по проекту ООД по «Окружающему миру» в группе № 6</vt:lpstr>
      <vt:lpstr>Работа по проекту Просмотр мультфильма про рыбку «Немо»</vt:lpstr>
      <vt:lpstr>Работа по проекту Работа с родителями</vt:lpstr>
      <vt:lpstr>Мастер-класс: «Макет аквариума»</vt:lpstr>
      <vt:lpstr>Спасибо за внимание и участие!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Галицына</dc:creator>
  <cp:lastModifiedBy>Елена Волкова</cp:lastModifiedBy>
  <cp:revision>63</cp:revision>
  <dcterms:created xsi:type="dcterms:W3CDTF">2022-09-06T08:14:14Z</dcterms:created>
  <dcterms:modified xsi:type="dcterms:W3CDTF">2022-11-30T16:38:40Z</dcterms:modified>
</cp:coreProperties>
</file>