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D3B3C7E-BC2D-4436-8B03-AC421FA66787}"/>
              </a:ext>
            </a:extLst>
          </p:cNvPr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66887E-4265-46F7-9DE0-605FFFC907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5130" y="1066800"/>
            <a:ext cx="8112369" cy="2073119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 cap="all" spc="39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EDB1A74-54F5-45CA-8922-87FFD5751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6BE6EF-9D0F-4ABF-B92C-E967FE3F1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4AB150-954C-4F02-89AC-DA7163D7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79965" y="6245352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E16270-CBD7-4ACC-BFC5-9CADE7226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9B5D0C1-066E-4C02-A6B8-59FAE4A19724}"/>
              </a:ext>
            </a:extLst>
          </p:cNvPr>
          <p:cNvGrpSpPr/>
          <p:nvPr/>
        </p:nvGrpSpPr>
        <p:grpSpPr>
          <a:xfrm>
            <a:off x="5662258" y="4240546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D4386904-AFDC-449E-8D1B-906B305EBDA7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F70778F2-11E8-428C-8324-479CA9D6FE92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4A0BE89E-CB2D-48BA-A8D2-533FAAAA725F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643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DB1126-542A-43AD-8078-EE356516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4A5F98B-5F32-4561-BFBC-9F6E5DA0A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28700" y="2161903"/>
            <a:ext cx="10134600" cy="3743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73D0DD-B04E-4E48-8EE1-51E46131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481352D-F9C0-4442-9601-A09A7655E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FC0801-9C45-40AE-AB33-5742CDA4D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67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E946561-59BF-4566-AD2C-9B05C4771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6250" y="723899"/>
            <a:ext cx="2271849" cy="5410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1DF7870-6CBD-47E2-854C-68141BAA1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23900" y="723899"/>
            <a:ext cx="8302534" cy="5410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12FAF3-C106-49CB-A845-1FC7F7313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34D5CCC-00E8-48FA-91A6-921E7B64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7E1751-E7AA-406D-A977-1ACEF1FBD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D2DC87-4B97-4A7C-BC4C-6E772456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B59FD9-57FD-4ABA-9FCD-795405253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7BD40E-B0AA-47B8-900F-488A8AEC1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65E623C-1E35-4485-A5B4-A71969BE7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5C6BB9-EF4F-465E-985B-34521F68C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7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87F5577-D71B-4279-B07A-62F703E5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648367D-C35C-4023-BEBE-F834D033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BFCF8A-B8C6-496A-98A5-BBB52DB70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xmlns="" id="{CDE45C10-227D-42DF-A888-EEFD3784FA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23900" y="750338"/>
            <a:ext cx="4580642" cy="54946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A214944-8898-48BC-AE6F-065DA7BBB8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580478" y="4714704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94B3AAB-30C4-441D-B481-D253F8325953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FDCB6176-5585-40BC-BC9C-CA625F989F1B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77C4F1D9-97D8-43DD-A319-C56367F97FCE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5E64ED-B373-4866-B5A2-E805D3168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</p:spPr>
        <p:txBody>
          <a:bodyPr anchor="b">
            <a:normAutofit/>
          </a:bodyPr>
          <a:lstStyle>
            <a:lvl1pPr algn="ctr">
              <a:defRPr sz="3200" cap="all" spc="6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B6D6168-DDAE-41B2-A0D5-42185A2D0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131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5825EB-71EE-41B3-89D2-47A0C7C35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662F7D-C4AD-4BD4-AAC8-F0223EE4A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7305" y="2155369"/>
            <a:ext cx="4953000" cy="39983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D0FB088-28C6-4667-8DF2-0DE32AE3E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55369"/>
            <a:ext cx="4953000" cy="3998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F36095F-AE34-4E94-B722-E3A1205AE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E06A8E6-BD94-48EA-8F35-DA0DF910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0478AEF-56B8-49F5-81E8-663B1FFA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6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CF873F-001F-4254-97F3-05329E6A7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A37B575-060F-4296-A28A-93DA109F9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A581A51-F4D1-4A02-9918-C416F820B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7306" y="2619103"/>
            <a:ext cx="4849036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32916D0-3DFE-455D-9888-3FDEFD3D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0108" y="1801620"/>
            <a:ext cx="4904585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093D763-0643-4A48-8007-93391C59F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0108" y="2619103"/>
            <a:ext cx="4904585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9A2D07B-3A5D-41C2-83B8-BD1AD6522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E2C1367-FE5A-4CDD-B85B-724FFFE5B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992F244-23EB-4E1A-B74F-77F23F87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63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876C0A-BEF4-4DE4-A9D2-C60298FC7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367C0AC-3C98-4D68-AE72-CFFA1638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EA7722A-E2E4-45D2-8A20-4853ED683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46B9201-B20B-4412-B745-F2F6A914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BC4889A-9ABE-4409-BAD8-F84C36C1F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DDA5A70-FE21-4CB6-A67B-1DC798E9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84AD11-7FD2-432C-A6AB-395BE9275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36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F397CF-9CDD-4E78-8F35-A2FFE786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194BFE-7A85-4123-B0F7-4DB1C141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6800"/>
            <a:ext cx="6172200" cy="48386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41EFD6D-1929-4A73-A860-22A36FF5C1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9B399A5-94A1-4452-AFF0-918BDA8B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89589D8-DD83-406C-A77A-176D2399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DE46024-82ED-40EF-8846-F6CC44BC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95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BD12FA-83A4-42AF-98D7-312C4C5A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6CF1DC8-2932-4C6E-BFBB-8BA1C95984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5942012" cy="48387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D6E0000-EF01-46A5-8A71-25FB7EA3F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01AD40B-9246-4532-9F73-5BA9061C3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BE6B9A0-5B1C-4F7B-828A-EF74E514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82E99FB-C932-4165-A612-8B302D8F7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5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6CE7638-D991-46E7-BF2C-67D1AC829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A7C6B9C-4923-4DAB-9748-D5CD289EB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7578CF6-4B33-40E4-B881-5F4C56837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5AE857E-F564-4539-9984-10435B614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C485584D-7D79-4248-9986-4CA35242F944}" type="datetimeFigureOut">
              <a:rPr lang="en-US" smtClean="0"/>
              <a:t>12/17/2022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1EABEF-B998-4B11-A878-8F492F8E3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9EB54D17-3792-403D-9127-495845021D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2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-228600" algn="l" defTabSz="914400" rtl="0" eaLnBrk="1" latinLnBrk="0" hangingPunct="1">
        <a:lnSpc>
          <a:spcPct val="11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DB33B578-A8C0-4D0F-8846-FBE386EDC3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D8EACB7-D372-470B-B76E-A829D00310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xmlns="" id="{C7EA4B13-46D3-41EE-95DA-7B2100DE94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28700" y="1028700"/>
            <a:ext cx="4038600" cy="4841072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2EDCA5-5023-E63C-BFB0-AB9CB75BE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924" y="1398850"/>
            <a:ext cx="3282152" cy="2030150"/>
          </a:xfrm>
        </p:spPr>
        <p:txBody>
          <a:bodyPr>
            <a:normAutofit/>
          </a:bodyPr>
          <a:lstStyle/>
          <a:p>
            <a:r>
              <a:rPr lang="ru-RU" sz="2400" dirty="0"/>
              <a:t>Пальчиковая гимнастика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66E1C2B-14F2-1DF7-B798-83F3FB76C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3536" y="3712101"/>
            <a:ext cx="3282152" cy="73254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Педагог-психолог ГБОУ Школа № 423</a:t>
            </a:r>
          </a:p>
          <a:p>
            <a:r>
              <a:rPr lang="ru-RU" dirty="0"/>
              <a:t>Живых Анна Викторовна</a:t>
            </a:r>
          </a:p>
          <a:p>
            <a:endParaRPr lang="ru-RU" dirty="0"/>
          </a:p>
        </p:txBody>
      </p:sp>
      <p:pic>
        <p:nvPicPr>
          <p:cNvPr id="4" name="Picture 3" descr="Глаза с конфетой">
            <a:extLst>
              <a:ext uri="{FF2B5EF4-FFF2-40B4-BE49-F238E27FC236}">
                <a16:creationId xmlns:a16="http://schemas.microsoft.com/office/drawing/2014/main" xmlns="" id="{AA80EF05-CCB2-2DF4-6B71-E15B3F6919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98" r="16768" b="-1"/>
          <a:stretch/>
        </p:blipFill>
        <p:spPr>
          <a:xfrm>
            <a:off x="6096000" y="10"/>
            <a:ext cx="6096000" cy="685798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CEEEBE1-DC7B-4168-90C6-DB88876E30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614258" y="4550150"/>
            <a:ext cx="867485" cy="115439"/>
            <a:chOff x="8910933" y="1861308"/>
            <a:chExt cx="867485" cy="11543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43418E74-781F-419C-8C63-91C14AF8D8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9B0F0D1C-98D5-4C46-961A-0E36168C317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23E9C99B-47BB-461B-AEDE-0B227C5B25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577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0620BC-DA5C-EF90-138F-8275A1B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876" y="812082"/>
            <a:ext cx="1617585" cy="73543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Зачем?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210960-7044-7E1D-84C0-DAADD22FB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83" y="1976284"/>
            <a:ext cx="4760131" cy="329719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Учеными доказано, что развитие руки находится в тесной связи с развитием речи и мышления ребенка. Родители и педагоги, которые уделяют должное внимание упражнениям, играм, различным заданиям на развитие мелкой моторики и координации движений руки, решают очень важную задачу: </a:t>
            </a:r>
            <a:r>
              <a:rPr lang="ru-RU" b="1" dirty="0"/>
              <a:t>улучшают интеллект ребенка</a:t>
            </a:r>
            <a:r>
              <a:rPr lang="ru-RU" dirty="0"/>
              <a:t>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3380D98E-3B8A-5654-778A-143EBFB880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1" r="21852"/>
          <a:stretch/>
        </p:blipFill>
        <p:spPr bwMode="auto">
          <a:xfrm>
            <a:off x="1398073" y="699919"/>
            <a:ext cx="1023436" cy="95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F518CEE5-7B14-CE88-EC23-360019D78026}"/>
              </a:ext>
            </a:extLst>
          </p:cNvPr>
          <p:cNvSpPr txBox="1">
            <a:spLocks/>
          </p:cNvSpPr>
          <p:nvPr/>
        </p:nvSpPr>
        <p:spPr>
          <a:xfrm>
            <a:off x="8509239" y="812082"/>
            <a:ext cx="1504625" cy="7354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20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Когда?</a:t>
            </a:r>
            <a:r>
              <a:rPr lang="ru-RU" dirty="0"/>
              <a:t>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C1023D2D-B849-8D4A-5F6E-E392B873F6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1" r="21852"/>
          <a:stretch/>
        </p:blipFill>
        <p:spPr bwMode="auto">
          <a:xfrm>
            <a:off x="7391436" y="699919"/>
            <a:ext cx="1023436" cy="95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AF826DF3-2F1B-ED27-64DC-3650FC88B16E}"/>
              </a:ext>
            </a:extLst>
          </p:cNvPr>
          <p:cNvSpPr txBox="1">
            <a:spLocks/>
          </p:cNvSpPr>
          <p:nvPr/>
        </p:nvSpPr>
        <p:spPr>
          <a:xfrm>
            <a:off x="6618640" y="1976283"/>
            <a:ext cx="4760131" cy="32971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/>
              <a:t> Начинать эту работу </a:t>
            </a:r>
            <a:r>
              <a:rPr lang="ru-RU" b="1" dirty="0"/>
              <a:t>нужно с самого раннего возраста</a:t>
            </a:r>
            <a:r>
              <a:rPr lang="ru-RU" dirty="0"/>
              <a:t>. Формирование движения рук начинается постепенно на протяжении уже первого полугодия жизни. Рука, сжатая в кулачок, распрямляется, особые движения захватывания предметов пытаются выполнить пальцы. Так рука начинает действовать как специфический орган. </a:t>
            </a:r>
          </a:p>
        </p:txBody>
      </p:sp>
    </p:spTree>
    <p:extLst>
      <p:ext uri="{BB962C8B-B14F-4D97-AF65-F5344CB8AC3E}">
        <p14:creationId xmlns:p14="http://schemas.microsoft.com/office/powerpoint/2010/main" val="308760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4F6009-7B56-0ED0-0110-DD3F41CC7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01" y="307902"/>
            <a:ext cx="1621194" cy="629817"/>
          </a:xfrm>
        </p:spPr>
        <p:txBody>
          <a:bodyPr/>
          <a:lstStyle/>
          <a:p>
            <a:r>
              <a:rPr lang="ru-RU" b="1" dirty="0"/>
              <a:t>3,5 – 4 мес.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xmlns="" id="{B7B26A85-934E-A901-006A-AB42557F3C99}"/>
              </a:ext>
            </a:extLst>
          </p:cNvPr>
          <p:cNvSpPr/>
          <p:nvPr/>
        </p:nvSpPr>
        <p:spPr>
          <a:xfrm>
            <a:off x="218490" y="793095"/>
            <a:ext cx="11687371" cy="270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EC9DDD15-D580-56A3-FD69-764708E85216}"/>
              </a:ext>
            </a:extLst>
          </p:cNvPr>
          <p:cNvSpPr/>
          <p:nvPr/>
        </p:nvSpPr>
        <p:spPr>
          <a:xfrm>
            <a:off x="956393" y="746442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B1D398F6-E23E-0CBC-5B59-0BC77A2B63CC}"/>
              </a:ext>
            </a:extLst>
          </p:cNvPr>
          <p:cNvSpPr/>
          <p:nvPr/>
        </p:nvSpPr>
        <p:spPr>
          <a:xfrm>
            <a:off x="2571360" y="741776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9E8CBBE5-300D-7F61-CC02-DDE40338C98A}"/>
              </a:ext>
            </a:extLst>
          </p:cNvPr>
          <p:cNvSpPr/>
          <p:nvPr/>
        </p:nvSpPr>
        <p:spPr>
          <a:xfrm>
            <a:off x="4235711" y="746442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911E0705-7B34-482F-5AC3-7CEF7FED1903}"/>
              </a:ext>
            </a:extLst>
          </p:cNvPr>
          <p:cNvSpPr/>
          <p:nvPr/>
        </p:nvSpPr>
        <p:spPr>
          <a:xfrm>
            <a:off x="5764377" y="741776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E4C0835-5164-C23C-EAEB-4087BFE4BA53}"/>
              </a:ext>
            </a:extLst>
          </p:cNvPr>
          <p:cNvSpPr/>
          <p:nvPr/>
        </p:nvSpPr>
        <p:spPr>
          <a:xfrm>
            <a:off x="7234730" y="741776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AF2DC7C7-6282-CAB7-E88E-4ED4C5E5B5B8}"/>
              </a:ext>
            </a:extLst>
          </p:cNvPr>
          <p:cNvSpPr/>
          <p:nvPr/>
        </p:nvSpPr>
        <p:spPr>
          <a:xfrm>
            <a:off x="8804219" y="741776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xmlns="" id="{3667B893-3006-C9BC-D25F-D8D51C7BD28F}"/>
              </a:ext>
            </a:extLst>
          </p:cNvPr>
          <p:cNvSpPr txBox="1">
            <a:spLocks/>
          </p:cNvSpPr>
          <p:nvPr/>
        </p:nvSpPr>
        <p:spPr>
          <a:xfrm>
            <a:off x="2196582" y="307902"/>
            <a:ext cx="1621194" cy="629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4-4,5 мес.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xmlns="" id="{ED10CCD4-54DD-AA5E-C5A7-28CAA133820A}"/>
              </a:ext>
            </a:extLst>
          </p:cNvPr>
          <p:cNvSpPr txBox="1">
            <a:spLocks/>
          </p:cNvSpPr>
          <p:nvPr/>
        </p:nvSpPr>
        <p:spPr>
          <a:xfrm>
            <a:off x="4027140" y="331227"/>
            <a:ext cx="1621194" cy="629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5 мес.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xmlns="" id="{DF7EAD5E-2FC9-6B2F-B978-D4672430ACC0}"/>
              </a:ext>
            </a:extLst>
          </p:cNvPr>
          <p:cNvSpPr txBox="1">
            <a:spLocks/>
          </p:cNvSpPr>
          <p:nvPr/>
        </p:nvSpPr>
        <p:spPr>
          <a:xfrm>
            <a:off x="5476691" y="296237"/>
            <a:ext cx="1621194" cy="629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7-10 мес.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xmlns="" id="{04FBD034-BF68-1D57-0A3A-1849082D9957}"/>
              </a:ext>
            </a:extLst>
          </p:cNvPr>
          <p:cNvSpPr txBox="1">
            <a:spLocks/>
          </p:cNvSpPr>
          <p:nvPr/>
        </p:nvSpPr>
        <p:spPr>
          <a:xfrm>
            <a:off x="6953845" y="296236"/>
            <a:ext cx="1621194" cy="629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8-9 мес.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xmlns="" id="{1D4FB89E-B10C-C201-BC17-EDE5021AB061}"/>
              </a:ext>
            </a:extLst>
          </p:cNvPr>
          <p:cNvSpPr txBox="1">
            <a:spLocks/>
          </p:cNvSpPr>
          <p:nvPr/>
        </p:nvSpPr>
        <p:spPr>
          <a:xfrm>
            <a:off x="8259356" y="176320"/>
            <a:ext cx="1621194" cy="6298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1 г. 2 мес. – 1 г. 3 мес.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xmlns="" id="{011556A6-8F0B-6DB2-0BA9-387763B05336}"/>
              </a:ext>
            </a:extLst>
          </p:cNvPr>
          <p:cNvSpPr/>
          <p:nvPr/>
        </p:nvSpPr>
        <p:spPr>
          <a:xfrm>
            <a:off x="10529217" y="741776"/>
            <a:ext cx="391885" cy="391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ъект 2">
            <a:extLst>
              <a:ext uri="{FF2B5EF4-FFF2-40B4-BE49-F238E27FC236}">
                <a16:creationId xmlns:a16="http://schemas.microsoft.com/office/drawing/2014/main" xmlns="" id="{931B636F-5531-A1B1-D991-3BDB5AA6BC72}"/>
              </a:ext>
            </a:extLst>
          </p:cNvPr>
          <p:cNvSpPr txBox="1">
            <a:spLocks/>
          </p:cNvSpPr>
          <p:nvPr/>
        </p:nvSpPr>
        <p:spPr>
          <a:xfrm>
            <a:off x="387236" y="1352934"/>
            <a:ext cx="4760131" cy="3297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8D57481-B670-F292-38D4-A36F5A7B730F}"/>
              </a:ext>
            </a:extLst>
          </p:cNvPr>
          <p:cNvSpPr txBox="1"/>
          <p:nvPr/>
        </p:nvSpPr>
        <p:spPr>
          <a:xfrm>
            <a:off x="220613" y="1576868"/>
            <a:ext cx="24880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До 3,5 – 4 месяцев движения рук у ребенка носят безусловно-рефлекторный характер. Ребенок схватывает прикасающиеся к его ладони предмет, способен повиснуть на нем.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E334DD-96D5-6CA7-182C-031DE63660D6}"/>
              </a:ext>
            </a:extLst>
          </p:cNvPr>
          <p:cNvSpPr txBox="1"/>
          <p:nvPr/>
        </p:nvSpPr>
        <p:spPr>
          <a:xfrm>
            <a:off x="1005958" y="4693296"/>
            <a:ext cx="32297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В 4 – 4,5 месяца ребенок начинает притягивать к себе случайно задетый предмет, ощупывать его. Действия рук носят еще случайный характер</a:t>
            </a:r>
            <a:r>
              <a:rPr lang="ru-RU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97AC721-7DE8-11CE-ABF6-E28DBF163ACB}"/>
              </a:ext>
            </a:extLst>
          </p:cNvPr>
          <p:cNvSpPr txBox="1"/>
          <p:nvPr/>
        </p:nvSpPr>
        <p:spPr>
          <a:xfrm>
            <a:off x="2781783" y="1548875"/>
            <a:ext cx="309117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С 5 месяцев у ребенка при схватывании предмета более активное участие принимают пальцы. Заметно доминирующее положение большого пальца – ребенок отводит его при схватывании. Поэтому особенно удобны игрушки, имеющие ручку для захватывания. Малыш может ритмически взмахивать предметом, извлекая звуки, может его переложить в другую руку. 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C5DD4ED0-3684-C715-0A11-833E761CD8C2}"/>
              </a:ext>
            </a:extLst>
          </p:cNvPr>
          <p:cNvCxnSpPr>
            <a:cxnSpLocks/>
            <a:stCxn id="8" idx="4"/>
          </p:cNvCxnSpPr>
          <p:nvPr/>
        </p:nvCxnSpPr>
        <p:spPr>
          <a:xfrm flipH="1">
            <a:off x="2737961" y="1133662"/>
            <a:ext cx="29342" cy="3363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xmlns="" id="{8B7846D4-E39B-902C-B637-D2E72AAD2977}"/>
              </a:ext>
            </a:extLst>
          </p:cNvPr>
          <p:cNvCxnSpPr>
            <a:cxnSpLocks/>
          </p:cNvCxnSpPr>
          <p:nvPr/>
        </p:nvCxnSpPr>
        <p:spPr>
          <a:xfrm>
            <a:off x="1152335" y="1152325"/>
            <a:ext cx="0" cy="270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90C7792E-01F9-2FF8-0026-FC193439DEDB}"/>
              </a:ext>
            </a:extLst>
          </p:cNvPr>
          <p:cNvCxnSpPr>
            <a:cxnSpLocks/>
          </p:cNvCxnSpPr>
          <p:nvPr/>
        </p:nvCxnSpPr>
        <p:spPr>
          <a:xfrm>
            <a:off x="4431653" y="1136775"/>
            <a:ext cx="0" cy="270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xmlns="" id="{6BFE282F-0B8C-76AA-4043-0677FE043F73}"/>
              </a:ext>
            </a:extLst>
          </p:cNvPr>
          <p:cNvCxnSpPr>
            <a:cxnSpLocks/>
          </p:cNvCxnSpPr>
          <p:nvPr/>
        </p:nvCxnSpPr>
        <p:spPr>
          <a:xfrm>
            <a:off x="5954848" y="1110335"/>
            <a:ext cx="0" cy="32750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35F5193-468D-F0F3-F9F5-AECE60FE2E50}"/>
              </a:ext>
            </a:extLst>
          </p:cNvPr>
          <p:cNvSpPr txBox="1"/>
          <p:nvPr/>
        </p:nvSpPr>
        <p:spPr>
          <a:xfrm>
            <a:off x="4503769" y="4641744"/>
            <a:ext cx="31168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В 7 – 10 месяцев – малыш уже умеет соотносить предмет с определенным местом в пространстве. Он вкладывает и вынимает предметы, нанизывает крупные предметы, имеющие сквозное отверстие, закрывает крышку коробочки и т. д.</a:t>
            </a:r>
            <a:endParaRPr lang="ru-RU" sz="1600" dirty="0">
              <a:solidFill>
                <a:schemeClr val="tx2"/>
              </a:solidFill>
            </a:endParaRP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0D4B9CD8-5419-4798-118F-D72A38B8ABFE}"/>
              </a:ext>
            </a:extLst>
          </p:cNvPr>
          <p:cNvCxnSpPr>
            <a:cxnSpLocks/>
          </p:cNvCxnSpPr>
          <p:nvPr/>
        </p:nvCxnSpPr>
        <p:spPr>
          <a:xfrm>
            <a:off x="7430672" y="1152324"/>
            <a:ext cx="0" cy="270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EFD229B5-771D-E51F-42F5-7B1CC7742CB2}"/>
              </a:ext>
            </a:extLst>
          </p:cNvPr>
          <p:cNvCxnSpPr>
            <a:cxnSpLocks/>
          </p:cNvCxnSpPr>
          <p:nvPr/>
        </p:nvCxnSpPr>
        <p:spPr>
          <a:xfrm>
            <a:off x="10725159" y="1133662"/>
            <a:ext cx="0" cy="270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30656367-39D0-A4D6-91E2-75932EE84A40}"/>
              </a:ext>
            </a:extLst>
          </p:cNvPr>
          <p:cNvCxnSpPr/>
          <p:nvPr/>
        </p:nvCxnSpPr>
        <p:spPr>
          <a:xfrm flipH="1">
            <a:off x="9000159" y="1133661"/>
            <a:ext cx="2" cy="2927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ABAA2BEE-AB54-BF9C-78B5-42D80B5BF41F}"/>
              </a:ext>
            </a:extLst>
          </p:cNvPr>
          <p:cNvSpPr txBox="1"/>
          <p:nvPr/>
        </p:nvSpPr>
        <p:spPr>
          <a:xfrm>
            <a:off x="5954848" y="1535815"/>
            <a:ext cx="3091177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С 8 - 9 месяцев ребенок сильно сжимает игрушку, если ее хотят у него взять, берет мелкие игрушки двумя пальцами, а большие – всей ладонью. У него начинает проявляться преобладание одной руки, как правило, правой.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7055732A-902E-7192-4FE7-19DFBF5325C3}"/>
              </a:ext>
            </a:extLst>
          </p:cNvPr>
          <p:cNvSpPr txBox="1"/>
          <p:nvPr/>
        </p:nvSpPr>
        <p:spPr>
          <a:xfrm>
            <a:off x="7888638" y="4534022"/>
            <a:ext cx="373730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В 1 год 2 месяца – 1 год 3 месяца активизируется кончик большого пальца, а затем указательный палец. Противопоставление указательного пальца – это скачок в развитии мозга. Поддерживают  это умение потешки «Сорока» и упражнения типа «Покажи, где у собачки глазки», «Покажи, сколько тебе годиков».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720ADE15-F804-F0E2-B467-4A7784DF8D02}"/>
              </a:ext>
            </a:extLst>
          </p:cNvPr>
          <p:cNvSpPr txBox="1"/>
          <p:nvPr/>
        </p:nvSpPr>
        <p:spPr>
          <a:xfrm>
            <a:off x="9074634" y="1474229"/>
            <a:ext cx="2843895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400" dirty="0">
                <a:solidFill>
                  <a:schemeClr val="tx2"/>
                </a:solidFill>
              </a:rPr>
              <a:t>В последующем, наблюдается интенсивное развитие относительно тонких движений всех пальцев.  Только к трем годам они становятся близки к движениям рук взрослого человека.</a:t>
            </a:r>
          </a:p>
        </p:txBody>
      </p:sp>
      <p:sp>
        <p:nvSpPr>
          <p:cNvPr id="43" name="Объект 2">
            <a:extLst>
              <a:ext uri="{FF2B5EF4-FFF2-40B4-BE49-F238E27FC236}">
                <a16:creationId xmlns:a16="http://schemas.microsoft.com/office/drawing/2014/main" xmlns="" id="{E2F80AB9-E4BD-7906-0807-67487120F1A5}"/>
              </a:ext>
            </a:extLst>
          </p:cNvPr>
          <p:cNvSpPr txBox="1">
            <a:spLocks/>
          </p:cNvSpPr>
          <p:nvPr/>
        </p:nvSpPr>
        <p:spPr>
          <a:xfrm>
            <a:off x="10493081" y="320952"/>
            <a:ext cx="979149" cy="3340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600" b="1" dirty="0"/>
              <a:t>3 г</a:t>
            </a:r>
            <a:r>
              <a:rPr lang="ru-RU" sz="19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927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53AB0A-AD13-3D9D-AB0C-F66C1A29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27" y="274998"/>
            <a:ext cx="11017120" cy="609346"/>
          </a:xfrm>
        </p:spPr>
        <p:txBody>
          <a:bodyPr>
            <a:normAutofit/>
          </a:bodyPr>
          <a:lstStyle/>
          <a:p>
            <a:r>
              <a:rPr lang="ru-RU" sz="2400" dirty="0"/>
              <a:t>Чем можно позаниматься с малышами, чтобы развить ручную умелость?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3CC903-AE89-3474-CAC3-985CD0517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116872"/>
            <a:ext cx="5717332" cy="2876630"/>
          </a:xfrm>
        </p:spPr>
        <p:txBody>
          <a:bodyPr>
            <a:normAutofit/>
          </a:bodyPr>
          <a:lstStyle/>
          <a:p>
            <a:pPr marL="108000"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/>
              <a:t>•	Запускать пальцами мелкие волчки</a:t>
            </a:r>
          </a:p>
          <a:p>
            <a:pPr marL="108000"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/>
              <a:t>•	Разминать пальцами пластилин и глину</a:t>
            </a:r>
          </a:p>
          <a:p>
            <a:pPr marL="108000"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/>
              <a:t>•	Катать по очереди каждым пальцем камешки, мелкие бусинки, шарики</a:t>
            </a:r>
          </a:p>
          <a:p>
            <a:pPr marL="108000"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/>
              <a:t>•	Сжимать и разжимать кулачки (цветочек утром открылся, вечером закрылся)</a:t>
            </a:r>
          </a:p>
          <a:p>
            <a:pPr marL="108000"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/>
              <a:t>•	Делать мягкие кулачки, которые можно легко разжать и крепкие, которые не разожмешь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Махать в воздухе только пальцами</a:t>
            </a:r>
          </a:p>
          <a:p>
            <a:pPr marL="108000" algn="just">
              <a:lnSpc>
                <a:spcPct val="100000"/>
              </a:lnSpc>
              <a:spcBef>
                <a:spcPts val="0"/>
              </a:spcBef>
            </a:pPr>
            <a:endParaRPr lang="ru-RU" sz="16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3DBB5963-671F-AD99-64F2-46E88E27E5D7}"/>
              </a:ext>
            </a:extLst>
          </p:cNvPr>
          <p:cNvSpPr txBox="1">
            <a:spLocks/>
          </p:cNvSpPr>
          <p:nvPr/>
        </p:nvSpPr>
        <p:spPr>
          <a:xfrm>
            <a:off x="6288832" y="1000609"/>
            <a:ext cx="5784980" cy="2876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Показать отдельно только один палец – указательный, затем два – указательный и средний, далее три, четыре, пять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Показать только большой палец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Барабанить всеми пальцами обеих рук по столу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Хлопать в ладоши тихо и громко, в разном темпе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Собирать все пальцы в щепотку (пальчики собрались вместе – разбежались)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Кистями рук делать «фонарики»</a:t>
            </a:r>
          </a:p>
          <a:p>
            <a:pPr marL="360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1600" dirty="0"/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6D8B0E9-1072-5099-A0B0-D85122B46D97}"/>
              </a:ext>
            </a:extLst>
          </p:cNvPr>
          <p:cNvSpPr txBox="1"/>
          <p:nvPr/>
        </p:nvSpPr>
        <p:spPr>
          <a:xfrm>
            <a:off x="571500" y="4142054"/>
            <a:ext cx="11049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just"/>
            <a:r>
              <a:rPr lang="ru-RU" sz="1600" dirty="0">
                <a:solidFill>
                  <a:schemeClr val="tx2"/>
                </a:solidFill>
              </a:rPr>
              <a:t>Провести небольшую беседу, чтобы заинтересовать ребенка темой миниатюры. При этом можно использовать наглядный материал (игрушки, иллюстрации по теме), потому что очень важно, чтобы дети понимали смысл всех слов в потешке. </a:t>
            </a:r>
          </a:p>
          <a:p>
            <a:pPr indent="342900" algn="just"/>
            <a:endParaRPr lang="ru-RU" sz="1600" dirty="0">
              <a:solidFill>
                <a:schemeClr val="tx2"/>
              </a:solidFill>
            </a:endParaRPr>
          </a:p>
          <a:p>
            <a:pPr indent="342900" algn="just"/>
            <a:r>
              <a:rPr lang="ru-RU" sz="1600" dirty="0">
                <a:solidFill>
                  <a:schemeClr val="tx2"/>
                </a:solidFill>
              </a:rPr>
              <a:t>Затем показать миниатюру. Показ должен быть очень точным, четким, динамичным, выразительным, а чтение стихов – ритмичным, ярким, эмоциональным, с соблюдением необходимого темпа, с логическими паузами между отдельными строчками.</a:t>
            </a:r>
          </a:p>
          <a:p>
            <a:pPr indent="342900" algn="just"/>
            <a:endParaRPr lang="ru-RU" sz="1600" dirty="0">
              <a:solidFill>
                <a:schemeClr val="tx2"/>
              </a:solidFill>
            </a:endParaRPr>
          </a:p>
          <a:p>
            <a:pPr indent="342900" algn="just"/>
            <a:r>
              <a:rPr lang="ru-RU" sz="1600" dirty="0">
                <a:solidFill>
                  <a:schemeClr val="tx2"/>
                </a:solidFill>
              </a:rPr>
              <a:t>Далее идет повторение миниатюры совместно с ребенком (2 – 3 раза). Уточняются отдельные детали.  Конечно, при этом необходима похвала, оценка достижений, словесное поощрение успехов.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EE08B8D2-93BE-D049-DE03-C2670F305BB4}"/>
              </a:ext>
            </a:extLst>
          </p:cNvPr>
          <p:cNvSpPr/>
          <p:nvPr/>
        </p:nvSpPr>
        <p:spPr>
          <a:xfrm>
            <a:off x="366227" y="4045515"/>
            <a:ext cx="464198" cy="394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EF06DF93-38C6-A411-6A47-C19A4D4321D6}"/>
              </a:ext>
            </a:extLst>
          </p:cNvPr>
          <p:cNvSpPr/>
          <p:nvPr/>
        </p:nvSpPr>
        <p:spPr>
          <a:xfrm>
            <a:off x="366227" y="5025265"/>
            <a:ext cx="464198" cy="394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5B0E424F-7798-0BE3-DE23-396C4C4CEAEC}"/>
              </a:ext>
            </a:extLst>
          </p:cNvPr>
          <p:cNvSpPr/>
          <p:nvPr/>
        </p:nvSpPr>
        <p:spPr>
          <a:xfrm>
            <a:off x="366227" y="6005015"/>
            <a:ext cx="464198" cy="3940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75895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53AB0A-AD13-3D9D-AB0C-F66C1A29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839" y="335901"/>
            <a:ext cx="11017120" cy="905069"/>
          </a:xfr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/>
              <a:t>«</a:t>
            </a:r>
            <a:r>
              <a:rPr lang="ru-RU" sz="2200" dirty="0"/>
              <a:t>Пальчиковые игры» - это инсценировка каких-либо рифмованных историй, сказок при помощи пальцев.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3CC903-AE89-3474-CAC3-985CD0517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838" y="1409646"/>
            <a:ext cx="11017120" cy="736393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Игры эти очень эмоциональные. Они отображают реальность окружающего мира – предметы, животных, людей и их деятельность, явления природы.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2C658A8-9D16-20D9-0FB9-C44317343D76}"/>
              </a:ext>
            </a:extLst>
          </p:cNvPr>
          <p:cNvSpPr txBox="1"/>
          <p:nvPr/>
        </p:nvSpPr>
        <p:spPr>
          <a:xfrm>
            <a:off x="518234" y="3298022"/>
            <a:ext cx="110171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Дети от года до двух хорошо воспринимают «пальчиковые игры», выполняемые одной рукой. Трехлетние малыши осваивают уже игры, которые проводятся двумя руками.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A9B6B9D4-AA4E-FE9F-C13F-6465BCFD49B5}"/>
              </a:ext>
            </a:extLst>
          </p:cNvPr>
          <p:cNvSpPr txBox="1">
            <a:spLocks/>
          </p:cNvSpPr>
          <p:nvPr/>
        </p:nvSpPr>
        <p:spPr>
          <a:xfrm>
            <a:off x="518235" y="2190278"/>
            <a:ext cx="11017120" cy="104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432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864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dirty="0"/>
              <a:t>В ходе «пальчиковых игр» дети повторяют движения взрослых, активизируют моторику рук. Тем самым вырабатывается ловкость, умение управлять своими движениями, концентрировать внимание на одном виде деятельности.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EFB9EF0-4C94-5397-D5F7-954C24A7C1EF}"/>
              </a:ext>
            </a:extLst>
          </p:cNvPr>
          <p:cNvSpPr txBox="1"/>
          <p:nvPr/>
        </p:nvSpPr>
        <p:spPr>
          <a:xfrm>
            <a:off x="552838" y="4111797"/>
            <a:ext cx="110517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Благодаря разнообразию заданий и активной двигательной деятельности укрепляются мышцы ребенка, улучшается координация движений, становится более широкой их амплитуда. Постепенно исчезает зажатость плечевых и локтевых суставов, раскрепощаются кисти и пальцы. Все это способствует интенсивному развитию общей и тонкой моторики и речи детей.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D2B5324B-4F3C-2C9B-AEB6-A5D93522F5E1}"/>
              </a:ext>
            </a:extLst>
          </p:cNvPr>
          <p:cNvCxnSpPr/>
          <p:nvPr/>
        </p:nvCxnSpPr>
        <p:spPr>
          <a:xfrm>
            <a:off x="688323" y="2146039"/>
            <a:ext cx="10711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D60CF585-8D8A-F519-9F93-5A55A171763B}"/>
              </a:ext>
            </a:extLst>
          </p:cNvPr>
          <p:cNvCxnSpPr/>
          <p:nvPr/>
        </p:nvCxnSpPr>
        <p:spPr>
          <a:xfrm>
            <a:off x="671023" y="3236812"/>
            <a:ext cx="10711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D6749514-5D1E-9EE0-FED1-6E415A0E390C}"/>
              </a:ext>
            </a:extLst>
          </p:cNvPr>
          <p:cNvCxnSpPr/>
          <p:nvPr/>
        </p:nvCxnSpPr>
        <p:spPr>
          <a:xfrm>
            <a:off x="688323" y="4094584"/>
            <a:ext cx="10711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079C108-1ABF-3BC3-1CDF-04484191971E}"/>
              </a:ext>
            </a:extLst>
          </p:cNvPr>
          <p:cNvSpPr txBox="1"/>
          <p:nvPr/>
        </p:nvSpPr>
        <p:spPr>
          <a:xfrm>
            <a:off x="587442" y="5570566"/>
            <a:ext cx="1101711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Так как ритмика стихов тесным образом связана с ритмичностью движений, с детьми не надо специально разучивать стихотворный материал, он непроизвольно запоминается одновременно с движениями. 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B87011D0-AF1E-C045-D165-0A4B772D57D7}"/>
              </a:ext>
            </a:extLst>
          </p:cNvPr>
          <p:cNvCxnSpPr/>
          <p:nvPr/>
        </p:nvCxnSpPr>
        <p:spPr>
          <a:xfrm>
            <a:off x="671022" y="5448354"/>
            <a:ext cx="10711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927817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AnalogousFromRegularSeed_2SEEDS">
      <a:dk1>
        <a:srgbClr val="000000"/>
      </a:dk1>
      <a:lt1>
        <a:srgbClr val="FFFFFF"/>
      </a:lt1>
      <a:dk2>
        <a:srgbClr val="351E22"/>
      </a:dk2>
      <a:lt2>
        <a:srgbClr val="E8E2E3"/>
      </a:lt2>
      <a:accent1>
        <a:srgbClr val="3BB195"/>
      </a:accent1>
      <a:accent2>
        <a:srgbClr val="47B56D"/>
      </a:accent2>
      <a:accent3>
        <a:srgbClr val="4BACC0"/>
      </a:accent3>
      <a:accent4>
        <a:srgbClr val="B13B81"/>
      </a:accent4>
      <a:accent5>
        <a:srgbClr val="C34D61"/>
      </a:accent5>
      <a:accent6>
        <a:srgbClr val="B1583B"/>
      </a:accent6>
      <a:hlink>
        <a:srgbClr val="BF3F5E"/>
      </a:hlink>
      <a:folHlink>
        <a:srgbClr val="7F7F7F"/>
      </a:folHlink>
    </a:clrScheme>
    <a:fontScheme name="Bembo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ornVTI" id="{497E3FA9-5A27-4D12-9D04-917BEF3D1303}" vid="{34192A01-61CA-4566-9818-841C607496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757</Words>
  <Application>Microsoft Office PowerPoint</Application>
  <PresentationFormat>Широкоэкранный</PresentationFormat>
  <Paragraphs>48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Bembo</vt:lpstr>
      <vt:lpstr>AdornVTI</vt:lpstr>
      <vt:lpstr>Пальчиковая гимнастика</vt:lpstr>
      <vt:lpstr>Зачем? </vt:lpstr>
      <vt:lpstr>Презентация PowerPoint</vt:lpstr>
      <vt:lpstr>Чем можно позаниматься с малышами, чтобы развить ручную умелость?</vt:lpstr>
      <vt:lpstr>«Пальчиковые игры» - это инсценировка каких-либо рифмованных историй, сказок при помощи пальцев.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</dc:title>
  <dc:creator>Wildberries</dc:creator>
  <cp:lastModifiedBy>Анна</cp:lastModifiedBy>
  <cp:revision>3</cp:revision>
  <dcterms:created xsi:type="dcterms:W3CDTF">2022-12-11T13:50:41Z</dcterms:created>
  <dcterms:modified xsi:type="dcterms:W3CDTF">2022-12-17T15:41:06Z</dcterms:modified>
</cp:coreProperties>
</file>