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5" r:id="rId3"/>
    <p:sldId id="276" r:id="rId4"/>
    <p:sldId id="267" r:id="rId5"/>
    <p:sldId id="274" r:id="rId6"/>
    <p:sldId id="268" r:id="rId7"/>
    <p:sldId id="275" r:id="rId8"/>
    <p:sldId id="270" r:id="rId9"/>
    <p:sldId id="27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70" d="100"/>
          <a:sy n="70" d="100"/>
        </p:scale>
        <p:origin x="-570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D47B3-627A-4FC8-844C-0436ABBF68F5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63628-04D3-4B73-A857-2D5D8C8B24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351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B741A3-3FE8-4716-888E-610B6A4DF414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B5A8DD1-BE9C-4384-B155-0B8A850899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5CC167E-39B8-4E72-8509-EFF160B8AC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62045" cy="673723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C4E552-1EFE-42AE-875E-514210C8D15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50933" y="5375538"/>
            <a:ext cx="6601178" cy="1325564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Малиновская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Александровна, </a:t>
            </a:r>
          </a:p>
          <a:p>
            <a:pPr marL="0" lvl="0" indent="0" algn="just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marL="0" lvl="0" indent="0" algn="just"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№41»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8A0E643F-4E45-41FA-A9A0-9447A1781321}"/>
              </a:ext>
            </a:extLst>
          </p:cNvPr>
          <p:cNvSpPr/>
          <p:nvPr/>
        </p:nvSpPr>
        <p:spPr>
          <a:xfrm>
            <a:off x="2161500" y="2372800"/>
            <a:ext cx="9357134" cy="16707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Формирование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читательской грамотности у 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младшего школьника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731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13.userapi.com/impg/x2eJgYExt3X8HU5P11XgbdZZDRnPeBp2p9OC8A/Fj-IMBb47BQ.jpg?size=950x629&amp;quality=96&amp;sign=5ee92ea69600b021b298fc1f5f5e623f&amp;c_uniq_tag=CrKO3f5-WH8FIJflWifkeAyqtD91bGU373yaXXjeB1s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8402" y="4194312"/>
            <a:ext cx="3442617" cy="22793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1395" y="1733587"/>
            <a:ext cx="62071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формирование навыков чтения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184" y="2356438"/>
            <a:ext cx="47315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начитанность учащихся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1835" y="2926282"/>
            <a:ext cx="51431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умение работать с книгой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5437" y="3562386"/>
            <a:ext cx="98952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формирование навыков читательской деятельности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3262" y="4211743"/>
            <a:ext cx="51040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внеурочная деятельность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0175" y="4808090"/>
            <a:ext cx="70251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проектно-исследовательская работа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2037" y="5417690"/>
            <a:ext cx="42863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/>
              <a:t>работа с родителями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7433"/>
            <a:ext cx="1198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читательской грамотности в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ds04.infourok.ru/uploads/ex/10c6/000d43ad-7f1023d9/2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799" y="0"/>
            <a:ext cx="5513697" cy="4135273"/>
          </a:xfrm>
          <a:prstGeom prst="rect">
            <a:avLst/>
          </a:prstGeom>
          <a:noFill/>
        </p:spPr>
      </p:pic>
      <p:sp>
        <p:nvSpPr>
          <p:cNvPr id="1032" name="AutoShape 8" descr="https://theslide.ru/img/thumbs/f757b009f1eeff8d13a8b1cdc5b00a36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s://ds05.infourok.ru/uploads/ex/031e/0015fc1d-1ed40ba5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325" y="2839409"/>
            <a:ext cx="5794848" cy="4346136"/>
          </a:xfrm>
          <a:prstGeom prst="rect">
            <a:avLst/>
          </a:prstGeom>
          <a:noFill/>
        </p:spPr>
      </p:pic>
      <p:pic>
        <p:nvPicPr>
          <p:cNvPr id="1042" name="Picture 18" descr="https://fs.znanio.ru/d5af0e/46/b2/8a2f7bfab12d5adfc56566eae5984e71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249" y="75067"/>
            <a:ext cx="7965533" cy="5984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fs.znanio.ru/d5af0e/28/4e/18912572cf6227f14230785bea826ba6f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2218" y="133010"/>
            <a:ext cx="8479827" cy="4779237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655093" y="5172501"/>
            <a:ext cx="10836322" cy="1351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представляет собой объёмную фигуру, на сторонах которой написаны слова, являющиеся отправной точкой ответа. То есть ребенку предлагают не готовый ответ, а проблему. А он, используя свой опыт и познания, должен найти пути решения этой проблемы.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Петр\Desktop\11.jpg" id="23554" name="Picture 2"/>
          <p:cNvPicPr>
            <a:picLocks noChangeArrowheads="1" noChangeAspect="1"/>
          </p:cNvPicPr>
          <p:nvPr/>
        </p:nvPicPr>
        <p:blipFill rotWithShape="1">
          <a:blip cstate="print" r:embed="rId2"/>
          <a:srcRect b="36" l="37" r="16" t="61"/>
          <a:stretch/>
        </p:blipFill>
        <p:spPr bwMode="auto">
          <a:xfrm>
            <a:off x="0" y="0"/>
            <a:ext cx="12191999" cy="6857999"/>
          </a:xfrm>
          <a:prstGeom prst="rect">
            <a:avLst/>
          </a:prstGeom>
          <a:noFill/>
        </p:spPr>
      </p:pic>
      <p:sp>
        <p:nvSpPr>
          <p:cNvPr id="3" name="Стрелка: изогнутая вправо 3">
            <a:extLst>
              <a:ext uri="{FF2B5EF4-FFF2-40B4-BE49-F238E27FC236}">
                <a16:creationId xmlns:a16="http://schemas.microsoft.com/office/drawing/2014/main" xmlns="" id="{46F68E58-3040-4F74-94CA-6076D97E4BDE}"/>
              </a:ext>
            </a:extLst>
          </p:cNvPr>
          <p:cNvSpPr/>
          <p:nvPr/>
        </p:nvSpPr>
        <p:spPr>
          <a:xfrm>
            <a:off x="203647" y="203199"/>
            <a:ext cx="1128889" cy="4741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: скругленные углы 4">
            <a:extLst>
              <a:ext uri="{FF2B5EF4-FFF2-40B4-BE49-F238E27FC236}">
                <a16:creationId xmlns:a16="http://schemas.microsoft.com/office/drawing/2014/main" xmlns="" id="{CFFA4868-6BF6-4031-BD7E-CABACD1A913C}"/>
              </a:ext>
            </a:extLst>
          </p:cNvPr>
          <p:cNvSpPr/>
          <p:nvPr/>
        </p:nvSpPr>
        <p:spPr>
          <a:xfrm>
            <a:off x="1460310" y="0"/>
            <a:ext cx="4754959" cy="88053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Назови. </a:t>
            </a:r>
            <a:r>
              <a:rPr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Данный блок можно разнообразить вариативными заданиями, которые помогают проверить самые общие знания по тексту.</a:t>
            </a:r>
          </a:p>
        </p:txBody>
      </p:sp>
      <p:sp>
        <p:nvSpPr>
          <p:cNvPr id="5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336014" y="185533"/>
            <a:ext cx="1444978" cy="338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4A4F92EE-777F-4E1D-A1C3-64BF56CDDCE2}"/>
              </a:ext>
            </a:extLst>
          </p:cNvPr>
          <p:cNvSpPr/>
          <p:nvPr/>
        </p:nvSpPr>
        <p:spPr>
          <a:xfrm>
            <a:off x="7807496" y="83932"/>
            <a:ext cx="4196032" cy="8805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Назовите главных героев сказки А.С. Пушкина "Сказка о Царе Салтане</a:t>
            </a:r>
          </a:p>
        </p:txBody>
      </p:sp>
      <p:sp>
        <p:nvSpPr>
          <p:cNvPr id="7" name="Стрелка: изогнутая вправо 3">
            <a:extLst>
              <a:ext uri="{FF2B5EF4-FFF2-40B4-BE49-F238E27FC236}">
                <a16:creationId xmlns:a16="http://schemas.microsoft.com/office/drawing/2014/main" xmlns="" id="{46F68E58-3040-4F74-94CA-6076D97E4BDE}"/>
              </a:ext>
            </a:extLst>
          </p:cNvPr>
          <p:cNvSpPr/>
          <p:nvPr/>
        </p:nvSpPr>
        <p:spPr>
          <a:xfrm>
            <a:off x="203647" y="994362"/>
            <a:ext cx="1128889" cy="4741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: скругленные углы 4">
            <a:extLst>
              <a:ext uri="{FF2B5EF4-FFF2-40B4-BE49-F238E27FC236}">
                <a16:creationId xmlns:a16="http://schemas.microsoft.com/office/drawing/2014/main" xmlns="" id="{CFFA4868-6BF6-4031-BD7E-CABACD1A913C}"/>
              </a:ext>
            </a:extLst>
          </p:cNvPr>
          <p:cNvSpPr/>
          <p:nvPr/>
        </p:nvSpPr>
        <p:spPr>
          <a:xfrm>
            <a:off x="1460310" y="919554"/>
            <a:ext cx="4807967" cy="101526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Почему.</a:t>
            </a:r>
            <a:r>
              <a:rPr dirty="0" lang="ru-RU" sz="1600"/>
              <a:t> </a:t>
            </a:r>
            <a:r>
              <a: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Это блок вопросов позволяет сформулировать причинно-следственные связи, то есть описать процессы, которые происходят с указанным предметом, явлением.  </a:t>
            </a: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 sz="1600">
              <a:solidFill>
                <a:schemeClr val="tx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9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336014" y="1231429"/>
            <a:ext cx="1444978" cy="338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AD6AF341-BE07-441F-A4EA-C23E71EEB4AE}"/>
              </a:ext>
            </a:extLst>
          </p:cNvPr>
          <p:cNvSpPr/>
          <p:nvPr/>
        </p:nvSpPr>
        <p:spPr>
          <a:xfrm>
            <a:off x="7823690" y="1011295"/>
            <a:ext cx="4156175" cy="1117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fontAlgn="base" indent="449263" lvl="0">
              <a:spcBef>
                <a:spcPct val="0"/>
              </a:spcBef>
              <a:spcAft>
                <a:spcPct val="0"/>
              </a:spcAft>
            </a:pP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Почему так поступили старшие сёстры с младшей сестрой?</a:t>
            </a:r>
            <a:endParaRPr b="1" dirty="0" lang="ru-RU" sz="1600">
              <a:solidFill>
                <a:schemeClr val="tx1"/>
              </a:solidFill>
              <a:latin charset="0" pitchFamily="18" typeface="Times New Roman"/>
              <a:cs charset="0" pitchFamily="18" typeface="Times New Roman"/>
            </a:endParaRPr>
          </a:p>
          <a:p>
            <a:pPr eaLnBrk="0" fontAlgn="base" hangingPunct="0" indent="449263" lvl="0">
              <a:spcBef>
                <a:spcPct val="0"/>
              </a:spcBef>
              <a:spcAft>
                <a:spcPct val="0"/>
              </a:spcAft>
            </a:pP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Почему </a:t>
            </a:r>
            <a:r>
              <a:rPr b="1" dirty="0" err="1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Салтан</a:t>
            </a: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 сразу не поехал к </a:t>
            </a:r>
            <a:r>
              <a:rPr b="1" dirty="0" err="1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Гвидону</a:t>
            </a: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ea charset="0" pitchFamily="18" typeface="Times New Roman"/>
                <a:cs charset="0" pitchFamily="18" typeface="Times New Roman"/>
              </a:rPr>
              <a:t>?</a:t>
            </a:r>
            <a:endParaRPr b="1" dirty="0" lang="ru-RU" sz="1600">
              <a:solidFill>
                <a:schemeClr val="tx1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13" name="Стрелка: изогнутая вправо 3">
            <a:extLst>
              <a:ext uri="{FF2B5EF4-FFF2-40B4-BE49-F238E27FC236}">
                <a16:creationId xmlns:a16="http://schemas.microsoft.com/office/drawing/2014/main" xmlns="" id="{46F68E58-3040-4F74-94CA-6076D97E4BDE}"/>
              </a:ext>
            </a:extLst>
          </p:cNvPr>
          <p:cNvSpPr/>
          <p:nvPr/>
        </p:nvSpPr>
        <p:spPr>
          <a:xfrm>
            <a:off x="203646" y="2168939"/>
            <a:ext cx="1128889" cy="4741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ик: скругленные углы 8">
            <a:extLst>
              <a:ext uri="{FF2B5EF4-FFF2-40B4-BE49-F238E27FC236}">
                <a16:creationId xmlns:a16="http://schemas.microsoft.com/office/drawing/2014/main" xmlns="" id="{7431F190-136E-4F23-9972-CDCAC471ED4D}"/>
              </a:ext>
            </a:extLst>
          </p:cNvPr>
          <p:cNvSpPr/>
          <p:nvPr/>
        </p:nvSpPr>
        <p:spPr>
          <a:xfrm>
            <a:off x="1460311" y="2009911"/>
            <a:ext cx="4821220" cy="1117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Объясни. </a:t>
            </a:r>
            <a:r>
              <a:rPr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Это вопросы уточняющие. Они помогают увидеть проблему в разных аспектах и сфокусировать внимание на всех сторонах заданной проблемы</a:t>
            </a:r>
          </a:p>
        </p:txBody>
      </p:sp>
      <p:sp>
        <p:nvSpPr>
          <p:cNvPr id="15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355892" y="2378515"/>
            <a:ext cx="1444978" cy="338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D6AF341-BE07-441F-A4EA-C23E71EEB4AE}"/>
              </a:ext>
            </a:extLst>
          </p:cNvPr>
          <p:cNvSpPr/>
          <p:nvPr/>
        </p:nvSpPr>
        <p:spPr>
          <a:xfrm>
            <a:off x="7876698" y="2168939"/>
            <a:ext cx="4116519" cy="9585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Ты действительно думаешь, что молодой царевне с его маленьким сыном удастся спастись? Ты уверен, что они не погибнут в море?</a:t>
            </a:r>
          </a:p>
        </p:txBody>
      </p:sp>
      <p:sp>
        <p:nvSpPr>
          <p:cNvPr id="17" name="Стрелка: изогнутая вправо 3">
            <a:extLst>
              <a:ext uri="{FF2B5EF4-FFF2-40B4-BE49-F238E27FC236}">
                <a16:creationId xmlns:a16="http://schemas.microsoft.com/office/drawing/2014/main" xmlns="" id="{46F68E58-3040-4F74-94CA-6076D97E4BDE}"/>
              </a:ext>
            </a:extLst>
          </p:cNvPr>
          <p:cNvSpPr/>
          <p:nvPr/>
        </p:nvSpPr>
        <p:spPr>
          <a:xfrm>
            <a:off x="203645" y="3428999"/>
            <a:ext cx="1128889" cy="4741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: скругленные углы 8">
            <a:extLst>
              <a:ext uri="{FF2B5EF4-FFF2-40B4-BE49-F238E27FC236}">
                <a16:creationId xmlns:a16="http://schemas.microsoft.com/office/drawing/2014/main" xmlns="" id="{7431F190-136E-4F23-9972-CDCAC471ED4D}"/>
              </a:ext>
            </a:extLst>
          </p:cNvPr>
          <p:cNvSpPr/>
          <p:nvPr/>
        </p:nvSpPr>
        <p:spPr>
          <a:xfrm>
            <a:off x="1460312" y="3195982"/>
            <a:ext cx="4754958" cy="11176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Предложи</a:t>
            </a:r>
            <a:r>
              <a: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. Ученик должен предложить свою задачу, которая позволяет применить то или иное правило. Либо предложить свое видение проблемы, свои идеи</a:t>
            </a:r>
          </a:p>
        </p:txBody>
      </p:sp>
      <p:sp>
        <p:nvSpPr>
          <p:cNvPr id="19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382397" y="3558210"/>
            <a:ext cx="1444978" cy="338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AD6AF341-BE07-441F-A4EA-C23E71EEB4AE}"/>
              </a:ext>
            </a:extLst>
          </p:cNvPr>
          <p:cNvSpPr/>
          <p:nvPr/>
        </p:nvSpPr>
        <p:spPr>
          <a:xfrm>
            <a:off x="7870074" y="3421268"/>
            <a:ext cx="4083387" cy="7134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Предложи, как бы ты поступил на острове, если был бы вместо князя </a:t>
            </a:r>
            <a:r>
              <a:rPr b="1" dirty="0" err="1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Гвидона</a:t>
            </a:r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.</a:t>
            </a:r>
          </a:p>
        </p:txBody>
      </p:sp>
      <p:sp>
        <p:nvSpPr>
          <p:cNvPr id="21" name="Прямоугольник: скругленные углы 8">
            <a:extLst>
              <a:ext uri="{FF2B5EF4-FFF2-40B4-BE49-F238E27FC236}">
                <a16:creationId xmlns:a16="http://schemas.microsoft.com/office/drawing/2014/main" xmlns="" id="{7431F190-136E-4F23-9972-CDCAC471ED4D}"/>
              </a:ext>
            </a:extLst>
          </p:cNvPr>
          <p:cNvSpPr/>
          <p:nvPr/>
        </p:nvSpPr>
        <p:spPr>
          <a:xfrm>
            <a:off x="1460312" y="4408554"/>
            <a:ext cx="4821218" cy="83930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Придумай</a:t>
            </a:r>
            <a:r>
              <a: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. Это вопросы творческие, которые содержат в себе элемент предположения, вымысла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AD6AF341-BE07-441F-A4EA-C23E71EEB4AE}"/>
              </a:ext>
            </a:extLst>
          </p:cNvPr>
          <p:cNvSpPr/>
          <p:nvPr/>
        </p:nvSpPr>
        <p:spPr>
          <a:xfrm>
            <a:off x="7916455" y="4370829"/>
            <a:ext cx="3400901" cy="7465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Придумай, свою версию концовки сказки</a:t>
            </a:r>
          </a:p>
        </p:txBody>
      </p:sp>
      <p:sp>
        <p:nvSpPr>
          <p:cNvPr id="23" name="Стрелка: изогнутая вправо 3">
            <a:extLst>
              <a:ext uri="{FF2B5EF4-FFF2-40B4-BE49-F238E27FC236}">
                <a16:creationId xmlns:a16="http://schemas.microsoft.com/office/drawing/2014/main" xmlns="" id="{46F68E58-3040-4F74-94CA-6076D97E4BDE}"/>
              </a:ext>
            </a:extLst>
          </p:cNvPr>
          <p:cNvSpPr/>
          <p:nvPr/>
        </p:nvSpPr>
        <p:spPr>
          <a:xfrm>
            <a:off x="203644" y="4507032"/>
            <a:ext cx="1128889" cy="4741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389024" y="4545497"/>
            <a:ext cx="1444978" cy="338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25" name="Прямоугольник: скругленные углы 8">
            <a:extLst>
              <a:ext uri="{FF2B5EF4-FFF2-40B4-BE49-F238E27FC236}">
                <a16:creationId xmlns:a16="http://schemas.microsoft.com/office/drawing/2014/main" xmlns="" id="{7431F190-136E-4F23-9972-CDCAC471ED4D}"/>
              </a:ext>
            </a:extLst>
          </p:cNvPr>
          <p:cNvSpPr/>
          <p:nvPr/>
        </p:nvSpPr>
        <p:spPr>
          <a:xfrm>
            <a:off x="1460311" y="5389218"/>
            <a:ext cx="4821219" cy="125674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Поделись</a:t>
            </a:r>
            <a:r>
              <a:rPr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. Вопросы этого блока предназначены для активации мыслительной деятельности учащихся, учат их анализировать, выделять факты и следствия, оценивать значимость полученных сведений.</a:t>
            </a:r>
          </a:p>
        </p:txBody>
      </p:sp>
      <p:sp>
        <p:nvSpPr>
          <p:cNvPr id="26" name="Стрелка: вправо 9">
            <a:extLst>
              <a:ext uri="{FF2B5EF4-FFF2-40B4-BE49-F238E27FC236}">
                <a16:creationId xmlns:a16="http://schemas.microsoft.com/office/drawing/2014/main" xmlns="" id="{59AD26C6-5A96-4E14-8B9D-D71CE77820C1}"/>
              </a:ext>
            </a:extLst>
          </p:cNvPr>
          <p:cNvSpPr/>
          <p:nvPr/>
        </p:nvSpPr>
        <p:spPr>
          <a:xfrm>
            <a:off x="6490379" y="5771322"/>
            <a:ext cx="1317117" cy="3511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z="16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Например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AD6AF341-BE07-441F-A4EA-C23E71EEB4AE}"/>
              </a:ext>
            </a:extLst>
          </p:cNvPr>
          <p:cNvSpPr/>
          <p:nvPr/>
        </p:nvSpPr>
        <p:spPr>
          <a:xfrm>
            <a:off x="7991060" y="5400261"/>
            <a:ext cx="3776871" cy="12854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Поделись своими впечатлениями о сказке (ситуации) </a:t>
            </a:r>
          </a:p>
          <a:p>
            <a:r>
              <a:rPr b="1" dirty="0" lang="ru-RU" sz="1600">
                <a:solidFill>
                  <a:schemeClr val="tx1"/>
                </a:solidFill>
                <a:latin charset="0" pitchFamily="18" typeface="Times New Roman"/>
                <a:cs charset="0" pitchFamily="18" typeface="Times New Roman"/>
              </a:rPr>
              <a:t>Поделись своим мнением, почему это сказка, что реально, а что выдумка</a:t>
            </a: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279" y="5766614"/>
            <a:ext cx="11461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ds04.infourok.ru/uploads/ex/089b/00132ef2-46fc87ad/img13.jpg" id="3174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91069" y="126988"/>
            <a:ext cx="6510211" cy="6284394"/>
          </a:xfrm>
          <a:prstGeom prst="rect">
            <a:avLst/>
          </a:prstGeom>
          <a:noFill/>
        </p:spPr>
      </p:pic>
      <p:pic>
        <p:nvPicPr>
          <p:cNvPr descr="C:\Users\Петр\Desktop\0.jpg" id="31749" name="Picture 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117719" y="0"/>
            <a:ext cx="3404507" cy="3127513"/>
          </a:xfrm>
          <a:prstGeom prst="rect">
            <a:avLst/>
          </a:prstGeom>
          <a:noFill/>
        </p:spPr>
      </p:pic>
      <p:pic>
        <p:nvPicPr>
          <p:cNvPr descr="C:\Users\Сивицкая Анастасия\Desktop\Фото Лиза проект\фотки\IMG-cd649b777702d93c72ae5c7ed304d175-V.jpg" id="5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" r="67"/>
          <a:stretch/>
        </p:blipFill>
        <p:spPr bwMode="auto">
          <a:xfrm>
            <a:off x="8793897" y="2769981"/>
            <a:ext cx="3096344" cy="38494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етр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40039" cy="6661562"/>
          </a:xfrm>
          <a:prstGeom prst="rect">
            <a:avLst/>
          </a:prstGeom>
          <a:noFill/>
        </p:spPr>
      </p:pic>
      <p:pic>
        <p:nvPicPr>
          <p:cNvPr id="3" name="Picture 3" descr="C:\Users\Петр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2331" y="0"/>
            <a:ext cx="6400800" cy="4717255"/>
          </a:xfrm>
          <a:prstGeom prst="rect">
            <a:avLst/>
          </a:prstGeom>
          <a:noFill/>
        </p:spPr>
      </p:pic>
      <p:pic>
        <p:nvPicPr>
          <p:cNvPr id="4" name="Picture 2" descr="C:\Users\Петр\Desktop\пед чтения\чит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9374" y="1776028"/>
            <a:ext cx="7259960" cy="5081972"/>
          </a:xfrm>
          <a:prstGeom prst="rect">
            <a:avLst/>
          </a:prstGeom>
          <a:noFill/>
        </p:spPr>
      </p:pic>
      <p:pic>
        <p:nvPicPr>
          <p:cNvPr id="5" name="Picture 3" descr="C:\Users\Петр\Desktop\пед чтения\чит 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49" y="536937"/>
            <a:ext cx="7405651" cy="4975672"/>
          </a:xfrm>
          <a:prstGeom prst="rect">
            <a:avLst/>
          </a:prstGeom>
          <a:noFill/>
        </p:spPr>
      </p:pic>
      <p:pic>
        <p:nvPicPr>
          <p:cNvPr id="6" name="Picture 4" descr="C:\Users\Петр\Desktop\пед чтения\чит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3018" y="2703562"/>
            <a:ext cx="6132012" cy="4154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0991" y="1417983"/>
            <a:ext cx="1001864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6000" dirty="0">
                <a:solidFill>
                  <a:srgbClr val="C00000"/>
                </a:solidFill>
              </a:rPr>
              <a:t>«</a:t>
            </a:r>
            <a:r>
              <a:rPr lang="ru-RU" sz="6000" i="1" dirty="0">
                <a:solidFill>
                  <a:srgbClr val="C00000"/>
                </a:solidFill>
              </a:rPr>
              <a:t>Люди перестают мыслить, когда перестают читать</a:t>
            </a:r>
            <a:r>
              <a:rPr lang="ru-RU" sz="6000" dirty="0">
                <a:solidFill>
                  <a:srgbClr val="C00000"/>
                </a:solidFill>
              </a:rPr>
              <a:t>».</a:t>
            </a:r>
            <a:r>
              <a:rPr lang="ru-RU" altLang="ru-RU" sz="6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altLang="ru-RU" sz="4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endParaRPr lang="ru-RU" altLang="ru-RU" sz="4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716338"/>
            <a:ext cx="4367213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034788" y="3973203"/>
            <a:ext cx="327205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Дени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Дидро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 20" id="2" name="Picture 4"/>
          <p:cNvPicPr>
            <a:picLocks noChangeArrowheads="1" noChangeAspect="1"/>
          </p:cNvPicPr>
          <p:nvPr/>
        </p:nvPicPr>
        <p:blipFill>
          <a:blip cstate="print" r:embed="rId2"/>
          <a:srcRect b="119" l="103" r="52" t="163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66FF33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874755" y="794233"/>
            <a:ext cx="7058025" cy="935037"/>
          </a:xfrm>
          <a:prstGeom prst="rect">
            <a:avLst/>
          </a:prstGeom>
        </p:spPr>
        <p:txBody>
          <a:bodyPr fromWordArt="1" wrap="none">
            <a:prstTxWarp prst="textPlain">
              <a:avLst>
                <a:gd fmla="val 50000" name="adj"/>
              </a:avLst>
            </a:prstTxWarp>
          </a:bodyPr>
          <a:lstStyle/>
          <a:p>
            <a:pPr algn="ctr"/>
            <a:r>
              <a:rPr b="1" dirty="0" kern="10" lang="ru-RU" sz="360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Georgia"/>
              </a:rPr>
              <a:t>Спасибо за внимание </a:t>
            </a:r>
            <a:r>
              <a:rPr dirty="0" kern="10" lang="ru-RU" sz="360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Georgia"/>
              </a:rPr>
              <a:t>!</a:t>
            </a:r>
          </a:p>
        </p:txBody>
      </p:sp>
      <p:sp>
        <p:nvSpPr>
          <p:cNvPr id="4" name="WordArt 6"/>
          <p:cNvSpPr>
            <a:spLocks noChangeArrowheads="1" noChangeShapeType="1" noTextEdit="1"/>
          </p:cNvSpPr>
          <p:nvPr/>
        </p:nvSpPr>
        <p:spPr bwMode="auto">
          <a:xfrm>
            <a:off x="1800080" y="2686844"/>
            <a:ext cx="8351838" cy="1484312"/>
          </a:xfrm>
          <a:prstGeom prst="rect">
            <a:avLst/>
          </a:prstGeom>
        </p:spPr>
        <p:txBody>
          <a:bodyPr fromWordArt="1" wrap="none">
            <a:prstTxWarp prst="textPlain">
              <a:avLst>
                <a:gd fmla="val 50000" name="adj"/>
              </a:avLst>
            </a:prstTxWarp>
          </a:bodyPr>
          <a:lstStyle/>
          <a:p>
            <a:pPr algn="ctr"/>
            <a:r>
              <a:rPr b="1" dirty="0" kern="10" lang="ru-RU" sz="360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Georgia"/>
              </a:rPr>
              <a:t>Творческих успехов </a:t>
            </a:r>
            <a:r>
              <a:rPr dirty="0" kern="10" lang="ru-RU" sz="360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latin typeface="Georgia"/>
              </a:rPr>
              <a:t>!</a:t>
            </a: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721</TotalTime>
  <Words>338</Words>
  <Application>Microsoft Office PowerPoint</Application>
  <PresentationFormat>Произвольный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МАУ ДПО "ЦРО" г.Братска Филиппова Ольга</dc:creator>
  <cp:lastModifiedBy>Петр</cp:lastModifiedBy>
  <cp:revision>69</cp:revision>
  <dcterms:created xsi:type="dcterms:W3CDTF">2021-08-17T08:47:29Z</dcterms:created>
  <dcterms:modified xsi:type="dcterms:W3CDTF">2022-01-21T16:40:18Z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647427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