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66" r:id="rId2"/>
    <p:sldId id="267" r:id="rId3"/>
    <p:sldId id="269" r:id="rId4"/>
    <p:sldId id="277" r:id="rId5"/>
    <p:sldId id="279" r:id="rId6"/>
    <p:sldId id="280" r:id="rId7"/>
    <p:sldId id="281" r:id="rId8"/>
    <p:sldId id="282" r:id="rId9"/>
    <p:sldId id="286" r:id="rId10"/>
    <p:sldId id="283" r:id="rId11"/>
    <p:sldId id="284" r:id="rId12"/>
    <p:sldId id="287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66"/>
    <a:srgbClr val="E888BA"/>
    <a:srgbClr val="B1C5ED"/>
    <a:srgbClr val="FAA4EA"/>
    <a:srgbClr val="F77BDF"/>
    <a:srgbClr val="003399"/>
    <a:srgbClr val="0000FF"/>
    <a:srgbClr val="3333FF"/>
    <a:srgbClr val="FF00FF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170" autoAdjust="0"/>
    <p:restoredTop sz="94660"/>
  </p:normalViewPr>
  <p:slideViewPr>
    <p:cSldViewPr snapToGrid="0">
      <p:cViewPr>
        <p:scale>
          <a:sx n="10" d="100"/>
          <a:sy n="10" d="100"/>
        </p:scale>
        <p:origin x="-4344" y="-2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5350-27F6-4953-8586-1F794BECCB96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B3A1-78F6-4659-A303-F1217D5A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127440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5350-27F6-4953-8586-1F794BECCB96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B3A1-78F6-4659-A303-F1217D5A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1637983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5350-27F6-4953-8586-1F794BECCB96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B3A1-78F6-4659-A303-F1217D5A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6971507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75350-27F6-4953-8586-1F794BECCB96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4B3A1-78F6-4659-A303-F1217D5A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498520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75350-27F6-4953-8586-1F794BECCB96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4B3A1-78F6-4659-A303-F1217D5A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735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  <p:sldLayoutId id="2147483666" r:id="rId3"/>
    <p:sldLayoutId id="2147483667" r:id="rId4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Relationship Id="rId5" Type="http://schemas.openxmlformats.org/officeDocument/2006/relationships/image" Target="../media/image18.jpeg" /><Relationship Id="rId6" Type="http://schemas.openxmlformats.org/officeDocument/2006/relationships/image" Target="../media/image19.jpeg" /><Relationship Id="rId7" Type="http://schemas.openxmlformats.org/officeDocument/2006/relationships/image" Target="../media/image2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2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8.jpeg" /><Relationship Id="rId3" Type="http://schemas.openxmlformats.org/officeDocument/2006/relationships/image" Target="../media/image9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Relationship Id="rId4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2010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869" y="4343399"/>
            <a:ext cx="11353799" cy="892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600" b="1" smtClean="0">
                <a:solidFill>
                  <a:srgbClr val="000099"/>
                </a:solidFill>
              </a:rPr>
              <a:t>РАЗВИТИЕ НАСТАВНИЧЕСКОЙ ДЕЯТЕЛЬНОСТИ В  ПРОЦЕССЕ ПОДГОТОВКИ </a:t>
            </a:r>
          </a:p>
          <a:p>
            <a:pPr algn="ctr"/>
            <a:r>
              <a:rPr lang="ru-RU" sz="2600" b="1" smtClean="0">
                <a:solidFill>
                  <a:srgbClr val="000099"/>
                </a:solidFill>
              </a:rPr>
              <a:t>СПОРТИВНОГО РЕЗЕРВА</a:t>
            </a:r>
            <a:endParaRPr lang="ru-RU" sz="2600" b="1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5607528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49" y="131763"/>
            <a:ext cx="10972800" cy="627663"/>
          </a:xfrm>
        </p:spPr>
        <p:txBody>
          <a:bodyPr>
            <a:noAutofit/>
          </a:bodyPr>
          <a:lstStyle/>
          <a:p>
            <a:r>
              <a:rPr lang="ru-RU" sz="3600" b="1" smtClean="0">
                <a:solidFill>
                  <a:srgbClr val="003399"/>
                </a:solidFill>
              </a:rPr>
              <a:t>Выпускники УОР </a:t>
            </a:r>
            <a:endParaRPr lang="ru-RU" sz="3600" b="1">
              <a:solidFill>
                <a:srgbClr val="003399"/>
              </a:solidFill>
            </a:endParaRPr>
          </a:p>
        </p:txBody>
      </p:sp>
      <p:pic>
        <p:nvPicPr>
          <p:cNvPr id="2050" name="Picture 2" descr="C:\Users\11 кабинет\Desktop\НАСТАВНИЧЕСТВО\Екатерина Морозов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811" t="-8750"/>
          <a:stretch>
            <a:fillRect/>
          </a:stretch>
        </p:blipFill>
        <p:spPr bwMode="auto">
          <a:xfrm>
            <a:off x="5172074" y="1914525"/>
            <a:ext cx="3314701" cy="4143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1 кабинет\Desktop\НАСТАВНИЧЕСТВО\IMG_721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427" t="36159" r="14106" b="-3453"/>
          <a:stretch>
            <a:fillRect/>
          </a:stretch>
        </p:blipFill>
        <p:spPr bwMode="auto">
          <a:xfrm>
            <a:off x="161925" y="866775"/>
            <a:ext cx="4981575" cy="3476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 l="-298" t="-750" r="37168" b="426"/>
          <a:stretch>
            <a:fillRect/>
          </a:stretch>
        </p:blipFill>
        <p:spPr bwMode="auto">
          <a:xfrm>
            <a:off x="8553450" y="838199"/>
            <a:ext cx="3638550" cy="4533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 flipH="1">
            <a:off x="21675727" y="30358079"/>
            <a:ext cx="4511040" cy="33832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 flipH="1">
            <a:off x="-1889760" y="-3977640"/>
            <a:ext cx="1889760" cy="1417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  <p:extLst>
      <p:ext uri="{BB962C8B-B14F-4D97-AF65-F5344CB8AC3E}">
        <p14:creationId xmlns="" xmlns:p14="http://schemas.microsoft.com/office/powerpoint/2010/main" val="118333852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313" b="15895"/>
          <a:stretch>
            <a:fillRect/>
          </a:stretch>
        </p:blipFill>
        <p:spPr>
          <a:xfrm>
            <a:off x="1790699" y="833425"/>
            <a:ext cx="8175675" cy="4737897"/>
          </a:xfrm>
          <a:prstGeom prst="rect">
            <a:avLst/>
          </a:prstGeom>
          <a:ln>
            <a:solidFill>
              <a:srgbClr val="E888BA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800225" y="5838825"/>
            <a:ext cx="8477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mtClean="0">
                <a:solidFill>
                  <a:srgbClr val="000066"/>
                </a:solidFill>
              </a:rPr>
              <a:t>До новых встреч!</a:t>
            </a:r>
            <a:endParaRPr lang="ru-RU" sz="3200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09600" y="728662"/>
            <a:ext cx="109728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09600" y="1989137"/>
            <a:ext cx="5386917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609600" y="2628899"/>
            <a:ext cx="5386917" cy="3951288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93369" y="1989137"/>
            <a:ext cx="5389033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6193369" y="2628899"/>
            <a:ext cx="5389033" cy="3951288"/>
          </a:xfrm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97934" y="208491"/>
            <a:ext cx="11675535" cy="455509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1600" b="1" i="0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Федеральный закон от 29.12.2012 № 273- ФЗ (ред.21.11.2022) «Об образовании в Российской</a:t>
            </a:r>
            <a:r>
              <a:rPr kumimoji="0" lang="ru-RU" sz="1600" b="1" i="0" strike="noStrike" cap="none" normalizeH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Федерации». </a:t>
            </a:r>
            <a:r>
              <a:rPr kumimoji="0" lang="ru-RU" sz="1600" b="1" i="0" strike="noStrike" cap="none" normalizeH="0" baseline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Статья 84. Особенности реализации образовательных программ в области физической культуры и спорта.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600" b="1" i="0" u="none" strike="noStrike" cap="none" normalizeH="0" baseline="0" smtClean="0">
              <a:ln>
                <a:noFill/>
              </a:ln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smtClean="0">
                <a:solidFill>
                  <a:srgbClr val="002060"/>
                </a:solidFill>
              </a:rPr>
              <a:t>Приказ Министерства спорта РФ от 30 октября 2015 г. № 999 «Об утверждении требований к обеспечению подготовки спортивного резерва для спортивных сборных команд Российской Федерации». </a:t>
            </a:r>
          </a:p>
          <a:p>
            <a:pPr algn="just"/>
            <a:endParaRPr lang="ru-RU" sz="1600" b="1" smtClean="0"/>
          </a:p>
          <a:p>
            <a:pPr algn="ctr"/>
            <a:r>
              <a:rPr lang="ru-RU" sz="2400" b="1" smtClean="0">
                <a:solidFill>
                  <a:srgbClr val="000099"/>
                </a:solidFill>
              </a:rPr>
              <a:t>Предмет деятельности училища олимпийского резерва:</a:t>
            </a:r>
            <a:r>
              <a:rPr lang="ru-RU" sz="2400" smtClean="0">
                <a:solidFill>
                  <a:srgbClr val="000099"/>
                </a:solidFill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400" smtClean="0">
                <a:solidFill>
                  <a:srgbClr val="000099"/>
                </a:solidFill>
              </a:rPr>
              <a:t>подготовка кандидатов в сборные Иркутской области и спортивные сборные Российской Федерации в режиме круглогодичного тренировочного процесса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400" smtClean="0">
                <a:solidFill>
                  <a:srgbClr val="000099"/>
                </a:solidFill>
              </a:rPr>
              <a:t> </a:t>
            </a:r>
            <a:r>
              <a:rPr lang="ru-RU" sz="2400" smtClean="0">
                <a:solidFill>
                  <a:srgbClr val="000099"/>
                </a:solidFill>
                <a:ea typeface="Times New Roman" pitchFamily="18" charset="0"/>
                <a:cs typeface="Times New Roman" pitchFamily="18" charset="0"/>
              </a:rPr>
              <a:t>и реализация профессиональных образовательных программ в области физической культуры и спорта.</a:t>
            </a:r>
            <a:r>
              <a:rPr lang="ru-RU" sz="2400" smtClean="0">
                <a:solidFill>
                  <a:srgbClr val="000099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smtClean="0">
              <a:solidFill>
                <a:srgbClr val="000099"/>
              </a:solidFill>
              <a:cs typeface="Arial" pitchFamily="34" charset="0"/>
            </a:endParaRPr>
          </a:p>
          <a:p>
            <a:endParaRPr lang="ru-RU" sz="1600" b="1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600" smtClean="0"/>
          </a:p>
          <a:p>
            <a:endParaRPr lang="ru-RU" sz="160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77333" y="3620557"/>
            <a:ext cx="535940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0099"/>
                </a:solidFill>
              </a:rPr>
              <a:t>Реализуется образовательная программа </a:t>
            </a:r>
          </a:p>
          <a:p>
            <a:pPr algn="ctr"/>
            <a:r>
              <a:rPr lang="ru-RU" b="1" smtClean="0">
                <a:solidFill>
                  <a:srgbClr val="000099"/>
                </a:solidFill>
              </a:rPr>
              <a:t>среднего профессионального образования по специальности 49.02.01 Физическая культура</a:t>
            </a:r>
            <a:endParaRPr lang="ru-RU" b="1">
              <a:solidFill>
                <a:srgbClr val="000099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426200" y="3629024"/>
            <a:ext cx="535940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0099"/>
                </a:solidFill>
              </a:rPr>
              <a:t>Реализуются образовательные программы по спортивной подготовке</a:t>
            </a:r>
            <a:endParaRPr lang="ru-RU" b="1">
              <a:solidFill>
                <a:srgbClr val="000099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3073399" y="3181349"/>
            <a:ext cx="484632" cy="430741"/>
          </a:xfrm>
          <a:prstGeom prst="down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8857192" y="3162300"/>
            <a:ext cx="484632" cy="461432"/>
          </a:xfrm>
          <a:prstGeom prst="downArrow">
            <a:avLst/>
          </a:prstGeom>
          <a:solidFill>
            <a:srgbClr val="7030A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99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451601" y="4822826"/>
            <a:ext cx="1049867" cy="939799"/>
          </a:xfrm>
          <a:prstGeom prst="roundRect">
            <a:avLst/>
          </a:prstGeom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0066"/>
                </a:solidFill>
              </a:rPr>
              <a:t>Дзюдо</a:t>
            </a:r>
            <a:endParaRPr lang="ru-RU" b="1">
              <a:solidFill>
                <a:srgbClr val="000066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686675" y="4805891"/>
            <a:ext cx="1343025" cy="914400"/>
          </a:xfrm>
          <a:prstGeom prst="roundRect">
            <a:avLst/>
          </a:prstGeom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0066"/>
                </a:solidFill>
              </a:rPr>
              <a:t>Лыжные гонки</a:t>
            </a:r>
            <a:endParaRPr lang="ru-RU" b="1">
              <a:solidFill>
                <a:srgbClr val="000066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9239252" y="4815416"/>
            <a:ext cx="1523999" cy="914400"/>
          </a:xfrm>
          <a:prstGeom prst="round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0066"/>
                </a:solidFill>
              </a:rPr>
              <a:t>Спортивная борьба </a:t>
            </a:r>
            <a:endParaRPr lang="ru-RU" b="1">
              <a:solidFill>
                <a:srgbClr val="000066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0953753" y="4797424"/>
            <a:ext cx="914400" cy="914400"/>
          </a:xfrm>
          <a:prstGeom prst="round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mtClean="0">
                <a:solidFill>
                  <a:srgbClr val="000066"/>
                </a:solidFill>
              </a:rPr>
              <a:t>Бокс</a:t>
            </a:r>
            <a:endParaRPr lang="ru-RU" b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pic>
        <p:nvPicPr>
          <p:cNvPr id="5" name="Picture 3" descr="C:\Users\Home\Desktop\НАСТАВНИЧЕСТВО\1643170876_79-adonius-club-p-fon-sportivnii-dlya-prezentatsii-8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220133"/>
            <a:ext cx="12192000" cy="70781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Равнобедренный треугольник 8"/>
          <p:cNvSpPr/>
          <p:nvPr/>
        </p:nvSpPr>
        <p:spPr>
          <a:xfrm>
            <a:off x="1050925" y="139701"/>
            <a:ext cx="10938933" cy="1557866"/>
          </a:xfrm>
          <a:prstGeom prst="triangle">
            <a:avLst>
              <a:gd name="adj" fmla="val 48669"/>
            </a:avLst>
          </a:prstGeom>
          <a:solidFill>
            <a:srgbClr val="B1C5ED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ПРОБЛЕМЫ, КОТОРЫЕ РЕШАЕТ  </a:t>
            </a:r>
          </a:p>
          <a:p>
            <a:pPr algn="ctr"/>
            <a: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ПРАКТИКА НАСТАВНИЧЕСТВА</a:t>
            </a:r>
            <a:endParaRPr lang="ru-RU" sz="2000" b="1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54669" y="1710266"/>
            <a:ext cx="4953001" cy="5757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rgbClr val="000066"/>
                </a:solidFill>
                <a:latin typeface="Arial Black" pitchFamily="34" charset="0"/>
              </a:rPr>
              <a:t>Спортсмен - наставляемый</a:t>
            </a:r>
            <a:endParaRPr lang="ru-RU" sz="2400" b="1">
              <a:solidFill>
                <a:srgbClr val="000066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24600" y="1710267"/>
            <a:ext cx="5257801" cy="5672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rgbClr val="000066"/>
                </a:solidFill>
                <a:latin typeface="Arial Black" pitchFamily="34" charset="0"/>
              </a:rPr>
              <a:t>Тренер - наставник</a:t>
            </a:r>
            <a:endParaRPr lang="ru-RU" sz="2400" b="1">
              <a:solidFill>
                <a:srgbClr val="000066"/>
              </a:solidFill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346200" y="2269066"/>
            <a:ext cx="4969933" cy="6360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Ускорение процесса достижений в спортивной и  учебной деятельности.</a:t>
            </a:r>
          </a:p>
          <a:p>
            <a:pPr algn="just"/>
            <a:endParaRPr lang="ru-RU">
              <a:solidFill>
                <a:srgbClr val="000099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33066" y="2269068"/>
            <a:ext cx="5249333" cy="6836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7735" y="2905126"/>
            <a:ext cx="4969933" cy="7429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Использование спортсменом, полученных знаний в тренировочном процессе. </a:t>
            </a:r>
          </a:p>
          <a:p>
            <a:pPr algn="just"/>
            <a:endParaRPr lang="ru-RU">
              <a:solidFill>
                <a:srgbClr val="000099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24601" y="4394201"/>
            <a:ext cx="5240867" cy="9228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mtClean="0">
              <a:solidFill>
                <a:srgbClr val="002060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Обеспечение - методическое, материальное, медико-биологическое, организационное, управленческое и др. виды.</a:t>
            </a: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14450" y="5343525"/>
            <a:ext cx="5001685" cy="10911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Трудовая устроенность молодых специалистов, влекущая за собой рост специалистов в области физической культуре и спорта. </a:t>
            </a: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endParaRPr lang="ru-RU">
              <a:solidFill>
                <a:srgbClr val="000099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24600" y="5334000"/>
            <a:ext cx="5249333" cy="1092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ru-RU" smtClean="0">
              <a:solidFill>
                <a:srgbClr val="000099"/>
              </a:solidFill>
            </a:endParaRP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Проблему отсутствия эффективных и быстрых механизмов обновления компетентностных умений специалистов в области физической культуре и спорту. </a:t>
            </a:r>
          </a:p>
          <a:p>
            <a:pPr algn="just"/>
            <a:endParaRPr lang="ru-RU">
              <a:solidFill>
                <a:srgbClr val="000099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24602" y="3716868"/>
            <a:ext cx="5249332" cy="6773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mtClean="0">
                <a:solidFill>
                  <a:srgbClr val="000099"/>
                </a:solidFill>
              </a:rPr>
              <a:t>Подготовки квалифицированных специалистов в области физической культуры и спорта.</a:t>
            </a:r>
            <a:endParaRPr lang="ru-RU">
              <a:solidFill>
                <a:srgbClr val="000099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7735" y="3638550"/>
            <a:ext cx="4961467" cy="16859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mtClean="0">
                <a:solidFill>
                  <a:srgbClr val="000099"/>
                </a:solidFill>
              </a:rPr>
              <a:t>Создание условий для субъективного благополучия, саморазвития, самореализации и профессиональной адаптации. </a:t>
            </a: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Адаптации в новом спортивном коллективе: психологические, организационные и социальные и др.</a:t>
            </a:r>
            <a:endParaRPr lang="ru-RU">
              <a:solidFill>
                <a:srgbClr val="000099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324602" y="2929466"/>
            <a:ext cx="5248274" cy="8424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mtClean="0">
              <a:solidFill>
                <a:srgbClr val="000099"/>
              </a:solidFill>
            </a:endParaRPr>
          </a:p>
          <a:p>
            <a:pPr algn="just"/>
            <a:r>
              <a:rPr lang="ru-RU" smtClean="0">
                <a:solidFill>
                  <a:srgbClr val="000099"/>
                </a:solidFill>
              </a:rPr>
              <a:t>Достижения спортивных результатов в соревнованиях разного уровня, рост спортивного мастерства.</a:t>
            </a:r>
          </a:p>
          <a:p>
            <a:pPr algn="ctr"/>
            <a:endParaRPr lang="ru-RU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" y="0"/>
            <a:ext cx="184731" cy="55399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200" smtClean="0">
              <a:solidFill>
                <a:srgbClr val="464C55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62700" y="2285999"/>
            <a:ext cx="5191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>
                <a:solidFill>
                  <a:srgbClr val="000066"/>
                </a:solidFill>
              </a:rPr>
              <a:t>Увеличение численности спортсменов, включенных в состав сборных команд РФ</a:t>
            </a:r>
            <a:endParaRPr lang="ru-RU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397934" y="-245533"/>
            <a:ext cx="11675535" cy="73866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160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397249" y="1379010"/>
            <a:ext cx="8525933" cy="128693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smtClean="0">
                <a:solidFill>
                  <a:srgbClr val="000099"/>
                </a:solidFill>
              </a:rPr>
              <a:t>Способ реализации целевой модели через организацию работы </a:t>
            </a:r>
            <a:r>
              <a:rPr lang="ru-RU" sz="2000" b="1" smtClean="0">
                <a:solidFill>
                  <a:srgbClr val="000099"/>
                </a:solidFill>
              </a:rPr>
              <a:t>наставнической пары,</a:t>
            </a:r>
            <a:r>
              <a:rPr lang="ru-RU" sz="2000" smtClean="0">
                <a:solidFill>
                  <a:srgbClr val="000099"/>
                </a:solidFill>
              </a:rPr>
              <a:t>  участники находятся в заданной обстоятельствами ролевой  ситуации, определяемой основной деятельностью и позицией участников </a:t>
            </a:r>
            <a:endParaRPr lang="ru-RU" sz="2000">
              <a:solidFill>
                <a:srgbClr val="000099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58257" y="1462618"/>
            <a:ext cx="2658535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rgbClr val="000066"/>
                </a:solidFill>
              </a:rPr>
              <a:t>Форма наставничества</a:t>
            </a:r>
            <a:endParaRPr lang="ru-RU" sz="2400" b="1">
              <a:solidFill>
                <a:srgbClr val="0000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1801" y="541867"/>
            <a:ext cx="11413067" cy="6942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smtClean="0">
                <a:solidFill>
                  <a:srgbClr val="000066"/>
                </a:solidFill>
              </a:rPr>
              <a:t>Цель: научно обосновать и экспериментально апробировать наставничество как средство сопровождения спортивной подготовки </a:t>
            </a:r>
            <a:endParaRPr lang="ru-RU" sz="2400" b="1">
              <a:solidFill>
                <a:srgbClr val="000066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7332" y="3015193"/>
            <a:ext cx="2665943" cy="116628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rgbClr val="000066"/>
                </a:solidFill>
              </a:rPr>
              <a:t>Универсальные компетенции наставника</a:t>
            </a:r>
            <a:endParaRPr lang="ru-RU" sz="2400" b="1">
              <a:solidFill>
                <a:srgbClr val="000066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905250" y="3019425"/>
            <a:ext cx="2381249" cy="1162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Наблюдать деятельность  наставляемого</a:t>
            </a: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610350" y="2790825"/>
            <a:ext cx="2781300" cy="1352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Разрабатывать совместно с наставляемым индивидуальную программу его спортивных  достижений</a:t>
            </a: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9715500" y="3000375"/>
            <a:ext cx="2105025" cy="1104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Сопровождать наставляемого в программе</a:t>
            </a: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638674" y="4552950"/>
            <a:ext cx="2809875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Оказывать помощь </a:t>
            </a:r>
          </a:p>
          <a:p>
            <a:pPr algn="ctr"/>
            <a:r>
              <a:rPr lang="ru-RU" smtClean="0"/>
              <a:t>в установлении продуктивных отношений</a:t>
            </a: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8277225" y="4543425"/>
            <a:ext cx="257175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Обобщать опыт и делиться им </a:t>
            </a:r>
          </a:p>
          <a:p>
            <a:pPr algn="ctr"/>
            <a:r>
              <a:rPr lang="ru-RU" smtClean="0"/>
              <a:t>с наставляемым</a:t>
            </a:r>
            <a:endParaRPr lang="ru-RU"/>
          </a:p>
        </p:txBody>
      </p:sp>
      <p:cxnSp>
        <p:nvCxnSpPr>
          <p:cNvPr id="28" name="Прямая со стрелкой 27"/>
          <p:cNvCxnSpPr>
            <a:stCxn id="16" idx="3"/>
            <a:endCxn id="19" idx="1"/>
          </p:cNvCxnSpPr>
          <p:nvPr/>
        </p:nvCxnSpPr>
        <p:spPr>
          <a:xfrm>
            <a:off x="3343275" y="3598334"/>
            <a:ext cx="561975" cy="21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162675" y="3543300"/>
            <a:ext cx="4572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23" idx="1"/>
          </p:cNvCxnSpPr>
          <p:nvPr/>
        </p:nvCxnSpPr>
        <p:spPr>
          <a:xfrm flipV="1">
            <a:off x="9420225" y="3552825"/>
            <a:ext cx="295275" cy="9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23" idx="2"/>
          </p:cNvCxnSpPr>
          <p:nvPr/>
        </p:nvCxnSpPr>
        <p:spPr>
          <a:xfrm rot="16200000" flipH="1">
            <a:off x="10660856" y="4212431"/>
            <a:ext cx="238128" cy="238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 rot="10800000" flipV="1">
            <a:off x="5810252" y="4324350"/>
            <a:ext cx="4972048" cy="95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16200000" flipH="1">
            <a:off x="5747544" y="4472780"/>
            <a:ext cx="248444" cy="87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>
            <a:endCxn id="26" idx="1"/>
          </p:cNvCxnSpPr>
          <p:nvPr/>
        </p:nvCxnSpPr>
        <p:spPr>
          <a:xfrm flipV="1">
            <a:off x="7439025" y="5038725"/>
            <a:ext cx="838200" cy="9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4" name="Picture 2" descr="C:\Users\Home\Desktop\НАСТАВНИЧЕСТВО\М. Карпов.jpg"/>
          <p:cNvPicPr>
            <a:picLocks noChangeAspect="1" noChangeArrowheads="1"/>
          </p:cNvPicPr>
          <p:nvPr/>
        </p:nvPicPr>
        <p:blipFill>
          <a:blip r:embed="rId2"/>
          <a:srcRect l="18943" r="10503" b="12321"/>
          <a:stretch>
            <a:fillRect/>
          </a:stretch>
        </p:blipFill>
        <p:spPr bwMode="auto">
          <a:xfrm>
            <a:off x="7953555" y="428626"/>
            <a:ext cx="3735237" cy="6075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5" name="Picture 3" descr="C:\Users\Home\Desktop\НАСТАВНИЧЕСТВО\Коваленко Дарья и Александр Степанов — копия.jpg"/>
          <p:cNvPicPr>
            <a:picLocks noChangeAspect="1" noChangeArrowheads="1"/>
          </p:cNvPicPr>
          <p:nvPr/>
        </p:nvPicPr>
        <p:blipFill>
          <a:blip r:embed="rId3"/>
          <a:srcRect l="30291" t="24915" r="46904" b="5763"/>
          <a:stretch>
            <a:fillRect/>
          </a:stretch>
        </p:blipFill>
        <p:spPr bwMode="auto">
          <a:xfrm>
            <a:off x="4123425" y="495299"/>
            <a:ext cx="3525150" cy="5879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6" name="Picture 4" descr="C:\Users\Home\Desktop\НАСТАВНИЧЕСТВО\Зуев, Егор.jpg"/>
          <p:cNvPicPr>
            <a:picLocks noChangeAspect="1" noChangeArrowheads="1"/>
          </p:cNvPicPr>
          <p:nvPr/>
        </p:nvPicPr>
        <p:blipFill>
          <a:blip r:embed="rId4"/>
          <a:srcRect l="11653" t="20459" r="15000"/>
          <a:stretch>
            <a:fillRect/>
          </a:stretch>
        </p:blipFill>
        <p:spPr bwMode="auto">
          <a:xfrm>
            <a:off x="13705489" y="25956882"/>
            <a:ext cx="5505539" cy="7960742"/>
          </a:xfrm>
          <a:prstGeom prst="rect">
            <a:avLst/>
          </a:prstGeom>
          <a:noFill/>
        </p:spPr>
      </p:pic>
      <p:pic>
        <p:nvPicPr>
          <p:cNvPr id="23557" name="Picture 5" descr="C:\Users\Home\Desktop\НАСТАВНИЧЕСТВО\Кирилл и болдырев.jpg"/>
          <p:cNvPicPr>
            <a:picLocks noChangeAspect="1" noChangeArrowheads="1"/>
          </p:cNvPicPr>
          <p:nvPr/>
        </p:nvPicPr>
        <p:blipFill>
          <a:blip r:embed="rId5"/>
          <a:srcRect t="25015" r="22"/>
          <a:stretch>
            <a:fillRect/>
          </a:stretch>
        </p:blipFill>
        <p:spPr bwMode="auto">
          <a:xfrm>
            <a:off x="267420" y="523876"/>
            <a:ext cx="3424687" cy="5799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8" name="Picture 2" descr="C:\Users\Home\Desktop\НАСТАВНИЧЕСТВО\Зуев, Егор.jpg"/>
          <p:cNvPicPr>
            <a:picLocks noChangeAspect="1" noChangeArrowheads="1"/>
          </p:cNvPicPr>
          <p:nvPr/>
        </p:nvPicPr>
        <p:blipFill>
          <a:blip r:embed="rId2"/>
          <a:srcRect l="13335" t="19407" r="15807" b="27876"/>
          <a:stretch>
            <a:fillRect/>
          </a:stretch>
        </p:blipFill>
        <p:spPr bwMode="auto">
          <a:xfrm>
            <a:off x="542925" y="476252"/>
            <a:ext cx="6215592" cy="56006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11 кабинет\Desktop\НАСТАВНИЧЕСТВО\20221205_1443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97557" y="533402"/>
            <a:ext cx="4176403" cy="5570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7030A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83742" y="4206862"/>
            <a:ext cx="3152418" cy="1944216"/>
          </a:xfrm>
        </p:spPr>
        <p:txBody>
          <a:bodyPr numCol="1">
            <a:noAutofit/>
          </a:bodyPr>
          <a:lstStyle/>
          <a:p>
            <a:pPr marL="1588" indent="0" algn="ctr">
              <a:buNone/>
            </a:pPr>
            <a:r>
              <a:rPr lang="ru-RU" sz="1600" b="1" err="1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Марютин </a:t>
            </a:r>
          </a:p>
          <a:p>
            <a:pPr marL="1588" indent="0" algn="ctr">
              <a:buNone/>
            </a:pPr>
            <a:r>
              <a:rPr lang="ru-RU" sz="1600" b="1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Александр Брониславович</a:t>
            </a:r>
            <a:endParaRPr lang="ru-RU" sz="1600" b="1" smtClean="0">
              <a:latin typeface="Arial" pitchFamily="34" charset="0"/>
              <a:ea typeface="Calibri"/>
              <a:cs typeface="Arial" pitchFamily="34" charset="0"/>
            </a:endParaRPr>
          </a:p>
          <a:p>
            <a:pPr marL="1588" indent="0" algn="ctr">
              <a:buNone/>
            </a:pPr>
            <a:r>
              <a:rPr lang="ru-RU" sz="160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тренер </a:t>
            </a:r>
            <a:r>
              <a:rPr lang="ru-RU" sz="160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высшей квалификационной </a:t>
            </a:r>
            <a:r>
              <a:rPr lang="ru-RU" sz="160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категории по лыжным гонкам, </a:t>
            </a:r>
            <a:r>
              <a:rPr lang="ru-RU" sz="160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«Отличник </a:t>
            </a:r>
            <a:r>
              <a:rPr lang="ru-RU" sz="1600" err="1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ФКиС»</a:t>
            </a:r>
            <a:r>
              <a:rPr lang="ru-RU" sz="120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endParaRPr lang="ru-RU" sz="16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5783" y="1028699"/>
            <a:ext cx="3245217" cy="3038476"/>
          </a:xfrm>
          <a:prstGeom prst="rect">
            <a:avLst/>
          </a:prstGeom>
          <a:ln w="190500" cap="sq">
            <a:solidFill>
              <a:srgbClr val="B1C5E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8333528" y="4206862"/>
            <a:ext cx="3427101" cy="172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400" b="1" err="1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Батгауер </a:t>
            </a:r>
            <a:endParaRPr lang="ru-RU" sz="1400" b="1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2743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400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Елизавета Александровна</a:t>
            </a:r>
          </a:p>
          <a:p>
            <a:pPr marL="2743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140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тренер высшей </a:t>
            </a:r>
            <a:endParaRPr lang="ru-RU" sz="1400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marL="274320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40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квалификационной </a:t>
            </a:r>
            <a:r>
              <a:rPr lang="ru-RU" sz="140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категории по конькобежному спорту,  «Заслуженный тренер России», «Отличник ФКиС»</a:t>
            </a:r>
            <a:endParaRPr lang="ru-RU" sz="110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1076325"/>
            <a:ext cx="3381375" cy="3019425"/>
          </a:xfrm>
          <a:prstGeom prst="rect">
            <a:avLst/>
          </a:prstGeom>
          <a:ln w="190500" cap="sq">
            <a:solidFill>
              <a:srgbClr val="B1C5E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491067" y="4206862"/>
            <a:ext cx="3130674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600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Карпова</a:t>
            </a:r>
          </a:p>
          <a:p>
            <a:pPr marL="3175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600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 sz="1600" b="1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Наталья </a:t>
            </a:r>
            <a:r>
              <a:rPr lang="ru-RU" sz="1600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Владимировна</a:t>
            </a:r>
          </a:p>
          <a:p>
            <a:pPr marL="3175" lvl="0" algn="ctr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160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тренер </a:t>
            </a:r>
            <a:r>
              <a:rPr lang="ru-RU" sz="160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высшей квалификационной категории по дзюдо и самбо</a:t>
            </a:r>
            <a:endParaRPr lang="ru-RU" sz="120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9" name="AutoShape 2" descr="https://static.wixstatic.com/media/cf8e8e_e7ce3f69a924442b8ecc2ffb6c93f320~mv2_d_2000_3000_s_2.jpg/v1/fill/w_311,h_462,al_c,q_80,usm_0.66_1.00_0.01/cf8e8e_e7ce3f69a924442b8ecc2ffb6c93f320~mv2_d_2000_3000_s_2.webp"/>
          <p:cNvSpPr>
            <a:spLocks noChangeAspect="1" noChangeArrowheads="1"/>
          </p:cNvSpPr>
          <p:nvPr/>
        </p:nvSpPr>
        <p:spPr bwMode="auto">
          <a:xfrm>
            <a:off x="84667" y="-136525"/>
            <a:ext cx="4064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381" b="20218"/>
          <a:stretch>
            <a:fillRect/>
          </a:stretch>
        </p:blipFill>
        <p:spPr bwMode="auto">
          <a:xfrm>
            <a:off x="4762499" y="1026955"/>
            <a:ext cx="3171825" cy="3059270"/>
          </a:xfrm>
          <a:prstGeom prst="rect">
            <a:avLst/>
          </a:prstGeom>
          <a:ln w="190500" cap="sq">
            <a:solidFill>
              <a:srgbClr val="B1C5E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639762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rgbClr val="000066"/>
                </a:solidFill>
              </a:rPr>
              <a:t>Тренеры наставники</a:t>
            </a:r>
            <a:endParaRPr lang="ru-RU" sz="3600" b="1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7170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 descr="https://i.mycdn.me/i?r=AyH4iRPQ2q0otWIFepML2LxRMysTBYopYr0-6lcBuHDbOw&amp;dpr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979" t="31495" r="60653" b="21908"/>
          <a:stretch>
            <a:fillRect/>
          </a:stretch>
        </p:blipFill>
        <p:spPr bwMode="auto">
          <a:xfrm>
            <a:off x="552450" y="1312210"/>
            <a:ext cx="3771900" cy="2974040"/>
          </a:xfrm>
          <a:prstGeom prst="rect">
            <a:avLst/>
          </a:prstGeom>
          <a:ln w="190500" cap="sq">
            <a:solidFill>
              <a:srgbClr val="B1C5E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" y="4560639"/>
            <a:ext cx="39648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BD0D9"/>
              </a:buClr>
              <a:buSzPct val="95000"/>
            </a:pPr>
            <a:r>
              <a:rPr lang="ru-RU" b="1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Балашов </a:t>
            </a:r>
            <a:endParaRPr lang="ru-RU" b="1" smtClean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lvl="0" algn="ctr">
              <a:buClr>
                <a:srgbClr val="0BD0D9"/>
              </a:buClr>
              <a:buSzPct val="95000"/>
            </a:pPr>
            <a:r>
              <a:rPr lang="ru-RU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Сергей Николаевич</a:t>
            </a:r>
          </a:p>
          <a:p>
            <a:pPr algn="ctr">
              <a:buClr>
                <a:srgbClr val="0BD0D9"/>
              </a:buClr>
              <a:buSzPct val="95000"/>
            </a:pPr>
            <a:r>
              <a:rPr lang="ru-RU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тренер </a:t>
            </a:r>
            <a:r>
              <a:rPr lang="ru-RU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высшей  квалификационной категории по лыжным </a:t>
            </a:r>
            <a:r>
              <a:rPr lang="ru-RU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гонкам</a:t>
            </a:r>
            <a:endParaRPr lang="ru-RU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  <a:p>
            <a:pPr lvl="0" algn="ctr">
              <a:buClr>
                <a:srgbClr val="0BD0D9"/>
              </a:buClr>
              <a:buSzPct val="95000"/>
            </a:pPr>
            <a:r>
              <a:rPr lang="ru-RU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«Отличник ФКиС»</a:t>
            </a:r>
            <a:endParaRPr lang="ru-RU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86750" y="4524374"/>
            <a:ext cx="32385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0BD0D9"/>
              </a:buClr>
              <a:buSzPct val="95000"/>
            </a:pPr>
            <a:r>
              <a:rPr lang="ru-RU" b="1" err="1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Зебницкий </a:t>
            </a:r>
            <a:endParaRPr lang="ru-RU" b="1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lvl="0" algn="ctr">
              <a:buClr>
                <a:srgbClr val="0BD0D9"/>
              </a:buClr>
              <a:buSzPct val="95000"/>
            </a:pPr>
            <a:r>
              <a:rPr lang="ru-RU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Иван Петрович</a:t>
            </a:r>
          </a:p>
          <a:p>
            <a:pPr algn="ctr">
              <a:buClr>
                <a:srgbClr val="0BD0D9"/>
              </a:buClr>
              <a:buSzPct val="95000"/>
            </a:pPr>
            <a:r>
              <a:rPr lang="ru-RU" b="1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</a:t>
            </a:r>
            <a:r>
              <a:rPr lang="ru-RU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тренер высшей  квалификационной категории по легкой атлетики;</a:t>
            </a:r>
          </a:p>
          <a:p>
            <a:pPr lvl="0" algn="ctr">
              <a:buClr>
                <a:srgbClr val="0BD0D9"/>
              </a:buClr>
              <a:buSzPct val="95000"/>
            </a:pPr>
            <a:r>
              <a:rPr lang="ru-RU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«Отличник ФКиС»</a:t>
            </a:r>
            <a:endParaRPr lang="ru-RU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1499" t="9816" r="-51499" b="18428"/>
          <a:stretch>
            <a:fillRect/>
          </a:stretch>
        </p:blipFill>
        <p:spPr bwMode="auto">
          <a:xfrm>
            <a:off x="8067675" y="1238250"/>
            <a:ext cx="3790950" cy="3095625"/>
          </a:xfrm>
          <a:prstGeom prst="rect">
            <a:avLst/>
          </a:prstGeom>
          <a:ln w="190500" cap="sq">
            <a:solidFill>
              <a:srgbClr val="B1C5E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2"/>
          <p:cNvSpPr txBox="1"/>
          <p:nvPr/>
        </p:nvSpPr>
        <p:spPr>
          <a:xfrm>
            <a:off x="609600" y="274639"/>
            <a:ext cx="109728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smtClean="0">
                <a:solidFill>
                  <a:srgbClr val="000066"/>
                </a:solidFill>
              </a:rPr>
              <a:t>Тренеры наставники</a:t>
            </a:r>
            <a:endParaRPr lang="ru-RU" sz="3600" b="1">
              <a:solidFill>
                <a:srgbClr val="0000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24425" y="4772024"/>
            <a:ext cx="25969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err="1"/>
              <a:t>Гедров </a:t>
            </a:r>
            <a:endParaRPr lang="ru-RU" b="1" smtClean="0"/>
          </a:p>
          <a:p>
            <a:pPr algn="ctr" fontAlgn="base"/>
            <a:r>
              <a:rPr lang="ru-RU" b="1" smtClean="0"/>
              <a:t>Алексей </a:t>
            </a:r>
            <a:r>
              <a:rPr lang="ru-RU" b="1"/>
              <a:t>Вячеславович</a:t>
            </a:r>
            <a:endParaRPr lang="ru-RU"/>
          </a:p>
          <a:p>
            <a:pPr algn="ctr" fontAlgn="base"/>
            <a:r>
              <a:rPr lang="en-US" smtClean="0"/>
              <a:t>c</a:t>
            </a:r>
            <a:r>
              <a:rPr lang="ru-RU" err="1" smtClean="0"/>
              <a:t>тарший </a:t>
            </a:r>
            <a:r>
              <a:rPr lang="ru-RU"/>
              <a:t>тренер высшей квалификационной </a:t>
            </a:r>
            <a:r>
              <a:rPr lang="ru-RU" smtClean="0"/>
              <a:t>категории</a:t>
            </a:r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75" y="1133475"/>
            <a:ext cx="2762250" cy="3600450"/>
          </a:xfrm>
          <a:prstGeom prst="rect">
            <a:avLst/>
          </a:prstGeom>
          <a:ln w="190500" cap="sq">
            <a:solidFill>
              <a:srgbClr val="B1C5E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1417358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73087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000066"/>
                </a:solidFill>
              </a:rPr>
              <a:t>Планируемые результаты</a:t>
            </a:r>
            <a:endParaRPr lang="ru-RU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1581150"/>
            <a:ext cx="11515725" cy="42481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505200"/>
              </a:tabLst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спортсменов, вошедших в программу наставничества в роли наставляемого, %</a:t>
            </a:r>
            <a:endParaRPr lang="ru-RU" sz="240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505200"/>
              </a:tabLst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тренеров, вошедших в программу наставничества в роли наставляемого, %</a:t>
            </a:r>
            <a:endParaRPr lang="ru-RU" sz="24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505200"/>
              </a:tabLst>
            </a:pPr>
            <a:r>
              <a:rPr lang="ru-RU" sz="240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Доля спортсменов, зачисленных в составы спортивных сборных команд Иркутской области и Российской Федерации,  %.</a:t>
            </a:r>
            <a:endParaRPr lang="ru-RU" sz="24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505200"/>
              </a:tabLst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спортсменов, достигших высокие спортивные результаты областного, регионального, Всероссийского и международного уровня, %</a:t>
            </a:r>
            <a:endParaRPr lang="ru-RU" sz="24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tabLst>
                <a:tab pos="3505200"/>
              </a:tabLst>
            </a:pP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Доля выпускников трудоустроенных по специальности, %;</a:t>
            </a:r>
            <a:endParaRPr lang="ru-RU" sz="240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70</Paragraphs>
  <Slides>12</Slides>
  <Notes>0</Notes>
  <TotalTime>975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8">
      <vt:lpstr>Arial</vt:lpstr>
      <vt:lpstr>Calibri</vt:lpstr>
      <vt:lpstr>Times New Roman</vt:lpstr>
      <vt:lpstr>Wingdings</vt:lpstr>
      <vt:lpstr>Arial Black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Тренеры наставники</vt:lpstr>
      <vt:lpstr>PowerPoint Presentation</vt:lpstr>
      <vt:lpstr>Планируемые результаты</vt:lpstr>
      <vt:lpstr>Выпускники УОР 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User Obstinate</dc:creator>
  <cp:lastModifiedBy>Home</cp:lastModifiedBy>
  <cp:revision>107</cp:revision>
  <dcterms:created xsi:type="dcterms:W3CDTF">2021-08-17T12:08:22Z</dcterms:created>
  <dcterms:modified xsi:type="dcterms:W3CDTF">2022-12-17T14:29:04Z</dcterms:modified>
</cp:coreProperties>
</file>