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6" r:id="rId3"/>
    <p:sldId id="295" r:id="rId4"/>
    <p:sldId id="305" r:id="rId5"/>
    <p:sldId id="296" r:id="rId6"/>
    <p:sldId id="306" r:id="rId7"/>
    <p:sldId id="297" r:id="rId8"/>
    <p:sldId id="288" r:id="rId9"/>
    <p:sldId id="289" r:id="rId10"/>
    <p:sldId id="283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82" autoAdjust="0"/>
    <p:restoredTop sz="94660"/>
  </p:normalViewPr>
  <p:slideViewPr>
    <p:cSldViewPr snapToGrid="0">
      <p:cViewPr>
        <p:scale>
          <a:sx n="100" d="100"/>
          <a:sy n="100" d="100"/>
        </p:scale>
        <p:origin x="-738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988" y="0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r">
              <a:defRPr sz="1200"/>
            </a:lvl1pPr>
          </a:lstStyle>
          <a:p>
            <a:fld id="{FF3D9CFC-AA9B-419A-A530-2C178ACA86AB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9281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988" y="9449281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r">
              <a:defRPr sz="1200"/>
            </a:lvl1pPr>
          </a:lstStyle>
          <a:p>
            <a:fld id="{09D5CE1C-F38B-4F00-A168-0E9A506AD4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7907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909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>
              <a:defRPr sz="1300"/>
            </a:lvl1pPr>
          </a:lstStyle>
          <a:p>
            <a:fld id="{8B19241B-A2F3-4A6A-B812-F2E98C5F88D0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7" tIns="48008" rIns="96017" bIns="480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39"/>
          </a:xfrm>
          <a:prstGeom prst="rect">
            <a:avLst/>
          </a:prstGeom>
        </p:spPr>
        <p:txBody>
          <a:bodyPr vert="horz" lIns="96017" tIns="48008" rIns="96017" bIns="480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6"/>
            <a:ext cx="2971800" cy="49909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r">
              <a:defRPr sz="1300"/>
            </a:lvl1pPr>
          </a:lstStyle>
          <a:p>
            <a:fld id="{7ADCEBC8-17D9-4B56-A586-61CDD8D668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447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427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627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85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1951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1F8-6034-4AFC-8601-9B093FD9CA91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095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366F-943C-4181-B904-5DF0EEF5128D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249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6576D-D5E8-4E5F-AC92-62B0A81EAFBC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31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7A58-E623-43EE-852E-67C917E71735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5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1157-9A47-42DC-A063-91FEC70205B8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3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E9D6-3375-42F2-9A66-499FF3CD2865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47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98BA-8B3A-480E-99D9-CA76FE926A8C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06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F3A5-B563-4E37-A33A-697B317A00E4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0069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3527E-748D-4F21-AF1D-9FFD31BA97C8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44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B93E0-8CCC-442F-94DC-A5C3104D37C9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23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8839-3A30-433D-A7A4-01ABA9DB62F3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670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9CAB6-C98B-464E-89AD-5FEDF0E677A8}" type="datetime1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3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.vk.com/nachnisamorazvitie?from=pos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17.ru/article/4338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video/preview/1270752365954613727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133" y="2971799"/>
            <a:ext cx="11082867" cy="2480733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chemeClr val="accent1">
                    <a:lumMod val="50000"/>
                  </a:schemeClr>
                </a:solidFill>
              </a:rPr>
              <a:t>Психологические аспекты  профессиональной </a:t>
            </a:r>
            <a:r>
              <a:rPr lang="ru-RU" sz="5200" b="1" dirty="0" smtClean="0">
                <a:solidFill>
                  <a:schemeClr val="accent1">
                    <a:lumMod val="50000"/>
                  </a:schemeClr>
                </a:solidFill>
              </a:rPr>
              <a:t>деятельности преподавателя</a:t>
            </a:r>
            <a:endParaRPr lang="ru-RU" sz="5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146801"/>
            <a:ext cx="9144000" cy="563276"/>
          </a:xfrm>
        </p:spPr>
        <p:txBody>
          <a:bodyPr/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Ангарск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- 2022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3765" y="3339467"/>
            <a:ext cx="11664461" cy="2379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691" y="1625600"/>
            <a:ext cx="3151850" cy="1707054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938867" y="211667"/>
            <a:ext cx="87037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Times New Roman" pitchFamily="18" charset="0"/>
              </a:rPr>
              <a:t>Областное государственное бюджетное профессиональное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Times New Roman" pitchFamily="18" charset="0"/>
              </a:rPr>
              <a:t>образовательное учреждение (техникум)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Times New Roman" pitchFamily="18" charset="0"/>
              </a:rPr>
              <a:t>«Училище Олимпийского резерва»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63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0"/>
            <a:ext cx="10918371" cy="6858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4578" t="16520" r="27673" b="18687"/>
          <a:stretch>
            <a:fillRect/>
          </a:stretch>
        </p:blipFill>
        <p:spPr bwMode="auto">
          <a:xfrm>
            <a:off x="285750" y="466725"/>
            <a:ext cx="5700032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467475" y="504825"/>
            <a:ext cx="5391149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hlinkClick r:id="rId4"/>
              </a:rPr>
              <a:t>Начни с себя!</a:t>
            </a:r>
            <a:endParaRPr lang="ru-RU" sz="2000" dirty="0" smtClean="0"/>
          </a:p>
          <a:p>
            <a:endParaRPr lang="ru-RU" dirty="0" smtClean="0"/>
          </a:p>
          <a:p>
            <a:r>
              <a:rPr lang="ru-RU" sz="2000" dirty="0" smtClean="0"/>
              <a:t>Если внутри у вас страх, жизнь будет пугать вас.</a:t>
            </a:r>
            <a:br>
              <a:rPr lang="ru-RU" sz="2000" dirty="0" smtClean="0"/>
            </a:br>
            <a:r>
              <a:rPr lang="ru-RU" sz="2000" dirty="0" smtClean="0"/>
              <a:t>Если внутри агрессия, жизнь будет «нападать» на вас.</a:t>
            </a:r>
            <a:br>
              <a:rPr lang="ru-RU" sz="2000" dirty="0" smtClean="0"/>
            </a:br>
            <a:r>
              <a:rPr lang="ru-RU" sz="2000" dirty="0" smtClean="0"/>
              <a:t>Если внутри у вас желание бороться, вы получите соперников.</a:t>
            </a:r>
            <a:br>
              <a:rPr lang="ru-RU" sz="2000" dirty="0" smtClean="0"/>
            </a:br>
            <a:r>
              <a:rPr lang="ru-RU" sz="2000" dirty="0" smtClean="0"/>
              <a:t>Если внутри у вас чувство вины, жизнь найдет способ вас «наказать».</a:t>
            </a:r>
            <a:br>
              <a:rPr lang="ru-RU" sz="2000" dirty="0" smtClean="0"/>
            </a:br>
            <a:r>
              <a:rPr lang="ru-RU" sz="2000" dirty="0" smtClean="0"/>
              <a:t>Если внутри у вас обида, жизнь будет давать поводы обижаться еще больше.</a:t>
            </a:r>
            <a:br>
              <a:rPr lang="ru-RU" sz="2000" dirty="0" smtClean="0"/>
            </a:br>
            <a:r>
              <a:rPr lang="ru-RU" sz="2000" dirty="0" smtClean="0"/>
              <a:t>И все это с одной целью: показать вам то, чем вы являетесь, что носите в душе.</a:t>
            </a:r>
            <a:br>
              <a:rPr lang="ru-RU" sz="2000" dirty="0" smtClean="0"/>
            </a:br>
            <a:r>
              <a:rPr lang="ru-RU" sz="2000" dirty="0" smtClean="0"/>
              <a:t>Жизнь видит вас таким, какой вы изнутри.</a:t>
            </a:r>
            <a:br>
              <a:rPr lang="ru-RU" sz="2000" dirty="0" smtClean="0"/>
            </a:br>
            <a:r>
              <a:rPr lang="ru-RU" sz="2000" dirty="0" smtClean="0"/>
              <a:t>А вовсе не теми, какими мы хотим показаться ей и окружающим людям.</a:t>
            </a:r>
            <a:br>
              <a:rPr lang="ru-RU" sz="2000" dirty="0" smtClean="0"/>
            </a:br>
            <a:r>
              <a:rPr lang="ru-RU" sz="2000" dirty="0" smtClean="0"/>
              <a:t>Следите за тем, что внутри у </a:t>
            </a:r>
            <a:r>
              <a:rPr lang="ru-RU" sz="2000" dirty="0" smtClean="0"/>
              <a:t>вас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733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879" y="225488"/>
            <a:ext cx="11591363" cy="63404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Arial Black" pitchFamily="34" charset="0"/>
              </a:rPr>
              <a:t>Профессиональное выгорание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867" y="872066"/>
            <a:ext cx="11887200" cy="583353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Понятие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«выгорание»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появилось в литературе с середины 60 годов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XX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века и включает в себя такие сходные понятия как «эмоциональное выгорание», «психическое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выгорание», » профессиональное выгорание» и др.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Появление термина «выгорание» связано с именем американского психолога Х. </a:t>
            </a:r>
            <a:r>
              <a:rPr lang="ru-RU" sz="1800" dirty="0" err="1" smtClean="0"/>
              <a:t>Фрейденбергера</a:t>
            </a:r>
            <a:r>
              <a:rPr lang="ru-RU" sz="1800" dirty="0" smtClean="0"/>
              <a:t>, который использовал его для описания </a:t>
            </a:r>
            <a:r>
              <a:rPr lang="ru-RU" sz="1800" i="1" dirty="0" smtClean="0"/>
              <a:t>постепенного эмоционального истощения, потери работоспособности и мотивации работников.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Признаки выгорания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дискомфорт с преобладанием отрицательных эмоций;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утомляемость;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снижение работоспособности;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депрессии;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эмоциональная опустошенность ( напряженность);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конфликтность и злой юмор и др.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ОКАЗЫВАЕТ ОТРИЦАТЕЛЬНЫЕ ПОСЛЕДСТВИЯ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НА ИСПОЛНЕНИЕ ПРОФЕССИОНАЛЬНОЙ ДЕЯТЕЛЬНОСТИ</a:t>
            </a:r>
          </a:p>
          <a:p>
            <a:r>
              <a:rPr lang="ru-RU" dirty="0" smtClean="0"/>
              <a:t> 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 другими словами, нехватка подкрепляющих стимулов.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0201" y="787400"/>
            <a:ext cx="115654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4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466" y="305858"/>
            <a:ext cx="10515600" cy="57670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Причины выгорания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71016"/>
            <a:ext cx="10515600" cy="4905947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33" y="5816599"/>
            <a:ext cx="2215351" cy="8041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0998" y="905933"/>
            <a:ext cx="1163320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психосоматическое и психическое нарушение;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«болезни цивилизации» </a:t>
            </a:r>
            <a:r>
              <a:rPr lang="ru-RU" sz="2800" dirty="0" smtClean="0">
                <a:solidFill>
                  <a:srgbClr val="002060"/>
                </a:solidFill>
              </a:rPr>
              <a:t>(болезни загрязнения среды; истощения как результаты физического и нервно-психического переутомления человека; болезни потребления; болезни обратной </a:t>
            </a:r>
            <a:r>
              <a:rPr lang="ru-RU" sz="2800" dirty="0" err="1" smtClean="0">
                <a:solidFill>
                  <a:srgbClr val="002060"/>
                </a:solidFill>
              </a:rPr>
              <a:t>инадаптации</a:t>
            </a:r>
            <a:r>
              <a:rPr lang="ru-RU" sz="28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- недостаток признания окружающими;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неудовлетворительная материальная компенсация эмоциональных затрат;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неудовлетворенность собой;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нехватка подкрепляющих стимулов и т.д.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800" dirty="0" smtClean="0">
                <a:solidFill>
                  <a:srgbClr val="C00000"/>
                </a:solidFill>
              </a:rPr>
              <a:t>Социально-психологические факторы являются одними из ведущих при формировании синдрома эмоционального выгорания и важную роль в этом сложном процессе играет положение некоторых ценностей в </a:t>
            </a:r>
            <a:r>
              <a:rPr lang="ru-RU" sz="2800" b="1" dirty="0" smtClean="0">
                <a:solidFill>
                  <a:srgbClr val="C00000"/>
                </a:solidFill>
              </a:rPr>
              <a:t>иерархии ценностно-мотивационной сферы личности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0" y="1456267"/>
            <a:ext cx="11396134" cy="472069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marL="265113" indent="0" algn="just">
              <a:spcBef>
                <a:spcPts val="0"/>
              </a:spcBef>
              <a:buNone/>
            </a:pPr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" name="Рисунок 5" descr="https://psy-files.ru/wp-content/uploads/3/b/a/3ba7a1ca3077a9ba917085d15f859bb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507999"/>
            <a:ext cx="7600950" cy="432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1667" y="135467"/>
            <a:ext cx="7496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Колесо баланса </a:t>
            </a:r>
            <a:r>
              <a:rPr lang="ru-RU" b="1" dirty="0" smtClean="0">
                <a:solidFill>
                  <a:srgbClr val="002060"/>
                </a:solidFill>
              </a:rPr>
              <a:t>жизни (</a:t>
            </a:r>
            <a:r>
              <a:rPr lang="ru-RU" dirty="0" smtClean="0"/>
              <a:t>американец </a:t>
            </a:r>
            <a:r>
              <a:rPr lang="ru-RU" dirty="0" smtClean="0"/>
              <a:t>Пол Дж. </a:t>
            </a:r>
            <a:r>
              <a:rPr lang="ru-RU" dirty="0" smtClean="0"/>
              <a:t>Мейер)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5733" y="4775200"/>
            <a:ext cx="10532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Колесо </a:t>
            </a:r>
            <a:r>
              <a:rPr lang="ru-RU" b="1" dirty="0" smtClean="0"/>
              <a:t>жизненного баланса (или колесо жизни) – это аналитический инструмент, который позволяет оценить состояние сфер своей жизни и поставить цели для совершенствования каждой из них.</a:t>
            </a:r>
            <a:endParaRPr lang="ru-RU" dirty="0" smtClean="0"/>
          </a:p>
          <a:p>
            <a:pPr algn="just"/>
            <a:r>
              <a:rPr lang="ru-RU" dirty="0" smtClean="0"/>
              <a:t>Методика представляет собой практическое упражнение, в процессе которого нужно заполнить круг, разделив его на сферы жизни и присвоив каждой сфере оценку, т. е. степень удовлетворенности </a:t>
            </a:r>
            <a:r>
              <a:rPr lang="ru-RU" dirty="0" smtClean="0"/>
              <a:t>ее состоянием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84849" y="3244334"/>
            <a:ext cx="237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41866" y="270934"/>
            <a:ext cx="11277601" cy="567266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marL="265113" indent="0" algn="just">
              <a:spcBef>
                <a:spcPts val="0"/>
              </a:spcBef>
              <a:buNone/>
            </a:pPr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33" y="5816599"/>
            <a:ext cx="2215351" cy="8041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7267" y="194733"/>
            <a:ext cx="10795000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b="1" dirty="0" smtClean="0">
                <a:solidFill>
                  <a:srgbClr val="002060"/>
                </a:solidFill>
              </a:rPr>
              <a:t>Бойко</a:t>
            </a:r>
            <a:r>
              <a:rPr lang="ru-RU" sz="3200" dirty="0" smtClean="0">
                <a:solidFill>
                  <a:srgbClr val="002060"/>
                </a:solidFill>
              </a:rPr>
              <a:t> В.В. рассматривает «</a:t>
            </a:r>
            <a:r>
              <a:rPr lang="ru-RU" sz="3200" b="1" dirty="0" smtClean="0">
                <a:solidFill>
                  <a:srgbClr val="002060"/>
                </a:solidFill>
              </a:rPr>
              <a:t>выгорание</a:t>
            </a:r>
            <a:r>
              <a:rPr lang="ru-RU" sz="3200" dirty="0" smtClean="0">
                <a:solidFill>
                  <a:srgbClr val="002060"/>
                </a:solidFill>
              </a:rPr>
              <a:t>» как выработанный личностью механизм психологической защиты в форме полного или частичного исключения эмоций в ответ на избранные психотравмирующие воздействия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b="1" i="1" dirty="0" smtClean="0">
                <a:solidFill>
                  <a:srgbClr val="002060"/>
                </a:solidFill>
              </a:rPr>
              <a:t>Методика диагностики уровня эмоционального выгорания </a:t>
            </a:r>
            <a:r>
              <a:rPr lang="ru-RU" sz="3200" i="1" dirty="0" smtClean="0">
                <a:solidFill>
                  <a:srgbClr val="002060"/>
                </a:solidFill>
              </a:rPr>
              <a:t>(В.В.Бойко) </a:t>
            </a:r>
            <a:r>
              <a:rPr lang="en-US" sz="3200" i="1" dirty="0" smtClean="0">
                <a:solidFill>
                  <a:srgbClr val="002060"/>
                </a:solidFill>
                <a:hlinkClick r:id="rId3"/>
              </a:rPr>
              <a:t>https://www.b17.ru/article/4338</a:t>
            </a:r>
            <a:r>
              <a:rPr lang="en-US" sz="3200" i="1" dirty="0" smtClean="0">
                <a:solidFill>
                  <a:srgbClr val="002060"/>
                </a:solidFill>
                <a:hlinkClick r:id="rId3"/>
              </a:rPr>
              <a:t>/</a:t>
            </a:r>
            <a:endParaRPr lang="ru-RU" sz="3200" i="1" dirty="0" smtClean="0">
              <a:solidFill>
                <a:srgbClr val="002060"/>
              </a:solidFill>
            </a:endParaRPr>
          </a:p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ТЕХНИКА </a:t>
            </a:r>
            <a:r>
              <a:rPr lang="ru-RU" sz="3200" b="1" i="1" dirty="0" smtClean="0">
                <a:solidFill>
                  <a:srgbClr val="002060"/>
                </a:solidFill>
              </a:rPr>
              <a:t>«40 ЖЕЛАНИЙ» </a:t>
            </a:r>
            <a:r>
              <a:rPr lang="en-US" sz="3200" dirty="0" smtClean="0">
                <a:hlinkClick r:id="rId4"/>
              </a:rPr>
              <a:t>https://</a:t>
            </a:r>
            <a:r>
              <a:rPr lang="en-US" sz="3200" dirty="0" smtClean="0">
                <a:hlinkClick r:id="rId4"/>
              </a:rPr>
              <a:t>yandex.ru/video/preview/12707523659546137275</a:t>
            </a:r>
            <a:endParaRPr lang="ru-RU" sz="3200" dirty="0" smtClean="0"/>
          </a:p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6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Личность </a:t>
            </a:r>
            <a:r>
              <a:rPr lang="ru-RU" sz="3200" b="1" dirty="0" smtClean="0">
                <a:solidFill>
                  <a:srgbClr val="002060"/>
                </a:solidFill>
              </a:rPr>
              <a:t>определяется как система </a:t>
            </a:r>
            <a:r>
              <a:rPr lang="ru-RU" sz="3200" b="1" dirty="0" smtClean="0">
                <a:solidFill>
                  <a:srgbClr val="002060"/>
                </a:solidFill>
              </a:rPr>
              <a:t>отношений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9125" y="809625"/>
            <a:ext cx="10820400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Согласно концепции В.Н. Мясищева, сущностью человека «как ансамбля общественных отношений» и </a:t>
            </a:r>
            <a:r>
              <a:rPr lang="ru-RU" sz="2800" b="1" dirty="0" smtClean="0">
                <a:solidFill>
                  <a:srgbClr val="C00000"/>
                </a:solidFill>
              </a:rPr>
              <a:t>ОТНОШЕНИЕ</a:t>
            </a:r>
            <a:r>
              <a:rPr lang="ru-RU" sz="2800" b="1" dirty="0" smtClean="0">
                <a:solidFill>
                  <a:srgbClr val="002060"/>
                </a:solidFill>
              </a:rPr>
              <a:t> к действительности.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dirty="0" smtClean="0"/>
              <a:t>«Психологические </a:t>
            </a:r>
            <a:r>
              <a:rPr lang="ru-RU" sz="2000" dirty="0" smtClean="0"/>
              <a:t>отношения человека в развитом виде представляют целостную систему индивидуальных, избирательных, сознательных связей личности с различными сторонами объективной </a:t>
            </a:r>
            <a:r>
              <a:rPr lang="ru-RU" sz="2000" dirty="0" smtClean="0"/>
              <a:t>действительности» 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«Темперамент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– это не только динамика реакций, но и динамика </a:t>
            </a:r>
            <a:r>
              <a:rPr lang="ru-RU" sz="2800" dirty="0" smtClean="0">
                <a:solidFill>
                  <a:srgbClr val="002060"/>
                </a:solidFill>
              </a:rPr>
              <a:t>отношений»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</a:rPr>
              <a:t>Характер </a:t>
            </a:r>
            <a:r>
              <a:rPr lang="ru-RU" sz="2800" b="1" dirty="0" smtClean="0">
                <a:solidFill>
                  <a:srgbClr val="002060"/>
                </a:solidFill>
              </a:rPr>
              <a:t>человека </a:t>
            </a:r>
            <a:r>
              <a:rPr lang="ru-RU" sz="2800" dirty="0" smtClean="0">
                <a:solidFill>
                  <a:srgbClr val="002060"/>
                </a:solidFill>
              </a:rPr>
              <a:t>как сплав врожденного и приобретенного представляет единство сформированных общественным опытом временных связей или отношений человека и основных свойств его высшей нервной </a:t>
            </a:r>
            <a:r>
              <a:rPr lang="ru-RU" sz="2800" dirty="0" smtClean="0">
                <a:solidFill>
                  <a:srgbClr val="002060"/>
                </a:solidFill>
              </a:rPr>
              <a:t>деятельности»</a:t>
            </a:r>
          </a:p>
          <a:p>
            <a:pPr algn="just"/>
            <a:r>
              <a:rPr lang="ru-RU" sz="2800" dirty="0" smtClean="0"/>
              <a:t>сущностным характеристикам </a:t>
            </a:r>
            <a:r>
              <a:rPr lang="ru-RU" sz="2800" dirty="0" smtClean="0"/>
              <a:t>отношений относятся</a:t>
            </a:r>
            <a:r>
              <a:rPr lang="ru-RU" sz="2800" dirty="0" smtClean="0"/>
              <a:t>: целостность, активность, сознательность и избирательность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2942"/>
          </a:xfrm>
        </p:spPr>
        <p:txBody>
          <a:bodyPr>
            <a:normAutofit fontScale="90000"/>
          </a:bodyPr>
          <a:lstStyle/>
          <a:p>
            <a:pPr algn="just">
              <a:tabLst>
                <a:tab pos="3319463" algn="l"/>
              </a:tabLst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745067"/>
            <a:ext cx="10515600" cy="543189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17965" t="12880" r="21305" b="19552"/>
          <a:stretch>
            <a:fillRect/>
          </a:stretch>
        </p:blipFill>
        <p:spPr bwMode="auto">
          <a:xfrm>
            <a:off x="838200" y="397932"/>
            <a:ext cx="10176933" cy="592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6275"/>
          </a:xfrm>
        </p:spPr>
        <p:txBody>
          <a:bodyPr>
            <a:normAutofit fontScale="90000"/>
          </a:bodyPr>
          <a:lstStyle/>
          <a:p>
            <a:pPr marL="998538" indent="-457200"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38200" y="1085850"/>
            <a:ext cx="10515600" cy="5091113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повышения уровня профессиональной компетентности преподавателей образовательного учреждения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комфортная профессиональная среда внутри образовательного учреждения, позволяющая реализовывать актуальные педагогические задачи на высоком уровне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установление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доверительных и ответственных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отношений;</a:t>
            </a: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применение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перспективных технологий, от модели трансляции знаний к модели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формирования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метакомпетенций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наставляемого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(способность формировать у себя новые навыки и компетенции самостоятельно, а не только манипулировать полученными извне знаниями и навыками).</a:t>
            </a: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-измеримые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позитивные результаты профессиональной деятельности.</a:t>
            </a:r>
          </a:p>
          <a:p>
            <a:pPr algn="just">
              <a:buFont typeface="Wingdings" pitchFamily="2" charset="2"/>
              <a:buChar char="q"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51879" y="225488"/>
            <a:ext cx="11591363" cy="7254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ОЖИДАЕМЫЕ РЕЗУЛЬТАТЫ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649" y="5861051"/>
            <a:ext cx="2215351" cy="7450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814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Психологические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Негативное </a:t>
            </a:r>
            <a:r>
              <a:rPr lang="ru-RU" dirty="0" smtClean="0"/>
              <a:t>воздействие на личность отдельного </a:t>
            </a:r>
            <a:r>
              <a:rPr lang="ru-RU" dirty="0" smtClean="0"/>
              <a:t>преподавателя, </a:t>
            </a:r>
            <a:r>
              <a:rPr lang="ru-RU" dirty="0" smtClean="0"/>
              <a:t>его судьбу, синдром эмоционального выгорания наносит ощутимый моральный и материальный ущерб организации, снижая эффективность ее деятельности и влияя на социальные </a:t>
            </a:r>
            <a:r>
              <a:rPr lang="ru-RU" dirty="0" smtClean="0"/>
              <a:t>процессы</a:t>
            </a:r>
            <a:r>
              <a:rPr lang="ru-RU" dirty="0" smtClean="0"/>
              <a:t>, происходящие в коллективе.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33" y="5461001"/>
            <a:ext cx="2215351" cy="7450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 Презентация для первого заседания рабочей группы при Правительств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 Презентация для первого заседания рабочей группы при Правительстве</Template>
  <TotalTime>6392</TotalTime>
  <Words>521</Words>
  <Application>Microsoft Office PowerPoint</Application>
  <PresentationFormat>Произвольный</PresentationFormat>
  <Paragraphs>106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2 Презентация для первого заседания рабочей группы при Правительстве</vt:lpstr>
      <vt:lpstr>Психологические аспекты  профессиональной деятельности преподавателя</vt:lpstr>
      <vt:lpstr>     Профессиональное выгорание</vt:lpstr>
      <vt:lpstr> Причины выгорания </vt:lpstr>
      <vt:lpstr>Слайд 4</vt:lpstr>
      <vt:lpstr>Слайд 5</vt:lpstr>
      <vt:lpstr>Личность определяется как система отношений </vt:lpstr>
      <vt:lpstr>.     </vt:lpstr>
      <vt:lpstr>                  </vt:lpstr>
      <vt:lpstr>Психологические </vt:lpstr>
      <vt:lpstr>        </vt:lpstr>
    </vt:vector>
  </TitlesOfParts>
  <Company>KGU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ХХII Чемпионат мира по лыжному ориентированию 2017, Красноярск</dc:title>
  <dc:creator>Андрей Павлов</dc:creator>
  <cp:lastModifiedBy>Home</cp:lastModifiedBy>
  <cp:revision>133</cp:revision>
  <cp:lastPrinted>2019-08-29T01:55:40Z</cp:lastPrinted>
  <dcterms:created xsi:type="dcterms:W3CDTF">2015-09-14T02:08:16Z</dcterms:created>
  <dcterms:modified xsi:type="dcterms:W3CDTF">2022-10-31T02:54:15Z</dcterms:modified>
</cp:coreProperties>
</file>