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7" r:id="rId4"/>
    <p:sldId id="268" r:id="rId5"/>
    <p:sldId id="264" r:id="rId6"/>
    <p:sldId id="269" r:id="rId7"/>
    <p:sldId id="258" r:id="rId8"/>
    <p:sldId id="273" r:id="rId9"/>
    <p:sldId id="271" r:id="rId10"/>
    <p:sldId id="274" r:id="rId11"/>
    <p:sldId id="272" r:id="rId12"/>
    <p:sldId id="26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36" y="-1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648647-4E59-42EA-A4A9-4FFC9358F6F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D953DC-25A3-4BB8-B701-EAA4A2FF9EA6}">
      <dgm:prSet phldrT="[Текст]"/>
      <dgm:spPr/>
      <dgm:t>
        <a:bodyPr/>
        <a:lstStyle/>
        <a:p>
          <a:r>
            <a:rPr lang="ru-RU" dirty="0" smtClean="0"/>
            <a:t>Виды безработицы</a:t>
          </a:r>
          <a:endParaRPr lang="ru-RU" dirty="0"/>
        </a:p>
      </dgm:t>
    </dgm:pt>
    <dgm:pt modelId="{73388FF1-AF51-4AA8-AA06-394E0523B678}" type="parTrans" cxnId="{42DA17AD-EBCD-4F83-A70B-91BE66B6F797}">
      <dgm:prSet/>
      <dgm:spPr/>
      <dgm:t>
        <a:bodyPr/>
        <a:lstStyle/>
        <a:p>
          <a:endParaRPr lang="ru-RU"/>
        </a:p>
      </dgm:t>
    </dgm:pt>
    <dgm:pt modelId="{0CE35DE5-91A6-444A-A7D0-4DFB3E7EFD70}" type="sibTrans" cxnId="{42DA17AD-EBCD-4F83-A70B-91BE66B6F797}">
      <dgm:prSet/>
      <dgm:spPr/>
      <dgm:t>
        <a:bodyPr/>
        <a:lstStyle/>
        <a:p>
          <a:endParaRPr lang="ru-RU"/>
        </a:p>
      </dgm:t>
    </dgm:pt>
    <dgm:pt modelId="{7CF08144-30FD-4B89-9430-0E8602B08CEB}">
      <dgm:prSet phldrT="[Текст]"/>
      <dgm:spPr/>
      <dgm:t>
        <a:bodyPr/>
        <a:lstStyle/>
        <a:p>
          <a:r>
            <a:rPr lang="ru-RU" dirty="0" smtClean="0"/>
            <a:t>структурная</a:t>
          </a:r>
          <a:endParaRPr lang="ru-RU" dirty="0"/>
        </a:p>
      </dgm:t>
    </dgm:pt>
    <dgm:pt modelId="{DF42BFE0-88C1-419C-9F42-73E168789D79}" type="parTrans" cxnId="{3B5E1E88-3C19-442B-8738-C8267C59F369}">
      <dgm:prSet/>
      <dgm:spPr/>
      <dgm:t>
        <a:bodyPr/>
        <a:lstStyle/>
        <a:p>
          <a:endParaRPr lang="ru-RU"/>
        </a:p>
      </dgm:t>
    </dgm:pt>
    <dgm:pt modelId="{6A205F02-5B8A-4AAB-A679-F187EE199B96}" type="sibTrans" cxnId="{3B5E1E88-3C19-442B-8738-C8267C59F369}">
      <dgm:prSet/>
      <dgm:spPr/>
      <dgm:t>
        <a:bodyPr/>
        <a:lstStyle/>
        <a:p>
          <a:endParaRPr lang="ru-RU"/>
        </a:p>
      </dgm:t>
    </dgm:pt>
    <dgm:pt modelId="{C604619B-27C8-489E-8C32-E4ADF1DF7845}">
      <dgm:prSet phldrT="[Текст]"/>
      <dgm:spPr/>
      <dgm:t>
        <a:bodyPr/>
        <a:lstStyle/>
        <a:p>
          <a:r>
            <a:rPr lang="ru-RU" dirty="0" smtClean="0"/>
            <a:t>циклическая</a:t>
          </a:r>
          <a:endParaRPr lang="ru-RU" dirty="0"/>
        </a:p>
      </dgm:t>
    </dgm:pt>
    <dgm:pt modelId="{02410548-9DA0-4B65-AD8F-24652146ADD7}" type="parTrans" cxnId="{9F81EE6E-E9B5-4D59-9A3F-62434AE4221A}">
      <dgm:prSet/>
      <dgm:spPr/>
      <dgm:t>
        <a:bodyPr/>
        <a:lstStyle/>
        <a:p>
          <a:endParaRPr lang="ru-RU"/>
        </a:p>
      </dgm:t>
    </dgm:pt>
    <dgm:pt modelId="{13F733A7-1EDD-4135-9F3F-515709ED9D6C}" type="sibTrans" cxnId="{9F81EE6E-E9B5-4D59-9A3F-62434AE4221A}">
      <dgm:prSet/>
      <dgm:spPr/>
      <dgm:t>
        <a:bodyPr/>
        <a:lstStyle/>
        <a:p>
          <a:endParaRPr lang="ru-RU"/>
        </a:p>
      </dgm:t>
    </dgm:pt>
    <dgm:pt modelId="{BC16E0B1-11A0-4C06-8D49-A2C0250F22D5}">
      <dgm:prSet phldrT="[Текст]"/>
      <dgm:spPr/>
      <dgm:t>
        <a:bodyPr/>
        <a:lstStyle/>
        <a:p>
          <a:r>
            <a:rPr lang="ru-RU" dirty="0" smtClean="0"/>
            <a:t>фрикционная</a:t>
          </a:r>
          <a:endParaRPr lang="ru-RU" dirty="0"/>
        </a:p>
      </dgm:t>
    </dgm:pt>
    <dgm:pt modelId="{6B1D8304-FC26-49CE-AFA7-CE0D02C36722}" type="parTrans" cxnId="{0466CAC7-CE5B-4831-BB3A-74F351936011}">
      <dgm:prSet/>
      <dgm:spPr/>
      <dgm:t>
        <a:bodyPr/>
        <a:lstStyle/>
        <a:p>
          <a:endParaRPr lang="ru-RU"/>
        </a:p>
      </dgm:t>
    </dgm:pt>
    <dgm:pt modelId="{91708C7A-C9C8-4BDB-876D-128229174898}" type="sibTrans" cxnId="{0466CAC7-CE5B-4831-BB3A-74F351936011}">
      <dgm:prSet/>
      <dgm:spPr/>
      <dgm:t>
        <a:bodyPr/>
        <a:lstStyle/>
        <a:p>
          <a:endParaRPr lang="ru-RU"/>
        </a:p>
      </dgm:t>
    </dgm:pt>
    <dgm:pt modelId="{184801A7-669E-4A69-B6BA-5D96E689F530}" type="pres">
      <dgm:prSet presAssocID="{E3648647-4E59-42EA-A4A9-4FFC9358F6F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6419811-BC57-4640-ACD6-B5F326BE8464}" type="pres">
      <dgm:prSet presAssocID="{4CD953DC-25A3-4BB8-B701-EAA4A2FF9EA6}" presName="hierRoot1" presStyleCnt="0"/>
      <dgm:spPr/>
    </dgm:pt>
    <dgm:pt modelId="{BC8479CC-B966-4442-815C-9FFFA47EF604}" type="pres">
      <dgm:prSet presAssocID="{4CD953DC-25A3-4BB8-B701-EAA4A2FF9EA6}" presName="composite" presStyleCnt="0"/>
      <dgm:spPr/>
    </dgm:pt>
    <dgm:pt modelId="{7C3F49F5-0F5F-4F9A-B183-A59612C6DD57}" type="pres">
      <dgm:prSet presAssocID="{4CD953DC-25A3-4BB8-B701-EAA4A2FF9EA6}" presName="background" presStyleLbl="node0" presStyleIdx="0" presStyleCnt="1"/>
      <dgm:spPr/>
    </dgm:pt>
    <dgm:pt modelId="{F8B7F279-6F19-49E2-9659-E49C18A4E838}" type="pres">
      <dgm:prSet presAssocID="{4CD953DC-25A3-4BB8-B701-EAA4A2FF9EA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687665-1CF6-4587-86F3-94FEEAC8FF29}" type="pres">
      <dgm:prSet presAssocID="{4CD953DC-25A3-4BB8-B701-EAA4A2FF9EA6}" presName="hierChild2" presStyleCnt="0"/>
      <dgm:spPr/>
    </dgm:pt>
    <dgm:pt modelId="{28F5C1FF-C532-4518-A79B-09CAF820087A}" type="pres">
      <dgm:prSet presAssocID="{DF42BFE0-88C1-419C-9F42-73E168789D79}" presName="Name10" presStyleLbl="parChTrans1D2" presStyleIdx="0" presStyleCnt="3"/>
      <dgm:spPr/>
      <dgm:t>
        <a:bodyPr/>
        <a:lstStyle/>
        <a:p>
          <a:endParaRPr lang="ru-RU"/>
        </a:p>
      </dgm:t>
    </dgm:pt>
    <dgm:pt modelId="{475B3826-2E26-4A40-B99B-00D57D982450}" type="pres">
      <dgm:prSet presAssocID="{7CF08144-30FD-4B89-9430-0E8602B08CEB}" presName="hierRoot2" presStyleCnt="0"/>
      <dgm:spPr/>
    </dgm:pt>
    <dgm:pt modelId="{3C779C66-FB69-47AC-9910-B4E6B945D29C}" type="pres">
      <dgm:prSet presAssocID="{7CF08144-30FD-4B89-9430-0E8602B08CEB}" presName="composite2" presStyleCnt="0"/>
      <dgm:spPr/>
    </dgm:pt>
    <dgm:pt modelId="{4F91274D-914A-4F8B-8327-86182D378C47}" type="pres">
      <dgm:prSet presAssocID="{7CF08144-30FD-4B89-9430-0E8602B08CEB}" presName="background2" presStyleLbl="node2" presStyleIdx="0" presStyleCnt="3"/>
      <dgm:spPr/>
    </dgm:pt>
    <dgm:pt modelId="{41E95D87-FD01-4046-844B-96528C2D6479}" type="pres">
      <dgm:prSet presAssocID="{7CF08144-30FD-4B89-9430-0E8602B08CEB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5F7431-D651-41DB-8B66-7A29F2371C5D}" type="pres">
      <dgm:prSet presAssocID="{7CF08144-30FD-4B89-9430-0E8602B08CEB}" presName="hierChild3" presStyleCnt="0"/>
      <dgm:spPr/>
    </dgm:pt>
    <dgm:pt modelId="{53D62A1D-0531-4EB0-9F65-B669DC7C07D5}" type="pres">
      <dgm:prSet presAssocID="{02410548-9DA0-4B65-AD8F-24652146ADD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ACD34556-E3D3-4CED-B72C-42313B717709}" type="pres">
      <dgm:prSet presAssocID="{C604619B-27C8-489E-8C32-E4ADF1DF7845}" presName="hierRoot2" presStyleCnt="0"/>
      <dgm:spPr/>
    </dgm:pt>
    <dgm:pt modelId="{33128F2F-DD21-4210-B198-443D37F27DD9}" type="pres">
      <dgm:prSet presAssocID="{C604619B-27C8-489E-8C32-E4ADF1DF7845}" presName="composite2" presStyleCnt="0"/>
      <dgm:spPr/>
    </dgm:pt>
    <dgm:pt modelId="{BD2EFA6B-E8B0-4291-83D5-57F07AA91623}" type="pres">
      <dgm:prSet presAssocID="{C604619B-27C8-489E-8C32-E4ADF1DF7845}" presName="background2" presStyleLbl="node2" presStyleIdx="1" presStyleCnt="3"/>
      <dgm:spPr/>
    </dgm:pt>
    <dgm:pt modelId="{170F9520-EDDB-43D6-9DF8-6CEB104F43A6}" type="pres">
      <dgm:prSet presAssocID="{C604619B-27C8-489E-8C32-E4ADF1DF784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F5B876-4D91-40B8-9AF3-5DF6E5374240}" type="pres">
      <dgm:prSet presAssocID="{C604619B-27C8-489E-8C32-E4ADF1DF7845}" presName="hierChild3" presStyleCnt="0"/>
      <dgm:spPr/>
    </dgm:pt>
    <dgm:pt modelId="{A6D9D9D0-7110-430A-809E-20EB3861B801}" type="pres">
      <dgm:prSet presAssocID="{6B1D8304-FC26-49CE-AFA7-CE0D02C3672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E50D51DB-27D2-49FA-AAC4-7B3D58B16FA5}" type="pres">
      <dgm:prSet presAssocID="{BC16E0B1-11A0-4C06-8D49-A2C0250F22D5}" presName="hierRoot2" presStyleCnt="0"/>
      <dgm:spPr/>
    </dgm:pt>
    <dgm:pt modelId="{EEBB36AB-65FB-4D6A-95F6-1F00704C15CC}" type="pres">
      <dgm:prSet presAssocID="{BC16E0B1-11A0-4C06-8D49-A2C0250F22D5}" presName="composite2" presStyleCnt="0"/>
      <dgm:spPr/>
    </dgm:pt>
    <dgm:pt modelId="{CEE55619-9F08-493E-A58A-08A26CCB1F79}" type="pres">
      <dgm:prSet presAssocID="{BC16E0B1-11A0-4C06-8D49-A2C0250F22D5}" presName="background2" presStyleLbl="node2" presStyleIdx="2" presStyleCnt="3"/>
      <dgm:spPr/>
    </dgm:pt>
    <dgm:pt modelId="{28E5CF35-C25D-4707-81CD-A5F356D338D4}" type="pres">
      <dgm:prSet presAssocID="{BC16E0B1-11A0-4C06-8D49-A2C0250F22D5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7C8D15-D43F-4BBC-A0A4-2FB0F0A2F9BC}" type="pres">
      <dgm:prSet presAssocID="{BC16E0B1-11A0-4C06-8D49-A2C0250F22D5}" presName="hierChild3" presStyleCnt="0"/>
      <dgm:spPr/>
    </dgm:pt>
  </dgm:ptLst>
  <dgm:cxnLst>
    <dgm:cxn modelId="{073B760D-5947-43C2-B30F-3C5E639A803C}" type="presOf" srcId="{E3648647-4E59-42EA-A4A9-4FFC9358F6FA}" destId="{184801A7-669E-4A69-B6BA-5D96E689F530}" srcOrd="0" destOrd="0" presId="urn:microsoft.com/office/officeart/2005/8/layout/hierarchy1"/>
    <dgm:cxn modelId="{30120B26-1888-4205-BF62-B4FBD17B96B2}" type="presOf" srcId="{6B1D8304-FC26-49CE-AFA7-CE0D02C36722}" destId="{A6D9D9D0-7110-430A-809E-20EB3861B801}" srcOrd="0" destOrd="0" presId="urn:microsoft.com/office/officeart/2005/8/layout/hierarchy1"/>
    <dgm:cxn modelId="{896B3F70-D998-43C2-BC7E-8E70CF180C71}" type="presOf" srcId="{C604619B-27C8-489E-8C32-E4ADF1DF7845}" destId="{170F9520-EDDB-43D6-9DF8-6CEB104F43A6}" srcOrd="0" destOrd="0" presId="urn:microsoft.com/office/officeart/2005/8/layout/hierarchy1"/>
    <dgm:cxn modelId="{2320358C-F3B0-44F7-BF60-3D3A174624AD}" type="presOf" srcId="{DF42BFE0-88C1-419C-9F42-73E168789D79}" destId="{28F5C1FF-C532-4518-A79B-09CAF820087A}" srcOrd="0" destOrd="0" presId="urn:microsoft.com/office/officeart/2005/8/layout/hierarchy1"/>
    <dgm:cxn modelId="{5F5C60AD-9911-43F6-B75C-205C0163824E}" type="presOf" srcId="{7CF08144-30FD-4B89-9430-0E8602B08CEB}" destId="{41E95D87-FD01-4046-844B-96528C2D6479}" srcOrd="0" destOrd="0" presId="urn:microsoft.com/office/officeart/2005/8/layout/hierarchy1"/>
    <dgm:cxn modelId="{AB19CB14-72AC-46EE-954B-31FF6466E95D}" type="presOf" srcId="{BC16E0B1-11A0-4C06-8D49-A2C0250F22D5}" destId="{28E5CF35-C25D-4707-81CD-A5F356D338D4}" srcOrd="0" destOrd="0" presId="urn:microsoft.com/office/officeart/2005/8/layout/hierarchy1"/>
    <dgm:cxn modelId="{3B5E1E88-3C19-442B-8738-C8267C59F369}" srcId="{4CD953DC-25A3-4BB8-B701-EAA4A2FF9EA6}" destId="{7CF08144-30FD-4B89-9430-0E8602B08CEB}" srcOrd="0" destOrd="0" parTransId="{DF42BFE0-88C1-419C-9F42-73E168789D79}" sibTransId="{6A205F02-5B8A-4AAB-A679-F187EE199B96}"/>
    <dgm:cxn modelId="{D5F2924C-9A88-47C1-AB3B-02B4FCB8FD4E}" type="presOf" srcId="{4CD953DC-25A3-4BB8-B701-EAA4A2FF9EA6}" destId="{F8B7F279-6F19-49E2-9659-E49C18A4E838}" srcOrd="0" destOrd="0" presId="urn:microsoft.com/office/officeart/2005/8/layout/hierarchy1"/>
    <dgm:cxn modelId="{9F81EE6E-E9B5-4D59-9A3F-62434AE4221A}" srcId="{4CD953DC-25A3-4BB8-B701-EAA4A2FF9EA6}" destId="{C604619B-27C8-489E-8C32-E4ADF1DF7845}" srcOrd="1" destOrd="0" parTransId="{02410548-9DA0-4B65-AD8F-24652146ADD7}" sibTransId="{13F733A7-1EDD-4135-9F3F-515709ED9D6C}"/>
    <dgm:cxn modelId="{3BA474AF-A43A-4B6E-84B3-BA959C71BDC0}" type="presOf" srcId="{02410548-9DA0-4B65-AD8F-24652146ADD7}" destId="{53D62A1D-0531-4EB0-9F65-B669DC7C07D5}" srcOrd="0" destOrd="0" presId="urn:microsoft.com/office/officeart/2005/8/layout/hierarchy1"/>
    <dgm:cxn modelId="{42DA17AD-EBCD-4F83-A70B-91BE66B6F797}" srcId="{E3648647-4E59-42EA-A4A9-4FFC9358F6FA}" destId="{4CD953DC-25A3-4BB8-B701-EAA4A2FF9EA6}" srcOrd="0" destOrd="0" parTransId="{73388FF1-AF51-4AA8-AA06-394E0523B678}" sibTransId="{0CE35DE5-91A6-444A-A7D0-4DFB3E7EFD70}"/>
    <dgm:cxn modelId="{0466CAC7-CE5B-4831-BB3A-74F351936011}" srcId="{4CD953DC-25A3-4BB8-B701-EAA4A2FF9EA6}" destId="{BC16E0B1-11A0-4C06-8D49-A2C0250F22D5}" srcOrd="2" destOrd="0" parTransId="{6B1D8304-FC26-49CE-AFA7-CE0D02C36722}" sibTransId="{91708C7A-C9C8-4BDB-876D-128229174898}"/>
    <dgm:cxn modelId="{D3BC391C-70D1-4642-A4D3-7655FEC1C582}" type="presParOf" srcId="{184801A7-669E-4A69-B6BA-5D96E689F530}" destId="{B6419811-BC57-4640-ACD6-B5F326BE8464}" srcOrd="0" destOrd="0" presId="urn:microsoft.com/office/officeart/2005/8/layout/hierarchy1"/>
    <dgm:cxn modelId="{519F629E-C9FC-4A2A-B94F-BCA2135B285C}" type="presParOf" srcId="{B6419811-BC57-4640-ACD6-B5F326BE8464}" destId="{BC8479CC-B966-4442-815C-9FFFA47EF604}" srcOrd="0" destOrd="0" presId="urn:microsoft.com/office/officeart/2005/8/layout/hierarchy1"/>
    <dgm:cxn modelId="{BF7B68A1-251C-4612-818B-DCAFCB55FB39}" type="presParOf" srcId="{BC8479CC-B966-4442-815C-9FFFA47EF604}" destId="{7C3F49F5-0F5F-4F9A-B183-A59612C6DD57}" srcOrd="0" destOrd="0" presId="urn:microsoft.com/office/officeart/2005/8/layout/hierarchy1"/>
    <dgm:cxn modelId="{07FE3288-8761-4474-ADFB-ACF3ED1261BB}" type="presParOf" srcId="{BC8479CC-B966-4442-815C-9FFFA47EF604}" destId="{F8B7F279-6F19-49E2-9659-E49C18A4E838}" srcOrd="1" destOrd="0" presId="urn:microsoft.com/office/officeart/2005/8/layout/hierarchy1"/>
    <dgm:cxn modelId="{70DD4B90-68D4-4132-AF07-D26BC799A8CF}" type="presParOf" srcId="{B6419811-BC57-4640-ACD6-B5F326BE8464}" destId="{85687665-1CF6-4587-86F3-94FEEAC8FF29}" srcOrd="1" destOrd="0" presId="urn:microsoft.com/office/officeart/2005/8/layout/hierarchy1"/>
    <dgm:cxn modelId="{603DE52F-914D-4ACE-9135-EB90240B27FC}" type="presParOf" srcId="{85687665-1CF6-4587-86F3-94FEEAC8FF29}" destId="{28F5C1FF-C532-4518-A79B-09CAF820087A}" srcOrd="0" destOrd="0" presId="urn:microsoft.com/office/officeart/2005/8/layout/hierarchy1"/>
    <dgm:cxn modelId="{4C34CE0A-B383-4B4A-88D1-5F2EA97F0A2F}" type="presParOf" srcId="{85687665-1CF6-4587-86F3-94FEEAC8FF29}" destId="{475B3826-2E26-4A40-B99B-00D57D982450}" srcOrd="1" destOrd="0" presId="urn:microsoft.com/office/officeart/2005/8/layout/hierarchy1"/>
    <dgm:cxn modelId="{25C5E925-58EF-4575-B3BD-9BD38AF3A928}" type="presParOf" srcId="{475B3826-2E26-4A40-B99B-00D57D982450}" destId="{3C779C66-FB69-47AC-9910-B4E6B945D29C}" srcOrd="0" destOrd="0" presId="urn:microsoft.com/office/officeart/2005/8/layout/hierarchy1"/>
    <dgm:cxn modelId="{8D85B771-1F1F-4DF5-B2E4-1499B8924000}" type="presParOf" srcId="{3C779C66-FB69-47AC-9910-B4E6B945D29C}" destId="{4F91274D-914A-4F8B-8327-86182D378C47}" srcOrd="0" destOrd="0" presId="urn:microsoft.com/office/officeart/2005/8/layout/hierarchy1"/>
    <dgm:cxn modelId="{DA6DDB25-070B-4BD2-B40F-63C21E3C2A6E}" type="presParOf" srcId="{3C779C66-FB69-47AC-9910-B4E6B945D29C}" destId="{41E95D87-FD01-4046-844B-96528C2D6479}" srcOrd="1" destOrd="0" presId="urn:microsoft.com/office/officeart/2005/8/layout/hierarchy1"/>
    <dgm:cxn modelId="{CC5CE53A-C83F-4E33-BF82-4E38D7978DD1}" type="presParOf" srcId="{475B3826-2E26-4A40-B99B-00D57D982450}" destId="{245F7431-D651-41DB-8B66-7A29F2371C5D}" srcOrd="1" destOrd="0" presId="urn:microsoft.com/office/officeart/2005/8/layout/hierarchy1"/>
    <dgm:cxn modelId="{B79918AA-4B97-4121-9D23-1D170E444D38}" type="presParOf" srcId="{85687665-1CF6-4587-86F3-94FEEAC8FF29}" destId="{53D62A1D-0531-4EB0-9F65-B669DC7C07D5}" srcOrd="2" destOrd="0" presId="urn:microsoft.com/office/officeart/2005/8/layout/hierarchy1"/>
    <dgm:cxn modelId="{3A894437-9280-4A18-A606-47482A96541D}" type="presParOf" srcId="{85687665-1CF6-4587-86F3-94FEEAC8FF29}" destId="{ACD34556-E3D3-4CED-B72C-42313B717709}" srcOrd="3" destOrd="0" presId="urn:microsoft.com/office/officeart/2005/8/layout/hierarchy1"/>
    <dgm:cxn modelId="{390C75B0-7CFE-4191-A47A-3BD51D630E09}" type="presParOf" srcId="{ACD34556-E3D3-4CED-B72C-42313B717709}" destId="{33128F2F-DD21-4210-B198-443D37F27DD9}" srcOrd="0" destOrd="0" presId="urn:microsoft.com/office/officeart/2005/8/layout/hierarchy1"/>
    <dgm:cxn modelId="{7E655F32-1C30-4F30-933A-DE4BB1E66012}" type="presParOf" srcId="{33128F2F-DD21-4210-B198-443D37F27DD9}" destId="{BD2EFA6B-E8B0-4291-83D5-57F07AA91623}" srcOrd="0" destOrd="0" presId="urn:microsoft.com/office/officeart/2005/8/layout/hierarchy1"/>
    <dgm:cxn modelId="{EADDECB0-39A0-465B-B2BC-A6A30040AE08}" type="presParOf" srcId="{33128F2F-DD21-4210-B198-443D37F27DD9}" destId="{170F9520-EDDB-43D6-9DF8-6CEB104F43A6}" srcOrd="1" destOrd="0" presId="urn:microsoft.com/office/officeart/2005/8/layout/hierarchy1"/>
    <dgm:cxn modelId="{CD2F09CB-80ED-488E-89D1-EAD8FB4814BA}" type="presParOf" srcId="{ACD34556-E3D3-4CED-B72C-42313B717709}" destId="{D4F5B876-4D91-40B8-9AF3-5DF6E5374240}" srcOrd="1" destOrd="0" presId="urn:microsoft.com/office/officeart/2005/8/layout/hierarchy1"/>
    <dgm:cxn modelId="{3883DDF7-12DA-43AA-80D7-CD59482ADDB0}" type="presParOf" srcId="{85687665-1CF6-4587-86F3-94FEEAC8FF29}" destId="{A6D9D9D0-7110-430A-809E-20EB3861B801}" srcOrd="4" destOrd="0" presId="urn:microsoft.com/office/officeart/2005/8/layout/hierarchy1"/>
    <dgm:cxn modelId="{28FD0623-30B7-4E86-8DF3-5ADAAEBBAEC1}" type="presParOf" srcId="{85687665-1CF6-4587-86F3-94FEEAC8FF29}" destId="{E50D51DB-27D2-49FA-AAC4-7B3D58B16FA5}" srcOrd="5" destOrd="0" presId="urn:microsoft.com/office/officeart/2005/8/layout/hierarchy1"/>
    <dgm:cxn modelId="{17630F69-0C08-4765-B721-71E9CCAAD827}" type="presParOf" srcId="{E50D51DB-27D2-49FA-AAC4-7B3D58B16FA5}" destId="{EEBB36AB-65FB-4D6A-95F6-1F00704C15CC}" srcOrd="0" destOrd="0" presId="urn:microsoft.com/office/officeart/2005/8/layout/hierarchy1"/>
    <dgm:cxn modelId="{B99071C0-54AE-4D6C-8E5E-7CF12FCB52C6}" type="presParOf" srcId="{EEBB36AB-65FB-4D6A-95F6-1F00704C15CC}" destId="{CEE55619-9F08-493E-A58A-08A26CCB1F79}" srcOrd="0" destOrd="0" presId="urn:microsoft.com/office/officeart/2005/8/layout/hierarchy1"/>
    <dgm:cxn modelId="{3484F784-6BA6-4B52-9619-7EEDCAD70E3B}" type="presParOf" srcId="{EEBB36AB-65FB-4D6A-95F6-1F00704C15CC}" destId="{28E5CF35-C25D-4707-81CD-A5F356D338D4}" srcOrd="1" destOrd="0" presId="urn:microsoft.com/office/officeart/2005/8/layout/hierarchy1"/>
    <dgm:cxn modelId="{A6F09D02-4253-44B7-9F5C-6B4CA9AA7AA8}" type="presParOf" srcId="{E50D51DB-27D2-49FA-AAC4-7B3D58B16FA5}" destId="{357C8D15-D43F-4BBC-A0A4-2FB0F0A2F9B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9D9D0-7110-430A-809E-20EB3861B801}">
      <dsp:nvSpPr>
        <dsp:cNvPr id="0" name=""/>
        <dsp:cNvSpPr/>
      </dsp:nvSpPr>
      <dsp:spPr>
        <a:xfrm>
          <a:off x="5037974" y="1536135"/>
          <a:ext cx="2950203" cy="702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8402"/>
              </a:lnTo>
              <a:lnTo>
                <a:pt x="2950203" y="478402"/>
              </a:lnTo>
              <a:lnTo>
                <a:pt x="2950203" y="7020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D62A1D-0531-4EB0-9F65-B669DC7C07D5}">
      <dsp:nvSpPr>
        <dsp:cNvPr id="0" name=""/>
        <dsp:cNvSpPr/>
      </dsp:nvSpPr>
      <dsp:spPr>
        <a:xfrm>
          <a:off x="4992254" y="1536135"/>
          <a:ext cx="91440" cy="7020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20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5C1FF-C532-4518-A79B-09CAF820087A}">
      <dsp:nvSpPr>
        <dsp:cNvPr id="0" name=""/>
        <dsp:cNvSpPr/>
      </dsp:nvSpPr>
      <dsp:spPr>
        <a:xfrm>
          <a:off x="2087770" y="1536135"/>
          <a:ext cx="2950203" cy="702014"/>
        </a:xfrm>
        <a:custGeom>
          <a:avLst/>
          <a:gdLst/>
          <a:ahLst/>
          <a:cxnLst/>
          <a:rect l="0" t="0" r="0" b="0"/>
          <a:pathLst>
            <a:path>
              <a:moveTo>
                <a:pt x="2950203" y="0"/>
              </a:moveTo>
              <a:lnTo>
                <a:pt x="2950203" y="478402"/>
              </a:lnTo>
              <a:lnTo>
                <a:pt x="0" y="478402"/>
              </a:lnTo>
              <a:lnTo>
                <a:pt x="0" y="7020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F49F5-0F5F-4F9A-B183-A59612C6DD57}">
      <dsp:nvSpPr>
        <dsp:cNvPr id="0" name=""/>
        <dsp:cNvSpPr/>
      </dsp:nvSpPr>
      <dsp:spPr>
        <a:xfrm>
          <a:off x="3831072" y="3370"/>
          <a:ext cx="2413803" cy="1532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B7F279-6F19-49E2-9659-E49C18A4E838}">
      <dsp:nvSpPr>
        <dsp:cNvPr id="0" name=""/>
        <dsp:cNvSpPr/>
      </dsp:nvSpPr>
      <dsp:spPr>
        <a:xfrm>
          <a:off x="4099273" y="258160"/>
          <a:ext cx="2413803" cy="1532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Виды безработицы</a:t>
          </a:r>
          <a:endParaRPr lang="ru-RU" sz="2800" kern="1200" dirty="0"/>
        </a:p>
      </dsp:txBody>
      <dsp:txXfrm>
        <a:off x="4144166" y="303053"/>
        <a:ext cx="2324017" cy="1442978"/>
      </dsp:txXfrm>
    </dsp:sp>
    <dsp:sp modelId="{4F91274D-914A-4F8B-8327-86182D378C47}">
      <dsp:nvSpPr>
        <dsp:cNvPr id="0" name=""/>
        <dsp:cNvSpPr/>
      </dsp:nvSpPr>
      <dsp:spPr>
        <a:xfrm>
          <a:off x="880868" y="2238149"/>
          <a:ext cx="2413803" cy="1532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E95D87-FD01-4046-844B-96528C2D6479}">
      <dsp:nvSpPr>
        <dsp:cNvPr id="0" name=""/>
        <dsp:cNvSpPr/>
      </dsp:nvSpPr>
      <dsp:spPr>
        <a:xfrm>
          <a:off x="1149069" y="2492939"/>
          <a:ext cx="2413803" cy="1532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структурная</a:t>
          </a:r>
          <a:endParaRPr lang="ru-RU" sz="2800" kern="1200" dirty="0"/>
        </a:p>
      </dsp:txBody>
      <dsp:txXfrm>
        <a:off x="1193962" y="2537832"/>
        <a:ext cx="2324017" cy="1442978"/>
      </dsp:txXfrm>
    </dsp:sp>
    <dsp:sp modelId="{BD2EFA6B-E8B0-4291-83D5-57F07AA91623}">
      <dsp:nvSpPr>
        <dsp:cNvPr id="0" name=""/>
        <dsp:cNvSpPr/>
      </dsp:nvSpPr>
      <dsp:spPr>
        <a:xfrm>
          <a:off x="3831072" y="2238149"/>
          <a:ext cx="2413803" cy="1532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F9520-EDDB-43D6-9DF8-6CEB104F43A6}">
      <dsp:nvSpPr>
        <dsp:cNvPr id="0" name=""/>
        <dsp:cNvSpPr/>
      </dsp:nvSpPr>
      <dsp:spPr>
        <a:xfrm>
          <a:off x="4099273" y="2492939"/>
          <a:ext cx="2413803" cy="1532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циклическая</a:t>
          </a:r>
          <a:endParaRPr lang="ru-RU" sz="2800" kern="1200" dirty="0"/>
        </a:p>
      </dsp:txBody>
      <dsp:txXfrm>
        <a:off x="4144166" y="2537832"/>
        <a:ext cx="2324017" cy="1442978"/>
      </dsp:txXfrm>
    </dsp:sp>
    <dsp:sp modelId="{CEE55619-9F08-493E-A58A-08A26CCB1F79}">
      <dsp:nvSpPr>
        <dsp:cNvPr id="0" name=""/>
        <dsp:cNvSpPr/>
      </dsp:nvSpPr>
      <dsp:spPr>
        <a:xfrm>
          <a:off x="6781276" y="2238149"/>
          <a:ext cx="2413803" cy="15327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E5CF35-C25D-4707-81CD-A5F356D338D4}">
      <dsp:nvSpPr>
        <dsp:cNvPr id="0" name=""/>
        <dsp:cNvSpPr/>
      </dsp:nvSpPr>
      <dsp:spPr>
        <a:xfrm>
          <a:off x="7049476" y="2492939"/>
          <a:ext cx="2413803" cy="1532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фрикционная</a:t>
          </a:r>
          <a:endParaRPr lang="ru-RU" sz="2800" kern="1200" dirty="0"/>
        </a:p>
      </dsp:txBody>
      <dsp:txXfrm>
        <a:off x="7094369" y="2537832"/>
        <a:ext cx="2324017" cy="1442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B89EBBF-D206-4B36-A39E-BF6DB6FA98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3465" y="159836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0" name="Рисунок 9" descr="Изображение выглядит как текст, LEGO, игрушк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9494F75-C0BB-4B38-B9FA-5725AB0302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724" y="2666198"/>
            <a:ext cx="7276553" cy="4191802"/>
          </a:xfrm>
          <a:prstGeom prst="rect">
            <a:avLst/>
          </a:prstGeom>
        </p:spPr>
      </p:pic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48A8A65B-5230-4C23-81F5-FF0385CADC85}"/>
              </a:ext>
            </a:extLst>
          </p:cNvPr>
          <p:cNvSpPr/>
          <p:nvPr userDrawn="1"/>
        </p:nvSpPr>
        <p:spPr>
          <a:xfrm>
            <a:off x="823775" y="4243674"/>
            <a:ext cx="2848028" cy="1813389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  <a:gd name="connsiteX0" fmla="*/ 1835134 w 4027593"/>
              <a:gd name="connsiteY0" fmla="*/ 2668373 h 2670829"/>
              <a:gd name="connsiteX1" fmla="*/ 64391 w 4027593"/>
              <a:gd name="connsiteY1" fmla="*/ 2218433 h 2670829"/>
              <a:gd name="connsiteX2" fmla="*/ 673991 w 4027593"/>
              <a:gd name="connsiteY2" fmla="*/ 752487 h 2670829"/>
              <a:gd name="connsiteX3" fmla="*/ 3358837 w 4027593"/>
              <a:gd name="connsiteY3" fmla="*/ 9708 h 2670829"/>
              <a:gd name="connsiteX4" fmla="*/ 3765535 w 4027593"/>
              <a:gd name="connsiteY4" fmla="*/ 1245974 h 2670829"/>
              <a:gd name="connsiteX5" fmla="*/ 3867134 w 4027593"/>
              <a:gd name="connsiteY5" fmla="*/ 2073287 h 2670829"/>
              <a:gd name="connsiteX6" fmla="*/ 1835134 w 4027593"/>
              <a:gd name="connsiteY6" fmla="*/ 2668373 h 2670829"/>
              <a:gd name="connsiteX0" fmla="*/ 1835134 w 4909037"/>
              <a:gd name="connsiteY0" fmla="*/ 2668375 h 2877367"/>
              <a:gd name="connsiteX1" fmla="*/ 64391 w 4909037"/>
              <a:gd name="connsiteY1" fmla="*/ 2218435 h 2877367"/>
              <a:gd name="connsiteX2" fmla="*/ 673991 w 4909037"/>
              <a:gd name="connsiteY2" fmla="*/ 752489 h 2877367"/>
              <a:gd name="connsiteX3" fmla="*/ 3358837 w 4909037"/>
              <a:gd name="connsiteY3" fmla="*/ 9710 h 2877367"/>
              <a:gd name="connsiteX4" fmla="*/ 3765535 w 4909037"/>
              <a:gd name="connsiteY4" fmla="*/ 1245976 h 2877367"/>
              <a:gd name="connsiteX5" fmla="*/ 4855224 w 4909037"/>
              <a:gd name="connsiteY5" fmla="*/ 2779069 h 2877367"/>
              <a:gd name="connsiteX6" fmla="*/ 1835134 w 4909037"/>
              <a:gd name="connsiteY6" fmla="*/ 2668375 h 2877367"/>
              <a:gd name="connsiteX0" fmla="*/ 1835134 w 4957386"/>
              <a:gd name="connsiteY0" fmla="*/ 2668375 h 3060296"/>
              <a:gd name="connsiteX1" fmla="*/ 64391 w 4957386"/>
              <a:gd name="connsiteY1" fmla="*/ 2218435 h 3060296"/>
              <a:gd name="connsiteX2" fmla="*/ 673991 w 4957386"/>
              <a:gd name="connsiteY2" fmla="*/ 752489 h 3060296"/>
              <a:gd name="connsiteX3" fmla="*/ 3358837 w 4957386"/>
              <a:gd name="connsiteY3" fmla="*/ 9710 h 3060296"/>
              <a:gd name="connsiteX4" fmla="*/ 3765535 w 4957386"/>
              <a:gd name="connsiteY4" fmla="*/ 1245976 h 3060296"/>
              <a:gd name="connsiteX5" fmla="*/ 4855224 w 4957386"/>
              <a:gd name="connsiteY5" fmla="*/ 2779069 h 3060296"/>
              <a:gd name="connsiteX6" fmla="*/ 863866 w 4957386"/>
              <a:gd name="connsiteY6" fmla="*/ 3052687 h 3060296"/>
              <a:gd name="connsiteX7" fmla="*/ 1835134 w 4957386"/>
              <a:gd name="connsiteY7" fmla="*/ 2668375 h 3060296"/>
              <a:gd name="connsiteX0" fmla="*/ 90983 w 4977684"/>
              <a:gd name="connsiteY0" fmla="*/ 2756598 h 3060296"/>
              <a:gd name="connsiteX1" fmla="*/ 84688 w 4977684"/>
              <a:gd name="connsiteY1" fmla="*/ 2218435 h 3060296"/>
              <a:gd name="connsiteX2" fmla="*/ 694288 w 4977684"/>
              <a:gd name="connsiteY2" fmla="*/ 752489 h 3060296"/>
              <a:gd name="connsiteX3" fmla="*/ 3379134 w 4977684"/>
              <a:gd name="connsiteY3" fmla="*/ 9710 h 3060296"/>
              <a:gd name="connsiteX4" fmla="*/ 3785832 w 4977684"/>
              <a:gd name="connsiteY4" fmla="*/ 1245976 h 3060296"/>
              <a:gd name="connsiteX5" fmla="*/ 4875521 w 4977684"/>
              <a:gd name="connsiteY5" fmla="*/ 2779069 h 3060296"/>
              <a:gd name="connsiteX6" fmla="*/ 884163 w 4977684"/>
              <a:gd name="connsiteY6" fmla="*/ 3052687 h 3060296"/>
              <a:gd name="connsiteX7" fmla="*/ 90983 w 4977684"/>
              <a:gd name="connsiteY7" fmla="*/ 2756598 h 3060296"/>
              <a:gd name="connsiteX0" fmla="*/ 90983 w 5250734"/>
              <a:gd name="connsiteY0" fmla="*/ 2746890 h 3065706"/>
              <a:gd name="connsiteX1" fmla="*/ 84688 w 5250734"/>
              <a:gd name="connsiteY1" fmla="*/ 2208727 h 3065706"/>
              <a:gd name="connsiteX2" fmla="*/ 694288 w 5250734"/>
              <a:gd name="connsiteY2" fmla="*/ 742781 h 3065706"/>
              <a:gd name="connsiteX3" fmla="*/ 3379134 w 5250734"/>
              <a:gd name="connsiteY3" fmla="*/ 2 h 3065706"/>
              <a:gd name="connsiteX4" fmla="*/ 4950368 w 5250734"/>
              <a:gd name="connsiteY4" fmla="*/ 742223 h 3065706"/>
              <a:gd name="connsiteX5" fmla="*/ 4875521 w 5250734"/>
              <a:gd name="connsiteY5" fmla="*/ 2769361 h 3065706"/>
              <a:gd name="connsiteX6" fmla="*/ 884163 w 5250734"/>
              <a:gd name="connsiteY6" fmla="*/ 3042979 h 3065706"/>
              <a:gd name="connsiteX7" fmla="*/ 90983 w 5250734"/>
              <a:gd name="connsiteY7" fmla="*/ 2746890 h 3065706"/>
              <a:gd name="connsiteX0" fmla="*/ 114524 w 5274277"/>
              <a:gd name="connsiteY0" fmla="*/ 3005381 h 3324197"/>
              <a:gd name="connsiteX1" fmla="*/ 108229 w 5274277"/>
              <a:gd name="connsiteY1" fmla="*/ 2467218 h 3324197"/>
              <a:gd name="connsiteX2" fmla="*/ 1088362 w 5274277"/>
              <a:gd name="connsiteY2" fmla="*/ 171983 h 3324197"/>
              <a:gd name="connsiteX3" fmla="*/ 3402675 w 5274277"/>
              <a:gd name="connsiteY3" fmla="*/ 258493 h 3324197"/>
              <a:gd name="connsiteX4" fmla="*/ 4973909 w 5274277"/>
              <a:gd name="connsiteY4" fmla="*/ 1000714 h 3324197"/>
              <a:gd name="connsiteX5" fmla="*/ 4899062 w 5274277"/>
              <a:gd name="connsiteY5" fmla="*/ 3027852 h 3324197"/>
              <a:gd name="connsiteX6" fmla="*/ 907704 w 5274277"/>
              <a:gd name="connsiteY6" fmla="*/ 3301470 h 3324197"/>
              <a:gd name="connsiteX7" fmla="*/ 114524 w 5274277"/>
              <a:gd name="connsiteY7" fmla="*/ 3005381 h 3324197"/>
              <a:gd name="connsiteX0" fmla="*/ 106288 w 5283683"/>
              <a:gd name="connsiteY0" fmla="*/ 3164182 h 3324199"/>
              <a:gd name="connsiteX1" fmla="*/ 117637 w 5283683"/>
              <a:gd name="connsiteY1" fmla="*/ 2467220 h 3324199"/>
              <a:gd name="connsiteX2" fmla="*/ 1097770 w 5283683"/>
              <a:gd name="connsiteY2" fmla="*/ 171985 h 3324199"/>
              <a:gd name="connsiteX3" fmla="*/ 3412083 w 5283683"/>
              <a:gd name="connsiteY3" fmla="*/ 258495 h 3324199"/>
              <a:gd name="connsiteX4" fmla="*/ 4983317 w 5283683"/>
              <a:gd name="connsiteY4" fmla="*/ 1000716 h 3324199"/>
              <a:gd name="connsiteX5" fmla="*/ 4908470 w 5283683"/>
              <a:gd name="connsiteY5" fmla="*/ 3027854 h 3324199"/>
              <a:gd name="connsiteX6" fmla="*/ 917112 w 5283683"/>
              <a:gd name="connsiteY6" fmla="*/ 3301472 h 3324199"/>
              <a:gd name="connsiteX7" fmla="*/ 106288 w 5283683"/>
              <a:gd name="connsiteY7" fmla="*/ 3164182 h 3324199"/>
              <a:gd name="connsiteX0" fmla="*/ 202241 w 5220839"/>
              <a:gd name="connsiteY0" fmla="*/ 3111248 h 3324199"/>
              <a:gd name="connsiteX1" fmla="*/ 54791 w 5220839"/>
              <a:gd name="connsiteY1" fmla="*/ 2467220 h 3324199"/>
              <a:gd name="connsiteX2" fmla="*/ 1034924 w 5220839"/>
              <a:gd name="connsiteY2" fmla="*/ 171985 h 3324199"/>
              <a:gd name="connsiteX3" fmla="*/ 3349237 w 5220839"/>
              <a:gd name="connsiteY3" fmla="*/ 258495 h 3324199"/>
              <a:gd name="connsiteX4" fmla="*/ 4920471 w 5220839"/>
              <a:gd name="connsiteY4" fmla="*/ 1000716 h 3324199"/>
              <a:gd name="connsiteX5" fmla="*/ 4845624 w 5220839"/>
              <a:gd name="connsiteY5" fmla="*/ 3027854 h 3324199"/>
              <a:gd name="connsiteX6" fmla="*/ 854266 w 5220839"/>
              <a:gd name="connsiteY6" fmla="*/ 3301472 h 3324199"/>
              <a:gd name="connsiteX7" fmla="*/ 202241 w 5220839"/>
              <a:gd name="connsiteY7" fmla="*/ 3111248 h 332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839" h="3324199">
                <a:moveTo>
                  <a:pt x="202241" y="3111248"/>
                </a:moveTo>
                <a:cubicBezTo>
                  <a:pt x="68995" y="2972206"/>
                  <a:pt x="-83989" y="2957097"/>
                  <a:pt x="54791" y="2467220"/>
                </a:cubicBezTo>
                <a:cubicBezTo>
                  <a:pt x="193571" y="1977343"/>
                  <a:pt x="485850" y="540106"/>
                  <a:pt x="1034924" y="171985"/>
                </a:cubicBezTo>
                <a:cubicBezTo>
                  <a:pt x="1583998" y="-196136"/>
                  <a:pt x="2701646" y="120373"/>
                  <a:pt x="3349237" y="258495"/>
                </a:cubicBezTo>
                <a:cubicBezTo>
                  <a:pt x="3996828" y="396617"/>
                  <a:pt x="4726947" y="727364"/>
                  <a:pt x="4920471" y="1000716"/>
                </a:cubicBezTo>
                <a:cubicBezTo>
                  <a:pt x="5113995" y="1274068"/>
                  <a:pt x="5523325" y="2644395"/>
                  <a:pt x="4845624" y="3027854"/>
                </a:cubicBezTo>
                <a:cubicBezTo>
                  <a:pt x="4167923" y="3411313"/>
                  <a:pt x="1357614" y="3319921"/>
                  <a:pt x="854266" y="3301472"/>
                </a:cubicBezTo>
                <a:cubicBezTo>
                  <a:pt x="350918" y="3283023"/>
                  <a:pt x="335487" y="3250290"/>
                  <a:pt x="202241" y="31112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0">
            <a:extLst>
              <a:ext uri="{FF2B5EF4-FFF2-40B4-BE49-F238E27FC236}">
                <a16:creationId xmlns:a16="http://schemas.microsoft.com/office/drawing/2014/main" xmlns="" id="{79781773-A6AF-445B-98A7-19BA50546A92}"/>
              </a:ext>
            </a:extLst>
          </p:cNvPr>
          <p:cNvSpPr/>
          <p:nvPr userDrawn="1"/>
        </p:nvSpPr>
        <p:spPr>
          <a:xfrm>
            <a:off x="6684746" y="-165233"/>
            <a:ext cx="2191069" cy="1235483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6541" h="2264816">
                <a:moveTo>
                  <a:pt x="1824082" y="2262360"/>
                </a:moveTo>
                <a:cubicBezTo>
                  <a:pt x="1190292" y="2286551"/>
                  <a:pt x="246863" y="2131734"/>
                  <a:pt x="53339" y="1812420"/>
                </a:cubicBezTo>
                <a:cubicBezTo>
                  <a:pt x="-140185" y="1493106"/>
                  <a:pt x="222672" y="644017"/>
                  <a:pt x="662939" y="346474"/>
                </a:cubicBezTo>
                <a:cubicBezTo>
                  <a:pt x="1103206" y="48931"/>
                  <a:pt x="2179683" y="-55087"/>
                  <a:pt x="2694940" y="27161"/>
                </a:cubicBezTo>
                <a:cubicBezTo>
                  <a:pt x="3210197" y="109409"/>
                  <a:pt x="3560959" y="566609"/>
                  <a:pt x="3754483" y="839961"/>
                </a:cubicBezTo>
                <a:cubicBezTo>
                  <a:pt x="3948007" y="1113313"/>
                  <a:pt x="4177815" y="1430208"/>
                  <a:pt x="3856082" y="1667274"/>
                </a:cubicBezTo>
                <a:cubicBezTo>
                  <a:pt x="3534349" y="1904340"/>
                  <a:pt x="2457873" y="2238169"/>
                  <a:pt x="1824082" y="22623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0">
            <a:extLst>
              <a:ext uri="{FF2B5EF4-FFF2-40B4-BE49-F238E27FC236}">
                <a16:creationId xmlns:a16="http://schemas.microsoft.com/office/drawing/2014/main" xmlns="" id="{9E4DF5EB-D242-4221-A8A2-BBC2F63A8976}"/>
              </a:ext>
            </a:extLst>
          </p:cNvPr>
          <p:cNvSpPr/>
          <p:nvPr userDrawn="1"/>
        </p:nvSpPr>
        <p:spPr>
          <a:xfrm>
            <a:off x="10469335" y="921980"/>
            <a:ext cx="1147109" cy="700812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  <a:gd name="connsiteX0" fmla="*/ 1820413 w 4012872"/>
              <a:gd name="connsiteY0" fmla="*/ 2026422 h 2028878"/>
              <a:gd name="connsiteX1" fmla="*/ 49670 w 4012872"/>
              <a:gd name="connsiteY1" fmla="*/ 1576482 h 2028878"/>
              <a:gd name="connsiteX2" fmla="*/ 659270 w 4012872"/>
              <a:gd name="connsiteY2" fmla="*/ 110536 h 2028878"/>
              <a:gd name="connsiteX3" fmla="*/ 2423213 w 4012872"/>
              <a:gd name="connsiteY3" fmla="*/ 159804 h 2028878"/>
              <a:gd name="connsiteX4" fmla="*/ 3750814 w 4012872"/>
              <a:gd name="connsiteY4" fmla="*/ 604023 h 2028878"/>
              <a:gd name="connsiteX5" fmla="*/ 3852413 w 4012872"/>
              <a:gd name="connsiteY5" fmla="*/ 1431336 h 2028878"/>
              <a:gd name="connsiteX6" fmla="*/ 1820413 w 4012872"/>
              <a:gd name="connsiteY6" fmla="*/ 2026422 h 2028878"/>
              <a:gd name="connsiteX0" fmla="*/ 1772244 w 3964703"/>
              <a:gd name="connsiteY0" fmla="*/ 1867836 h 1869432"/>
              <a:gd name="connsiteX1" fmla="*/ 1501 w 3964703"/>
              <a:gd name="connsiteY1" fmla="*/ 1417896 h 1869432"/>
              <a:gd name="connsiteX2" fmla="*/ 1482292 w 3964703"/>
              <a:gd name="connsiteY2" fmla="*/ 555080 h 1869432"/>
              <a:gd name="connsiteX3" fmla="*/ 2375044 w 3964703"/>
              <a:gd name="connsiteY3" fmla="*/ 1218 h 1869432"/>
              <a:gd name="connsiteX4" fmla="*/ 3702645 w 3964703"/>
              <a:gd name="connsiteY4" fmla="*/ 445437 h 1869432"/>
              <a:gd name="connsiteX5" fmla="*/ 3804244 w 3964703"/>
              <a:gd name="connsiteY5" fmla="*/ 1272750 h 1869432"/>
              <a:gd name="connsiteX6" fmla="*/ 1772244 w 3964703"/>
              <a:gd name="connsiteY6" fmla="*/ 1867836 h 1869432"/>
              <a:gd name="connsiteX0" fmla="*/ 1772613 w 3965072"/>
              <a:gd name="connsiteY0" fmla="*/ 1867836 h 1869432"/>
              <a:gd name="connsiteX1" fmla="*/ 1870 w 3965072"/>
              <a:gd name="connsiteY1" fmla="*/ 1417896 h 1869432"/>
              <a:gd name="connsiteX2" fmla="*/ 1482661 w 3965072"/>
              <a:gd name="connsiteY2" fmla="*/ 555080 h 1869432"/>
              <a:gd name="connsiteX3" fmla="*/ 2375413 w 3965072"/>
              <a:gd name="connsiteY3" fmla="*/ 1218 h 1869432"/>
              <a:gd name="connsiteX4" fmla="*/ 3703014 w 3965072"/>
              <a:gd name="connsiteY4" fmla="*/ 445437 h 1869432"/>
              <a:gd name="connsiteX5" fmla="*/ 3804613 w 3965072"/>
              <a:gd name="connsiteY5" fmla="*/ 1272750 h 1869432"/>
              <a:gd name="connsiteX6" fmla="*/ 1772613 w 3965072"/>
              <a:gd name="connsiteY6" fmla="*/ 1867836 h 1869432"/>
              <a:gd name="connsiteX0" fmla="*/ 1810018 w 4002477"/>
              <a:gd name="connsiteY0" fmla="*/ 2458104 h 2461969"/>
              <a:gd name="connsiteX1" fmla="*/ 39275 w 4002477"/>
              <a:gd name="connsiteY1" fmla="*/ 2008164 h 2461969"/>
              <a:gd name="connsiteX2" fmla="*/ 849915 w 4002477"/>
              <a:gd name="connsiteY2" fmla="*/ 106619 h 2461969"/>
              <a:gd name="connsiteX3" fmla="*/ 2412818 w 4002477"/>
              <a:gd name="connsiteY3" fmla="*/ 591486 h 2461969"/>
              <a:gd name="connsiteX4" fmla="*/ 3740419 w 4002477"/>
              <a:gd name="connsiteY4" fmla="*/ 1035705 h 2461969"/>
              <a:gd name="connsiteX5" fmla="*/ 3842018 w 4002477"/>
              <a:gd name="connsiteY5" fmla="*/ 1863018 h 2461969"/>
              <a:gd name="connsiteX6" fmla="*/ 1810018 w 4002477"/>
              <a:gd name="connsiteY6" fmla="*/ 2458104 h 2461969"/>
              <a:gd name="connsiteX0" fmla="*/ 1800849 w 3993308"/>
              <a:gd name="connsiteY0" fmla="*/ 2435797 h 2439662"/>
              <a:gd name="connsiteX1" fmla="*/ 30106 w 3993308"/>
              <a:gd name="connsiteY1" fmla="*/ 1985857 h 2439662"/>
              <a:gd name="connsiteX2" fmla="*/ 840746 w 3993308"/>
              <a:gd name="connsiteY2" fmla="*/ 84312 h 2439662"/>
              <a:gd name="connsiteX3" fmla="*/ 2805737 w 3993308"/>
              <a:gd name="connsiteY3" fmla="*/ 401643 h 2439662"/>
              <a:gd name="connsiteX4" fmla="*/ 3731250 w 3993308"/>
              <a:gd name="connsiteY4" fmla="*/ 1013398 h 2439662"/>
              <a:gd name="connsiteX5" fmla="*/ 3832849 w 3993308"/>
              <a:gd name="connsiteY5" fmla="*/ 1840711 h 2439662"/>
              <a:gd name="connsiteX6" fmla="*/ 1800849 w 3993308"/>
              <a:gd name="connsiteY6" fmla="*/ 2435797 h 243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3308" h="2439662">
                <a:moveTo>
                  <a:pt x="1800849" y="2435797"/>
                </a:moveTo>
                <a:cubicBezTo>
                  <a:pt x="1167059" y="2459988"/>
                  <a:pt x="190123" y="2377771"/>
                  <a:pt x="30106" y="1985857"/>
                </a:cubicBezTo>
                <a:cubicBezTo>
                  <a:pt x="-129911" y="1593943"/>
                  <a:pt x="378141" y="348348"/>
                  <a:pt x="840746" y="84312"/>
                </a:cubicBezTo>
                <a:cubicBezTo>
                  <a:pt x="1303351" y="-179724"/>
                  <a:pt x="2323986" y="246795"/>
                  <a:pt x="2805737" y="401643"/>
                </a:cubicBezTo>
                <a:cubicBezTo>
                  <a:pt x="3287488" y="556491"/>
                  <a:pt x="3537726" y="740046"/>
                  <a:pt x="3731250" y="1013398"/>
                </a:cubicBezTo>
                <a:cubicBezTo>
                  <a:pt x="3924774" y="1286750"/>
                  <a:pt x="4154582" y="1603645"/>
                  <a:pt x="3832849" y="1840711"/>
                </a:cubicBezTo>
                <a:cubicBezTo>
                  <a:pt x="3511116" y="2077777"/>
                  <a:pt x="2434640" y="2411606"/>
                  <a:pt x="1800849" y="243579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01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0875AD-2FA4-4843-972D-AD350534D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B03A0A33-7BB5-4BE1-82C4-27198AA071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BB17106-385A-488B-AAF8-FAF53D2EB2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422A4CD-2E0F-4F16-8662-A1233A9BA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6898B7F-49AC-4CEC-8AE3-34EFB5893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C3088AB-BD8E-4C0F-B5FE-A0B4DDDBA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4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A6816E-9C0B-4A96-8495-6F091B299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55F8CA6-7DA5-4E7A-BD5B-80912AF4BE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940D9E-C157-4550-936B-7211F396C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E1BD36C-6DB1-4FC0-9546-3FD9E0A92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EBDA37C-8AEA-4936-BDB9-937E4DCA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429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0811D7E-D225-4402-992B-4CD9BBD337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E4613F7-9757-4E3B-B011-F12C655472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12C9193-8057-466C-943E-41DF8AFDD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757DE2F-0458-4BD3-BD6C-23178DD21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718F0A3-3AEA-4354-AB18-669356FA0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6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9DE303-745B-44B1-86AE-5FCA7B47F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9925C06-8714-4AAA-BE20-2AAF56634D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86943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79B1A2A-CCDA-40DF-BC51-FED4D4D4F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AEB2A71-7C8F-4A79-B7C4-FA6DE8BA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331C08-F123-4CD6-8280-27C758911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03F2C5-61CF-4413-AA31-4CB0EC5E6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32F03864-ADC4-4F92-9BC9-E2447542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Овал 10">
            <a:extLst>
              <a:ext uri="{FF2B5EF4-FFF2-40B4-BE49-F238E27FC236}">
                <a16:creationId xmlns:a16="http://schemas.microsoft.com/office/drawing/2014/main" xmlns="" id="{80D03198-0264-4BE2-92E4-BC57F506D99D}"/>
              </a:ext>
            </a:extLst>
          </p:cNvPr>
          <p:cNvSpPr/>
          <p:nvPr userDrawn="1"/>
        </p:nvSpPr>
        <p:spPr>
          <a:xfrm>
            <a:off x="9669425" y="5211762"/>
            <a:ext cx="2522574" cy="1606167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  <a:gd name="connsiteX0" fmla="*/ 1835134 w 4027593"/>
              <a:gd name="connsiteY0" fmla="*/ 2668373 h 2670829"/>
              <a:gd name="connsiteX1" fmla="*/ 64391 w 4027593"/>
              <a:gd name="connsiteY1" fmla="*/ 2218433 h 2670829"/>
              <a:gd name="connsiteX2" fmla="*/ 673991 w 4027593"/>
              <a:gd name="connsiteY2" fmla="*/ 752487 h 2670829"/>
              <a:gd name="connsiteX3" fmla="*/ 3358837 w 4027593"/>
              <a:gd name="connsiteY3" fmla="*/ 9708 h 2670829"/>
              <a:gd name="connsiteX4" fmla="*/ 3765535 w 4027593"/>
              <a:gd name="connsiteY4" fmla="*/ 1245974 h 2670829"/>
              <a:gd name="connsiteX5" fmla="*/ 3867134 w 4027593"/>
              <a:gd name="connsiteY5" fmla="*/ 2073287 h 2670829"/>
              <a:gd name="connsiteX6" fmla="*/ 1835134 w 4027593"/>
              <a:gd name="connsiteY6" fmla="*/ 2668373 h 2670829"/>
              <a:gd name="connsiteX0" fmla="*/ 1835134 w 4909037"/>
              <a:gd name="connsiteY0" fmla="*/ 2668375 h 2877367"/>
              <a:gd name="connsiteX1" fmla="*/ 64391 w 4909037"/>
              <a:gd name="connsiteY1" fmla="*/ 2218435 h 2877367"/>
              <a:gd name="connsiteX2" fmla="*/ 673991 w 4909037"/>
              <a:gd name="connsiteY2" fmla="*/ 752489 h 2877367"/>
              <a:gd name="connsiteX3" fmla="*/ 3358837 w 4909037"/>
              <a:gd name="connsiteY3" fmla="*/ 9710 h 2877367"/>
              <a:gd name="connsiteX4" fmla="*/ 3765535 w 4909037"/>
              <a:gd name="connsiteY4" fmla="*/ 1245976 h 2877367"/>
              <a:gd name="connsiteX5" fmla="*/ 4855224 w 4909037"/>
              <a:gd name="connsiteY5" fmla="*/ 2779069 h 2877367"/>
              <a:gd name="connsiteX6" fmla="*/ 1835134 w 4909037"/>
              <a:gd name="connsiteY6" fmla="*/ 2668375 h 2877367"/>
              <a:gd name="connsiteX0" fmla="*/ 1835134 w 4957386"/>
              <a:gd name="connsiteY0" fmla="*/ 2668375 h 3060296"/>
              <a:gd name="connsiteX1" fmla="*/ 64391 w 4957386"/>
              <a:gd name="connsiteY1" fmla="*/ 2218435 h 3060296"/>
              <a:gd name="connsiteX2" fmla="*/ 673991 w 4957386"/>
              <a:gd name="connsiteY2" fmla="*/ 752489 h 3060296"/>
              <a:gd name="connsiteX3" fmla="*/ 3358837 w 4957386"/>
              <a:gd name="connsiteY3" fmla="*/ 9710 h 3060296"/>
              <a:gd name="connsiteX4" fmla="*/ 3765535 w 4957386"/>
              <a:gd name="connsiteY4" fmla="*/ 1245976 h 3060296"/>
              <a:gd name="connsiteX5" fmla="*/ 4855224 w 4957386"/>
              <a:gd name="connsiteY5" fmla="*/ 2779069 h 3060296"/>
              <a:gd name="connsiteX6" fmla="*/ 863866 w 4957386"/>
              <a:gd name="connsiteY6" fmla="*/ 3052687 h 3060296"/>
              <a:gd name="connsiteX7" fmla="*/ 1835134 w 4957386"/>
              <a:gd name="connsiteY7" fmla="*/ 2668375 h 3060296"/>
              <a:gd name="connsiteX0" fmla="*/ 90983 w 4977684"/>
              <a:gd name="connsiteY0" fmla="*/ 2756598 h 3060296"/>
              <a:gd name="connsiteX1" fmla="*/ 84688 w 4977684"/>
              <a:gd name="connsiteY1" fmla="*/ 2218435 h 3060296"/>
              <a:gd name="connsiteX2" fmla="*/ 694288 w 4977684"/>
              <a:gd name="connsiteY2" fmla="*/ 752489 h 3060296"/>
              <a:gd name="connsiteX3" fmla="*/ 3379134 w 4977684"/>
              <a:gd name="connsiteY3" fmla="*/ 9710 h 3060296"/>
              <a:gd name="connsiteX4" fmla="*/ 3785832 w 4977684"/>
              <a:gd name="connsiteY4" fmla="*/ 1245976 h 3060296"/>
              <a:gd name="connsiteX5" fmla="*/ 4875521 w 4977684"/>
              <a:gd name="connsiteY5" fmla="*/ 2779069 h 3060296"/>
              <a:gd name="connsiteX6" fmla="*/ 884163 w 4977684"/>
              <a:gd name="connsiteY6" fmla="*/ 3052687 h 3060296"/>
              <a:gd name="connsiteX7" fmla="*/ 90983 w 4977684"/>
              <a:gd name="connsiteY7" fmla="*/ 2756598 h 3060296"/>
              <a:gd name="connsiteX0" fmla="*/ 90983 w 5250734"/>
              <a:gd name="connsiteY0" fmla="*/ 2746890 h 3065706"/>
              <a:gd name="connsiteX1" fmla="*/ 84688 w 5250734"/>
              <a:gd name="connsiteY1" fmla="*/ 2208727 h 3065706"/>
              <a:gd name="connsiteX2" fmla="*/ 694288 w 5250734"/>
              <a:gd name="connsiteY2" fmla="*/ 742781 h 3065706"/>
              <a:gd name="connsiteX3" fmla="*/ 3379134 w 5250734"/>
              <a:gd name="connsiteY3" fmla="*/ 2 h 3065706"/>
              <a:gd name="connsiteX4" fmla="*/ 4950368 w 5250734"/>
              <a:gd name="connsiteY4" fmla="*/ 742223 h 3065706"/>
              <a:gd name="connsiteX5" fmla="*/ 4875521 w 5250734"/>
              <a:gd name="connsiteY5" fmla="*/ 2769361 h 3065706"/>
              <a:gd name="connsiteX6" fmla="*/ 884163 w 5250734"/>
              <a:gd name="connsiteY6" fmla="*/ 3042979 h 3065706"/>
              <a:gd name="connsiteX7" fmla="*/ 90983 w 5250734"/>
              <a:gd name="connsiteY7" fmla="*/ 2746890 h 3065706"/>
              <a:gd name="connsiteX0" fmla="*/ 114524 w 5274277"/>
              <a:gd name="connsiteY0" fmla="*/ 3005381 h 3324197"/>
              <a:gd name="connsiteX1" fmla="*/ 108229 w 5274277"/>
              <a:gd name="connsiteY1" fmla="*/ 2467218 h 3324197"/>
              <a:gd name="connsiteX2" fmla="*/ 1088362 w 5274277"/>
              <a:gd name="connsiteY2" fmla="*/ 171983 h 3324197"/>
              <a:gd name="connsiteX3" fmla="*/ 3402675 w 5274277"/>
              <a:gd name="connsiteY3" fmla="*/ 258493 h 3324197"/>
              <a:gd name="connsiteX4" fmla="*/ 4973909 w 5274277"/>
              <a:gd name="connsiteY4" fmla="*/ 1000714 h 3324197"/>
              <a:gd name="connsiteX5" fmla="*/ 4899062 w 5274277"/>
              <a:gd name="connsiteY5" fmla="*/ 3027852 h 3324197"/>
              <a:gd name="connsiteX6" fmla="*/ 907704 w 5274277"/>
              <a:gd name="connsiteY6" fmla="*/ 3301470 h 3324197"/>
              <a:gd name="connsiteX7" fmla="*/ 114524 w 5274277"/>
              <a:gd name="connsiteY7" fmla="*/ 3005381 h 3324197"/>
              <a:gd name="connsiteX0" fmla="*/ 106288 w 5283683"/>
              <a:gd name="connsiteY0" fmla="*/ 3164182 h 3324199"/>
              <a:gd name="connsiteX1" fmla="*/ 117637 w 5283683"/>
              <a:gd name="connsiteY1" fmla="*/ 2467220 h 3324199"/>
              <a:gd name="connsiteX2" fmla="*/ 1097770 w 5283683"/>
              <a:gd name="connsiteY2" fmla="*/ 171985 h 3324199"/>
              <a:gd name="connsiteX3" fmla="*/ 3412083 w 5283683"/>
              <a:gd name="connsiteY3" fmla="*/ 258495 h 3324199"/>
              <a:gd name="connsiteX4" fmla="*/ 4983317 w 5283683"/>
              <a:gd name="connsiteY4" fmla="*/ 1000716 h 3324199"/>
              <a:gd name="connsiteX5" fmla="*/ 4908470 w 5283683"/>
              <a:gd name="connsiteY5" fmla="*/ 3027854 h 3324199"/>
              <a:gd name="connsiteX6" fmla="*/ 917112 w 5283683"/>
              <a:gd name="connsiteY6" fmla="*/ 3301472 h 3324199"/>
              <a:gd name="connsiteX7" fmla="*/ 106288 w 5283683"/>
              <a:gd name="connsiteY7" fmla="*/ 3164182 h 3324199"/>
              <a:gd name="connsiteX0" fmla="*/ 202241 w 5220839"/>
              <a:gd name="connsiteY0" fmla="*/ 3111248 h 3324199"/>
              <a:gd name="connsiteX1" fmla="*/ 54791 w 5220839"/>
              <a:gd name="connsiteY1" fmla="*/ 2467220 h 3324199"/>
              <a:gd name="connsiteX2" fmla="*/ 1034924 w 5220839"/>
              <a:gd name="connsiteY2" fmla="*/ 171985 h 3324199"/>
              <a:gd name="connsiteX3" fmla="*/ 3349237 w 5220839"/>
              <a:gd name="connsiteY3" fmla="*/ 258495 h 3324199"/>
              <a:gd name="connsiteX4" fmla="*/ 4920471 w 5220839"/>
              <a:gd name="connsiteY4" fmla="*/ 1000716 h 3324199"/>
              <a:gd name="connsiteX5" fmla="*/ 4845624 w 5220839"/>
              <a:gd name="connsiteY5" fmla="*/ 3027854 h 3324199"/>
              <a:gd name="connsiteX6" fmla="*/ 854266 w 5220839"/>
              <a:gd name="connsiteY6" fmla="*/ 3301472 h 3324199"/>
              <a:gd name="connsiteX7" fmla="*/ 202241 w 5220839"/>
              <a:gd name="connsiteY7" fmla="*/ 3111248 h 3324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20839" h="3324199">
                <a:moveTo>
                  <a:pt x="202241" y="3111248"/>
                </a:moveTo>
                <a:cubicBezTo>
                  <a:pt x="68995" y="2972206"/>
                  <a:pt x="-83989" y="2957097"/>
                  <a:pt x="54791" y="2467220"/>
                </a:cubicBezTo>
                <a:cubicBezTo>
                  <a:pt x="193571" y="1977343"/>
                  <a:pt x="485850" y="540106"/>
                  <a:pt x="1034924" y="171985"/>
                </a:cubicBezTo>
                <a:cubicBezTo>
                  <a:pt x="1583998" y="-196136"/>
                  <a:pt x="2701646" y="120373"/>
                  <a:pt x="3349237" y="258495"/>
                </a:cubicBezTo>
                <a:cubicBezTo>
                  <a:pt x="3996828" y="396617"/>
                  <a:pt x="4726947" y="727364"/>
                  <a:pt x="4920471" y="1000716"/>
                </a:cubicBezTo>
                <a:cubicBezTo>
                  <a:pt x="5113995" y="1274068"/>
                  <a:pt x="5523325" y="2644395"/>
                  <a:pt x="4845624" y="3027854"/>
                </a:cubicBezTo>
                <a:cubicBezTo>
                  <a:pt x="4167923" y="3411313"/>
                  <a:pt x="1357614" y="3319921"/>
                  <a:pt x="854266" y="3301472"/>
                </a:cubicBezTo>
                <a:cubicBezTo>
                  <a:pt x="350918" y="3283023"/>
                  <a:pt x="335487" y="3250290"/>
                  <a:pt x="202241" y="311124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10">
            <a:extLst>
              <a:ext uri="{FF2B5EF4-FFF2-40B4-BE49-F238E27FC236}">
                <a16:creationId xmlns:a16="http://schemas.microsoft.com/office/drawing/2014/main" xmlns="" id="{7947D24E-4337-47CF-B5B2-393CAB249D86}"/>
              </a:ext>
            </a:extLst>
          </p:cNvPr>
          <p:cNvSpPr/>
          <p:nvPr userDrawn="1"/>
        </p:nvSpPr>
        <p:spPr>
          <a:xfrm>
            <a:off x="9562980" y="40071"/>
            <a:ext cx="2629020" cy="1606167"/>
          </a:xfrm>
          <a:custGeom>
            <a:avLst/>
            <a:gdLst>
              <a:gd name="connsiteX0" fmla="*/ 0 w 6531428"/>
              <a:gd name="connsiteY0" fmla="*/ 986971 h 1973942"/>
              <a:gd name="connsiteX1" fmla="*/ 3265714 w 6531428"/>
              <a:gd name="connsiteY1" fmla="*/ 0 h 1973942"/>
              <a:gd name="connsiteX2" fmla="*/ 6531428 w 6531428"/>
              <a:gd name="connsiteY2" fmla="*/ 986971 h 1973942"/>
              <a:gd name="connsiteX3" fmla="*/ 3265714 w 6531428"/>
              <a:gd name="connsiteY3" fmla="*/ 1973942 h 1973942"/>
              <a:gd name="connsiteX4" fmla="*/ 0 w 6531428"/>
              <a:gd name="connsiteY4" fmla="*/ 986971 h 1973942"/>
              <a:gd name="connsiteX0" fmla="*/ 0 w 6583817"/>
              <a:gd name="connsiteY0" fmla="*/ 1036858 h 2023829"/>
              <a:gd name="connsiteX1" fmla="*/ 3265714 w 6583817"/>
              <a:gd name="connsiteY1" fmla="*/ 49887 h 2023829"/>
              <a:gd name="connsiteX2" fmla="*/ 5138057 w 6583817"/>
              <a:gd name="connsiteY2" fmla="*/ 238572 h 2023829"/>
              <a:gd name="connsiteX3" fmla="*/ 6531428 w 6583817"/>
              <a:gd name="connsiteY3" fmla="*/ 1036858 h 2023829"/>
              <a:gd name="connsiteX4" fmla="*/ 3265714 w 6583817"/>
              <a:gd name="connsiteY4" fmla="*/ 2023829 h 2023829"/>
              <a:gd name="connsiteX5" fmla="*/ 0 w 6583817"/>
              <a:gd name="connsiteY5" fmla="*/ 1036858 h 2023829"/>
              <a:gd name="connsiteX0" fmla="*/ 87004 w 6670821"/>
              <a:gd name="connsiteY0" fmla="*/ 1036858 h 2023829"/>
              <a:gd name="connsiteX1" fmla="*/ 1146547 w 6670821"/>
              <a:gd name="connsiteY1" fmla="*/ 267602 h 2023829"/>
              <a:gd name="connsiteX2" fmla="*/ 3352718 w 6670821"/>
              <a:gd name="connsiteY2" fmla="*/ 49887 h 2023829"/>
              <a:gd name="connsiteX3" fmla="*/ 5225061 w 6670821"/>
              <a:gd name="connsiteY3" fmla="*/ 238572 h 2023829"/>
              <a:gd name="connsiteX4" fmla="*/ 6618432 w 6670821"/>
              <a:gd name="connsiteY4" fmla="*/ 1036858 h 2023829"/>
              <a:gd name="connsiteX5" fmla="*/ 3352718 w 6670821"/>
              <a:gd name="connsiteY5" fmla="*/ 2023829 h 2023829"/>
              <a:gd name="connsiteX6" fmla="*/ 87004 w 6670821"/>
              <a:gd name="connsiteY6" fmla="*/ 1036858 h 2023829"/>
              <a:gd name="connsiteX0" fmla="*/ 87004 w 8875308"/>
              <a:gd name="connsiteY0" fmla="*/ 1015551 h 2002522"/>
              <a:gd name="connsiteX1" fmla="*/ 1146547 w 8875308"/>
              <a:gd name="connsiteY1" fmla="*/ 246295 h 2002522"/>
              <a:gd name="connsiteX2" fmla="*/ 3352718 w 8875308"/>
              <a:gd name="connsiteY2" fmla="*/ 28580 h 2002522"/>
              <a:gd name="connsiteX3" fmla="*/ 8795576 w 8875308"/>
              <a:gd name="connsiteY3" fmla="*/ 797837 h 2002522"/>
              <a:gd name="connsiteX4" fmla="*/ 6618432 w 8875308"/>
              <a:gd name="connsiteY4" fmla="*/ 1015551 h 2002522"/>
              <a:gd name="connsiteX5" fmla="*/ 3352718 w 8875308"/>
              <a:gd name="connsiteY5" fmla="*/ 2002522 h 2002522"/>
              <a:gd name="connsiteX6" fmla="*/ 87004 w 8875308"/>
              <a:gd name="connsiteY6" fmla="*/ 1015551 h 2002522"/>
              <a:gd name="connsiteX0" fmla="*/ 87004 w 10749712"/>
              <a:gd name="connsiteY0" fmla="*/ 1015551 h 2649021"/>
              <a:gd name="connsiteX1" fmla="*/ 1146547 w 10749712"/>
              <a:gd name="connsiteY1" fmla="*/ 246295 h 2649021"/>
              <a:gd name="connsiteX2" fmla="*/ 3352718 w 10749712"/>
              <a:gd name="connsiteY2" fmla="*/ 28580 h 2649021"/>
              <a:gd name="connsiteX3" fmla="*/ 8795576 w 10749712"/>
              <a:gd name="connsiteY3" fmla="*/ 797837 h 2649021"/>
              <a:gd name="connsiteX4" fmla="*/ 10711461 w 10749712"/>
              <a:gd name="connsiteY4" fmla="*/ 2568580 h 2649021"/>
              <a:gd name="connsiteX5" fmla="*/ 3352718 w 10749712"/>
              <a:gd name="connsiteY5" fmla="*/ 2002522 h 2649021"/>
              <a:gd name="connsiteX6" fmla="*/ 87004 w 10749712"/>
              <a:gd name="connsiteY6" fmla="*/ 1015551 h 2649021"/>
              <a:gd name="connsiteX0" fmla="*/ 87004 w 10746300"/>
              <a:gd name="connsiteY0" fmla="*/ 1042421 h 2675891"/>
              <a:gd name="connsiteX1" fmla="*/ 1146547 w 10746300"/>
              <a:gd name="connsiteY1" fmla="*/ 273165 h 2675891"/>
              <a:gd name="connsiteX2" fmla="*/ 3352718 w 10746300"/>
              <a:gd name="connsiteY2" fmla="*/ 55450 h 2675891"/>
              <a:gd name="connsiteX3" fmla="*/ 8606890 w 10746300"/>
              <a:gd name="connsiteY3" fmla="*/ 1216593 h 2675891"/>
              <a:gd name="connsiteX4" fmla="*/ 10711461 w 10746300"/>
              <a:gd name="connsiteY4" fmla="*/ 2595450 h 2675891"/>
              <a:gd name="connsiteX5" fmla="*/ 3352718 w 10746300"/>
              <a:gd name="connsiteY5" fmla="*/ 2029392 h 2675891"/>
              <a:gd name="connsiteX6" fmla="*/ 87004 w 10746300"/>
              <a:gd name="connsiteY6" fmla="*/ 1042421 h 2675891"/>
              <a:gd name="connsiteX0" fmla="*/ 87004 w 11635763"/>
              <a:gd name="connsiteY0" fmla="*/ 1042421 h 2430077"/>
              <a:gd name="connsiteX1" fmla="*/ 1146547 w 11635763"/>
              <a:gd name="connsiteY1" fmla="*/ 273165 h 2430077"/>
              <a:gd name="connsiteX2" fmla="*/ 3352718 w 11635763"/>
              <a:gd name="connsiteY2" fmla="*/ 55450 h 2430077"/>
              <a:gd name="connsiteX3" fmla="*/ 8606890 w 11635763"/>
              <a:gd name="connsiteY3" fmla="*/ 1216593 h 2430077"/>
              <a:gd name="connsiteX4" fmla="*/ 11611347 w 11635763"/>
              <a:gd name="connsiteY4" fmla="*/ 2319678 h 2430077"/>
              <a:gd name="connsiteX5" fmla="*/ 3352718 w 11635763"/>
              <a:gd name="connsiteY5" fmla="*/ 2029392 h 2430077"/>
              <a:gd name="connsiteX6" fmla="*/ 87004 w 11635763"/>
              <a:gd name="connsiteY6" fmla="*/ 1042421 h 2430077"/>
              <a:gd name="connsiteX0" fmla="*/ 52390 w 11601149"/>
              <a:gd name="connsiteY0" fmla="*/ 991845 h 2379501"/>
              <a:gd name="connsiteX1" fmla="*/ 1445761 w 11601149"/>
              <a:gd name="connsiteY1" fmla="*/ 759618 h 2379501"/>
              <a:gd name="connsiteX2" fmla="*/ 3318104 w 11601149"/>
              <a:gd name="connsiteY2" fmla="*/ 4874 h 2379501"/>
              <a:gd name="connsiteX3" fmla="*/ 8572276 w 11601149"/>
              <a:gd name="connsiteY3" fmla="*/ 1166017 h 2379501"/>
              <a:gd name="connsiteX4" fmla="*/ 11576733 w 11601149"/>
              <a:gd name="connsiteY4" fmla="*/ 2269102 h 2379501"/>
              <a:gd name="connsiteX5" fmla="*/ 3318104 w 11601149"/>
              <a:gd name="connsiteY5" fmla="*/ 1978816 h 2379501"/>
              <a:gd name="connsiteX6" fmla="*/ 52390 w 11601149"/>
              <a:gd name="connsiteY6" fmla="*/ 991845 h 2379501"/>
              <a:gd name="connsiteX0" fmla="*/ 29383 w 12681228"/>
              <a:gd name="connsiteY0" fmla="*/ 1964302 h 2358409"/>
              <a:gd name="connsiteX1" fmla="*/ 2525840 w 12681228"/>
              <a:gd name="connsiteY1" fmla="*/ 759618 h 2358409"/>
              <a:gd name="connsiteX2" fmla="*/ 4398183 w 12681228"/>
              <a:gd name="connsiteY2" fmla="*/ 4874 h 2358409"/>
              <a:gd name="connsiteX3" fmla="*/ 9652355 w 12681228"/>
              <a:gd name="connsiteY3" fmla="*/ 1166017 h 2358409"/>
              <a:gd name="connsiteX4" fmla="*/ 12656812 w 12681228"/>
              <a:gd name="connsiteY4" fmla="*/ 2269102 h 2358409"/>
              <a:gd name="connsiteX5" fmla="*/ 4398183 w 12681228"/>
              <a:gd name="connsiteY5" fmla="*/ 1978816 h 2358409"/>
              <a:gd name="connsiteX6" fmla="*/ 29383 w 12681228"/>
              <a:gd name="connsiteY6" fmla="*/ 1964302 h 2358409"/>
              <a:gd name="connsiteX0" fmla="*/ 29383 w 12681228"/>
              <a:gd name="connsiteY0" fmla="*/ 1228203 h 1622310"/>
              <a:gd name="connsiteX1" fmla="*/ 2525840 w 12681228"/>
              <a:gd name="connsiteY1" fmla="*/ 23519 h 1622310"/>
              <a:gd name="connsiteX2" fmla="*/ 5718983 w 12681228"/>
              <a:gd name="connsiteY2" fmla="*/ 676660 h 1622310"/>
              <a:gd name="connsiteX3" fmla="*/ 9652355 w 12681228"/>
              <a:gd name="connsiteY3" fmla="*/ 429918 h 1622310"/>
              <a:gd name="connsiteX4" fmla="*/ 12656812 w 12681228"/>
              <a:gd name="connsiteY4" fmla="*/ 1533003 h 1622310"/>
              <a:gd name="connsiteX5" fmla="*/ 4398183 w 12681228"/>
              <a:gd name="connsiteY5" fmla="*/ 1242717 h 1622310"/>
              <a:gd name="connsiteX6" fmla="*/ 29383 w 12681228"/>
              <a:gd name="connsiteY6" fmla="*/ 1228203 h 1622310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29383 w 12682468"/>
              <a:gd name="connsiteY0" fmla="*/ 1229191 h 1623298"/>
              <a:gd name="connsiteX1" fmla="*/ 2525840 w 12682468"/>
              <a:gd name="connsiteY1" fmla="*/ 24507 h 1623298"/>
              <a:gd name="connsiteX2" fmla="*/ 5718983 w 12682468"/>
              <a:gd name="connsiteY2" fmla="*/ 677648 h 1623298"/>
              <a:gd name="connsiteX3" fmla="*/ 9797498 w 12682468"/>
              <a:gd name="connsiteY3" fmla="*/ 648620 h 1623298"/>
              <a:gd name="connsiteX4" fmla="*/ 12656812 w 12682468"/>
              <a:gd name="connsiteY4" fmla="*/ 1533991 h 1623298"/>
              <a:gd name="connsiteX5" fmla="*/ 4398183 w 12682468"/>
              <a:gd name="connsiteY5" fmla="*/ 1243705 h 1623298"/>
              <a:gd name="connsiteX6" fmla="*/ 29383 w 12682468"/>
              <a:gd name="connsiteY6" fmla="*/ 1229191 h 1623298"/>
              <a:gd name="connsiteX0" fmla="*/ 46705 w 12699790"/>
              <a:gd name="connsiteY0" fmla="*/ 1032301 h 1426408"/>
              <a:gd name="connsiteX1" fmla="*/ 2180305 w 12699790"/>
              <a:gd name="connsiteY1" fmla="*/ 30817 h 1426408"/>
              <a:gd name="connsiteX2" fmla="*/ 5736305 w 12699790"/>
              <a:gd name="connsiteY2" fmla="*/ 480758 h 1426408"/>
              <a:gd name="connsiteX3" fmla="*/ 9814820 w 12699790"/>
              <a:gd name="connsiteY3" fmla="*/ 451730 h 1426408"/>
              <a:gd name="connsiteX4" fmla="*/ 12674134 w 12699790"/>
              <a:gd name="connsiteY4" fmla="*/ 1337101 h 1426408"/>
              <a:gd name="connsiteX5" fmla="*/ 4415505 w 12699790"/>
              <a:gd name="connsiteY5" fmla="*/ 1046815 h 1426408"/>
              <a:gd name="connsiteX6" fmla="*/ 46705 w 12699790"/>
              <a:gd name="connsiteY6" fmla="*/ 1032301 h 1426408"/>
              <a:gd name="connsiteX0" fmla="*/ 387846 w 13104827"/>
              <a:gd name="connsiteY0" fmla="*/ 1032301 h 2413473"/>
              <a:gd name="connsiteX1" fmla="*/ 2521446 w 13104827"/>
              <a:gd name="connsiteY1" fmla="*/ 30817 h 2413473"/>
              <a:gd name="connsiteX2" fmla="*/ 6077446 w 13104827"/>
              <a:gd name="connsiteY2" fmla="*/ 480758 h 2413473"/>
              <a:gd name="connsiteX3" fmla="*/ 10155961 w 13104827"/>
              <a:gd name="connsiteY3" fmla="*/ 451730 h 2413473"/>
              <a:gd name="connsiteX4" fmla="*/ 13015275 w 13104827"/>
              <a:gd name="connsiteY4" fmla="*/ 1337101 h 2413473"/>
              <a:gd name="connsiteX5" fmla="*/ 11215503 w 13104827"/>
              <a:gd name="connsiteY5" fmla="*/ 2411157 h 2413473"/>
              <a:gd name="connsiteX6" fmla="*/ 387846 w 13104827"/>
              <a:gd name="connsiteY6" fmla="*/ 1032301 h 2413473"/>
              <a:gd name="connsiteX0" fmla="*/ 463794 w 13180775"/>
              <a:gd name="connsiteY0" fmla="*/ 1003397 h 2384569"/>
              <a:gd name="connsiteX1" fmla="*/ 2597394 w 13180775"/>
              <a:gd name="connsiteY1" fmla="*/ 1913 h 2384569"/>
              <a:gd name="connsiteX2" fmla="*/ 8199908 w 13180775"/>
              <a:gd name="connsiteY2" fmla="*/ 742139 h 2384569"/>
              <a:gd name="connsiteX3" fmla="*/ 10231909 w 13180775"/>
              <a:gd name="connsiteY3" fmla="*/ 422826 h 2384569"/>
              <a:gd name="connsiteX4" fmla="*/ 13091223 w 13180775"/>
              <a:gd name="connsiteY4" fmla="*/ 1308197 h 2384569"/>
              <a:gd name="connsiteX5" fmla="*/ 11291451 w 13180775"/>
              <a:gd name="connsiteY5" fmla="*/ 2382253 h 2384569"/>
              <a:gd name="connsiteX6" fmla="*/ 463794 w 13180775"/>
              <a:gd name="connsiteY6" fmla="*/ 1003397 h 2384569"/>
              <a:gd name="connsiteX0" fmla="*/ 41439 w 12758420"/>
              <a:gd name="connsiteY0" fmla="*/ 612625 h 1993797"/>
              <a:gd name="connsiteX1" fmla="*/ 7167953 w 12758420"/>
              <a:gd name="connsiteY1" fmla="*/ 1817313 h 1993797"/>
              <a:gd name="connsiteX2" fmla="*/ 7777553 w 12758420"/>
              <a:gd name="connsiteY2" fmla="*/ 351367 h 1993797"/>
              <a:gd name="connsiteX3" fmla="*/ 9809554 w 12758420"/>
              <a:gd name="connsiteY3" fmla="*/ 32054 h 1993797"/>
              <a:gd name="connsiteX4" fmla="*/ 12668868 w 12758420"/>
              <a:gd name="connsiteY4" fmla="*/ 917425 h 1993797"/>
              <a:gd name="connsiteX5" fmla="*/ 10869096 w 12758420"/>
              <a:gd name="connsiteY5" fmla="*/ 1991481 h 1993797"/>
              <a:gd name="connsiteX6" fmla="*/ 41439 w 12758420"/>
              <a:gd name="connsiteY6" fmla="*/ 612625 h 1993797"/>
              <a:gd name="connsiteX0" fmla="*/ 1824082 w 5569992"/>
              <a:gd name="connsiteY0" fmla="*/ 2267253 h 2272975"/>
              <a:gd name="connsiteX1" fmla="*/ 53339 w 5569992"/>
              <a:gd name="connsiteY1" fmla="*/ 1817313 h 2272975"/>
              <a:gd name="connsiteX2" fmla="*/ 662939 w 5569992"/>
              <a:gd name="connsiteY2" fmla="*/ 351367 h 2272975"/>
              <a:gd name="connsiteX3" fmla="*/ 2694940 w 5569992"/>
              <a:gd name="connsiteY3" fmla="*/ 32054 h 2272975"/>
              <a:gd name="connsiteX4" fmla="*/ 5554254 w 5569992"/>
              <a:gd name="connsiteY4" fmla="*/ 917425 h 2272975"/>
              <a:gd name="connsiteX5" fmla="*/ 3754482 w 5569992"/>
              <a:gd name="connsiteY5" fmla="*/ 1991481 h 2272975"/>
              <a:gd name="connsiteX6" fmla="*/ 1824082 w 5569992"/>
              <a:gd name="connsiteY6" fmla="*/ 2267253 h 2272975"/>
              <a:gd name="connsiteX0" fmla="*/ 1824082 w 3945162"/>
              <a:gd name="connsiteY0" fmla="*/ 2262360 h 2268664"/>
              <a:gd name="connsiteX1" fmla="*/ 53339 w 3945162"/>
              <a:gd name="connsiteY1" fmla="*/ 1812420 h 2268664"/>
              <a:gd name="connsiteX2" fmla="*/ 662939 w 3945162"/>
              <a:gd name="connsiteY2" fmla="*/ 346474 h 2268664"/>
              <a:gd name="connsiteX3" fmla="*/ 2694940 w 3945162"/>
              <a:gd name="connsiteY3" fmla="*/ 27161 h 2268664"/>
              <a:gd name="connsiteX4" fmla="*/ 3754483 w 3945162"/>
              <a:gd name="connsiteY4" fmla="*/ 839961 h 2268664"/>
              <a:gd name="connsiteX5" fmla="*/ 3754482 w 3945162"/>
              <a:gd name="connsiteY5" fmla="*/ 1986588 h 2268664"/>
              <a:gd name="connsiteX6" fmla="*/ 1824082 w 3945162"/>
              <a:gd name="connsiteY6" fmla="*/ 2262360 h 2268664"/>
              <a:gd name="connsiteX0" fmla="*/ 1824082 w 4016541"/>
              <a:gd name="connsiteY0" fmla="*/ 2262360 h 2264816"/>
              <a:gd name="connsiteX1" fmla="*/ 53339 w 4016541"/>
              <a:gd name="connsiteY1" fmla="*/ 1812420 h 2264816"/>
              <a:gd name="connsiteX2" fmla="*/ 662939 w 4016541"/>
              <a:gd name="connsiteY2" fmla="*/ 346474 h 2264816"/>
              <a:gd name="connsiteX3" fmla="*/ 2694940 w 4016541"/>
              <a:gd name="connsiteY3" fmla="*/ 27161 h 2264816"/>
              <a:gd name="connsiteX4" fmla="*/ 3754483 w 4016541"/>
              <a:gd name="connsiteY4" fmla="*/ 839961 h 2264816"/>
              <a:gd name="connsiteX5" fmla="*/ 3856082 w 4016541"/>
              <a:gd name="connsiteY5" fmla="*/ 1667274 h 2264816"/>
              <a:gd name="connsiteX6" fmla="*/ 1824082 w 4016541"/>
              <a:gd name="connsiteY6" fmla="*/ 2262360 h 2264816"/>
              <a:gd name="connsiteX0" fmla="*/ 1820413 w 4012872"/>
              <a:gd name="connsiteY0" fmla="*/ 2026422 h 2028878"/>
              <a:gd name="connsiteX1" fmla="*/ 49670 w 4012872"/>
              <a:gd name="connsiteY1" fmla="*/ 1576482 h 2028878"/>
              <a:gd name="connsiteX2" fmla="*/ 659270 w 4012872"/>
              <a:gd name="connsiteY2" fmla="*/ 110536 h 2028878"/>
              <a:gd name="connsiteX3" fmla="*/ 2423213 w 4012872"/>
              <a:gd name="connsiteY3" fmla="*/ 159804 h 2028878"/>
              <a:gd name="connsiteX4" fmla="*/ 3750814 w 4012872"/>
              <a:gd name="connsiteY4" fmla="*/ 604023 h 2028878"/>
              <a:gd name="connsiteX5" fmla="*/ 3852413 w 4012872"/>
              <a:gd name="connsiteY5" fmla="*/ 1431336 h 2028878"/>
              <a:gd name="connsiteX6" fmla="*/ 1820413 w 4012872"/>
              <a:gd name="connsiteY6" fmla="*/ 2026422 h 2028878"/>
              <a:gd name="connsiteX0" fmla="*/ 1772244 w 3964703"/>
              <a:gd name="connsiteY0" fmla="*/ 1867836 h 1869432"/>
              <a:gd name="connsiteX1" fmla="*/ 1501 w 3964703"/>
              <a:gd name="connsiteY1" fmla="*/ 1417896 h 1869432"/>
              <a:gd name="connsiteX2" fmla="*/ 1482292 w 3964703"/>
              <a:gd name="connsiteY2" fmla="*/ 555080 h 1869432"/>
              <a:gd name="connsiteX3" fmla="*/ 2375044 w 3964703"/>
              <a:gd name="connsiteY3" fmla="*/ 1218 h 1869432"/>
              <a:gd name="connsiteX4" fmla="*/ 3702645 w 3964703"/>
              <a:gd name="connsiteY4" fmla="*/ 445437 h 1869432"/>
              <a:gd name="connsiteX5" fmla="*/ 3804244 w 3964703"/>
              <a:gd name="connsiteY5" fmla="*/ 1272750 h 1869432"/>
              <a:gd name="connsiteX6" fmla="*/ 1772244 w 3964703"/>
              <a:gd name="connsiteY6" fmla="*/ 1867836 h 1869432"/>
              <a:gd name="connsiteX0" fmla="*/ 1772613 w 3965072"/>
              <a:gd name="connsiteY0" fmla="*/ 1867836 h 1869432"/>
              <a:gd name="connsiteX1" fmla="*/ 1870 w 3965072"/>
              <a:gd name="connsiteY1" fmla="*/ 1417896 h 1869432"/>
              <a:gd name="connsiteX2" fmla="*/ 1482661 w 3965072"/>
              <a:gd name="connsiteY2" fmla="*/ 555080 h 1869432"/>
              <a:gd name="connsiteX3" fmla="*/ 2375413 w 3965072"/>
              <a:gd name="connsiteY3" fmla="*/ 1218 h 1869432"/>
              <a:gd name="connsiteX4" fmla="*/ 3703014 w 3965072"/>
              <a:gd name="connsiteY4" fmla="*/ 445437 h 1869432"/>
              <a:gd name="connsiteX5" fmla="*/ 3804613 w 3965072"/>
              <a:gd name="connsiteY5" fmla="*/ 1272750 h 1869432"/>
              <a:gd name="connsiteX6" fmla="*/ 1772613 w 3965072"/>
              <a:gd name="connsiteY6" fmla="*/ 1867836 h 1869432"/>
              <a:gd name="connsiteX0" fmla="*/ 1810018 w 4002477"/>
              <a:gd name="connsiteY0" fmla="*/ 2458104 h 2461969"/>
              <a:gd name="connsiteX1" fmla="*/ 39275 w 4002477"/>
              <a:gd name="connsiteY1" fmla="*/ 2008164 h 2461969"/>
              <a:gd name="connsiteX2" fmla="*/ 849915 w 4002477"/>
              <a:gd name="connsiteY2" fmla="*/ 106619 h 2461969"/>
              <a:gd name="connsiteX3" fmla="*/ 2412818 w 4002477"/>
              <a:gd name="connsiteY3" fmla="*/ 591486 h 2461969"/>
              <a:gd name="connsiteX4" fmla="*/ 3740419 w 4002477"/>
              <a:gd name="connsiteY4" fmla="*/ 1035705 h 2461969"/>
              <a:gd name="connsiteX5" fmla="*/ 3842018 w 4002477"/>
              <a:gd name="connsiteY5" fmla="*/ 1863018 h 2461969"/>
              <a:gd name="connsiteX6" fmla="*/ 1810018 w 4002477"/>
              <a:gd name="connsiteY6" fmla="*/ 2458104 h 2461969"/>
              <a:gd name="connsiteX0" fmla="*/ 1800849 w 3993308"/>
              <a:gd name="connsiteY0" fmla="*/ 2435797 h 2439662"/>
              <a:gd name="connsiteX1" fmla="*/ 30106 w 3993308"/>
              <a:gd name="connsiteY1" fmla="*/ 1985857 h 2439662"/>
              <a:gd name="connsiteX2" fmla="*/ 840746 w 3993308"/>
              <a:gd name="connsiteY2" fmla="*/ 84312 h 2439662"/>
              <a:gd name="connsiteX3" fmla="*/ 2805737 w 3993308"/>
              <a:gd name="connsiteY3" fmla="*/ 401643 h 2439662"/>
              <a:gd name="connsiteX4" fmla="*/ 3731250 w 3993308"/>
              <a:gd name="connsiteY4" fmla="*/ 1013398 h 2439662"/>
              <a:gd name="connsiteX5" fmla="*/ 3832849 w 3993308"/>
              <a:gd name="connsiteY5" fmla="*/ 1840711 h 2439662"/>
              <a:gd name="connsiteX6" fmla="*/ 1800849 w 3993308"/>
              <a:gd name="connsiteY6" fmla="*/ 2435797 h 2439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93308" h="2439662">
                <a:moveTo>
                  <a:pt x="1800849" y="2435797"/>
                </a:moveTo>
                <a:cubicBezTo>
                  <a:pt x="1167059" y="2459988"/>
                  <a:pt x="190123" y="2377771"/>
                  <a:pt x="30106" y="1985857"/>
                </a:cubicBezTo>
                <a:cubicBezTo>
                  <a:pt x="-129911" y="1593943"/>
                  <a:pt x="378141" y="348348"/>
                  <a:pt x="840746" y="84312"/>
                </a:cubicBezTo>
                <a:cubicBezTo>
                  <a:pt x="1303351" y="-179724"/>
                  <a:pt x="2323986" y="246795"/>
                  <a:pt x="2805737" y="401643"/>
                </a:cubicBezTo>
                <a:cubicBezTo>
                  <a:pt x="3287488" y="556491"/>
                  <a:pt x="3537726" y="740046"/>
                  <a:pt x="3731250" y="1013398"/>
                </a:cubicBezTo>
                <a:cubicBezTo>
                  <a:pt x="3924774" y="1286750"/>
                  <a:pt x="4154582" y="1603645"/>
                  <a:pt x="3832849" y="1840711"/>
                </a:cubicBezTo>
                <a:cubicBezTo>
                  <a:pt x="3511116" y="2077777"/>
                  <a:pt x="2434640" y="2411606"/>
                  <a:pt x="1800849" y="243579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Доллар со сплошной заливкой">
            <a:extLst>
              <a:ext uri="{FF2B5EF4-FFF2-40B4-BE49-F238E27FC236}">
                <a16:creationId xmlns:a16="http://schemas.microsoft.com/office/drawing/2014/main" xmlns="" id="{B1147FE4-C42D-4100-8818-84433D9FD2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0200367" y="420801"/>
            <a:ext cx="914400" cy="914400"/>
          </a:xfrm>
          <a:prstGeom prst="rect">
            <a:avLst/>
          </a:prstGeom>
          <a:effectLst>
            <a:outerShdw blurRad="114300" dist="38100" dir="5400000" algn="t" rotWithShape="0">
              <a:prstClr val="black">
                <a:alpha val="82000"/>
              </a:prstClr>
            </a:outerShdw>
          </a:effectLst>
        </p:spPr>
      </p:pic>
      <p:pic>
        <p:nvPicPr>
          <p:cNvPr id="12" name="Рисунок 11" descr="Евро со сплошной заливкой">
            <a:extLst>
              <a:ext uri="{FF2B5EF4-FFF2-40B4-BE49-F238E27FC236}">
                <a16:creationId xmlns:a16="http://schemas.microsoft.com/office/drawing/2014/main" xmlns="" id="{23BAB04D-2558-4DD6-87C8-C8B8F6FED1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10401300" y="5583046"/>
            <a:ext cx="914400" cy="914400"/>
          </a:xfrm>
          <a:prstGeom prst="rect">
            <a:avLst/>
          </a:prstGeom>
          <a:effectLst>
            <a:outerShdw blurRad="114300" dist="63500" dir="5400000" sx="101000" sy="101000" algn="t" rotWithShape="0">
              <a:prstClr val="black">
                <a:alpha val="8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24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B987A18-424C-4140-BBEA-433FA5018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6F4178E-52FB-429D-ABC4-03278404A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3F06F63-E9E4-4884-88F4-8FFE872A7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76DE338-9B6D-4327-AE73-6462F02A1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28993F3-209B-4E3B-B7D8-8B78D02E2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36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B2F739-29EC-481C-8493-A625D9944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EA5B38-A30A-4C3B-9C36-E992A90EF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4810F21-8925-4CC3-88D0-6479091BB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FAB29CE-DEBE-44F2-BECA-C998D41AC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F4311E1-35C9-4C68-A73C-8AE4487B9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4C4A377-660C-49BB-89EE-EC7D64D44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0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173B5A9-F709-4505-9F1B-8B6E93B19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3B6C5AA-D438-47D9-854B-DFDB20ED5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015DA76-B53A-430D-9E27-721060C85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FFD333B-CE08-4664-A57E-ED35FF6AF9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6305583A-030A-4150-AFA7-A3EB1D8284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805E313-8B29-4B13-9284-214C76237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DCAE39DE-5E8E-4EF8-BF0D-6121F621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F292EEAF-6D20-4302-A5C5-B2B4FBB10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315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DE031E-0A8C-4C25-941F-B6A8B2E36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E291F3C-33C9-4592-9155-C0F075C66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D94182E-DB40-42D2-8E26-B91B3D62E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567CF86-40F1-4C2E-BDA7-FE8BF8D89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5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D108F165-E708-4F91-9B57-89FB28B3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20E1C8B-FB7C-460E-913B-EBF2D847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77163BEF-983B-4802-82DC-D9A4314A5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62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97DE79-0C2D-43C4-A1AC-EB21E4E15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554FFA-8609-4ADE-9CE1-84485C3EB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931574D-F9B2-48DF-A18C-B9CB1D67B0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3BC1623-6F95-4C7A-BA96-2C2AA9D55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6404694-6C3C-489B-B71E-E1EDDA37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83D767A-78C2-4727-82BA-5FFE61121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37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AC9A58-645F-4E20-A819-A79ED8049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A4EBAD0-8457-4578-B78C-36911DB47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7A31760-58A3-4A16-955C-4706AC683A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DF494-F163-4AD9-9706-056EE0CA607C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5E8E31B-D065-44BC-951A-36228A4576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E7DB12B-34BF-43AC-BB0A-7DBE587F4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A7997-9F33-40A9-9A73-FB0B9CC028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  <a:extLst>
              <a:ext uri="{FF2B5EF4-FFF2-40B4-BE49-F238E27FC236}">
                <a16:creationId xmlns:a16="http://schemas.microsoft.com/office/drawing/2014/main" xmlns="" id="{A42C5533-85E5-4D13-8C47-693A83D6466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39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953DE2-D691-4A42-B508-7AA500F9C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81000"/>
            <a:ext cx="10092790" cy="421005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600" dirty="0" smtClean="0"/>
              <a:t>Проблема безработицы в современной России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/>
              <a:t>Подготовила Сидорова А. П.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0472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3849" y="355600"/>
            <a:ext cx="10915650" cy="1325563"/>
          </a:xfrm>
        </p:spPr>
        <p:txBody>
          <a:bodyPr/>
          <a:lstStyle/>
          <a:p>
            <a:pPr algn="ctr"/>
            <a:r>
              <a:rPr lang="ru-RU" dirty="0" smtClean="0"/>
              <a:t>Выводы по полученным результатам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В результате проведенного исследования, я пришел к выводу, что проблема безработицы на сегодняшний день является одной из актуальных проблем в России. От уровня безработицы зависят многие факторы, такие как, например: уровень жизни населения, уровень преступности и уровень эмиграции. Безработица непосредственно влияет на социально- экономическое развитие страны. Безработица несет в себе не только бедность, но и деградацию населения.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Поскольку безработица представляет собой серьезную макроэкономическую проблему, выступает показателем макроэкономической нестабильности, государство предпринимает меры для борьбы с ней.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Безработные являются наиболее уязвимыми группами населения в рамках рынка труда. Права данной категории граждан регулируются Законом "О занятости населения в Российской Федерации".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Таким образом, задачи, поставленные в начале исследования, выполнены, цель достигнута.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23826"/>
            <a:ext cx="10868024" cy="1409699"/>
          </a:xfrm>
        </p:spPr>
        <p:txBody>
          <a:bodyPr/>
          <a:lstStyle/>
          <a:p>
            <a:pPr algn="ctr"/>
            <a:r>
              <a:rPr lang="ru-RU" dirty="0" smtClean="0"/>
              <a:t>Перспективы развития этой темы</a:t>
            </a:r>
            <a:br>
              <a:rPr lang="ru-RU" dirty="0" smtClean="0"/>
            </a:br>
            <a:r>
              <a:rPr lang="ru-RU" dirty="0" smtClean="0"/>
              <a:t> по другим направлениям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" y="1581150"/>
            <a:ext cx="11353800" cy="502919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Это направление представляется перспективным для России, хотя требует не только финансовых затрат, но и квалифицированных кадров для различных консультационных служб. Принципиальным моментом является избирательный характер поддержки. Объектом программ должны стать в первую очередь те потенциальные предприниматели и </a:t>
            </a:r>
            <a:r>
              <a:rPr lang="ru-RU" dirty="0" err="1" smtClean="0"/>
              <a:t>микропредприятия</a:t>
            </a:r>
            <a:r>
              <a:rPr lang="ru-RU" dirty="0" smtClean="0"/>
              <a:t>, которые ориентированы на производство необходимой продукции и услуг, требующее труда высокого качества. В странах с развитой рыночной экономикой наблюдается усиление и пассивной политики занятости. Для России представляют интерес два вида программ: увязка получения пособия с профессиональной подготовкой, переподготовкой или получением дополнительного образования; использование в целях получения дополнительного образования и переподготовки вынужденных отпусков. В условиях России крайне необходимы целевые программы, направленные на укрепление позиций на рынке труда работников с высоким уровнем образования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09CD2B35-27B7-4BA4-86CA-75EE0EAA60B6}"/>
              </a:ext>
            </a:extLst>
          </p:cNvPr>
          <p:cNvSpPr/>
          <p:nvPr/>
        </p:nvSpPr>
        <p:spPr>
          <a:xfrm>
            <a:off x="1747420" y="1178831"/>
            <a:ext cx="8880656" cy="4405088"/>
          </a:xfrm>
          <a:prstGeom prst="rect">
            <a:avLst/>
          </a:prstGeom>
          <a:solidFill>
            <a:schemeClr val="accent1">
              <a:lumMod val="20000"/>
              <a:lumOff val="80000"/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9">
            <a:extLst>
              <a:ext uri="{FF2B5EF4-FFF2-40B4-BE49-F238E27FC236}">
                <a16:creationId xmlns:a16="http://schemas.microsoft.com/office/drawing/2014/main" xmlns="" id="{05CC898D-C150-40EE-A955-B349E90FD3BB}"/>
              </a:ext>
            </a:extLst>
          </p:cNvPr>
          <p:cNvSpPr txBox="1">
            <a:spLocks/>
          </p:cNvSpPr>
          <p:nvPr/>
        </p:nvSpPr>
        <p:spPr>
          <a:xfrm>
            <a:off x="3879751" y="1548148"/>
            <a:ext cx="4432499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600" i="1" dirty="0" smtClean="0">
                <a:solidFill>
                  <a:schemeClr val="accent2"/>
                </a:solidFill>
              </a:rPr>
              <a:t>СПАСИБО ЗА ВНИМАНИЕ</a:t>
            </a:r>
            <a:endParaRPr lang="ru-RU" sz="6600" i="1" dirty="0">
              <a:solidFill>
                <a:schemeClr val="accent2"/>
              </a:solidFill>
            </a:endParaRPr>
          </a:p>
        </p:txBody>
      </p:sp>
      <p:sp>
        <p:nvSpPr>
          <p:cNvPr id="10" name="Текст 11">
            <a:extLst>
              <a:ext uri="{FF2B5EF4-FFF2-40B4-BE49-F238E27FC236}">
                <a16:creationId xmlns:a16="http://schemas.microsoft.com/office/drawing/2014/main" xmlns="" id="{872E301E-031F-48C4-BDFD-E9879DFC67DB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accent2"/>
                </a:solidFill>
              </a:rPr>
              <a:t>. </a:t>
            </a:r>
            <a:endParaRPr lang="ru-RU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55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B3F9830-6522-48B2-9FC3-B83E4D273F34}"/>
              </a:ext>
            </a:extLst>
          </p:cNvPr>
          <p:cNvSpPr/>
          <p:nvPr/>
        </p:nvSpPr>
        <p:spPr>
          <a:xfrm>
            <a:off x="5225143" y="3556000"/>
            <a:ext cx="6807200" cy="29368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C3F3AA5F-D45A-4C24-9E91-4D19DF618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5825" y="-247649"/>
            <a:ext cx="10515600" cy="1690688"/>
          </a:xfrm>
        </p:spPr>
        <p:txBody>
          <a:bodyPr/>
          <a:lstStyle/>
          <a:p>
            <a:pPr algn="ctr"/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6F546C85-BD0F-4709-89B2-1074200E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8200"/>
            <a:ext cx="5638800" cy="58293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Одной из важнейших проблем современной экономики России является проблема безработицы. </a:t>
            </a:r>
            <a:r>
              <a:rPr lang="ru-RU" sz="2400" b="1" dirty="0" smtClean="0"/>
              <a:t>Актуальность темы </a:t>
            </a:r>
            <a:r>
              <a:rPr lang="ru-RU" sz="2400" dirty="0" smtClean="0"/>
              <a:t>заключается в том, что проблема занятости и безработицы в наши дни становится неотъемлемым элементом жизни России, оказывающим существенное влияние не только на социально-экономическую, но и на политическую ситуацию в стране. Она как сложное и противоречивое макроэкономическое явление остается в центре внимания и населения, и научной общественности.</a:t>
            </a: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0D5981F-0B88-44F3-8271-C9EBA66A6D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188" y="2072369"/>
            <a:ext cx="5556824" cy="3704318"/>
          </a:xfrm>
          <a:prstGeom prst="rect">
            <a:avLst/>
          </a:prstGeom>
          <a:effectLst>
            <a:outerShdw blurRad="2286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662A9F1D-4043-4E12-8487-5AAF76896A31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8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075" y="1266825"/>
            <a:ext cx="11134725" cy="4910138"/>
          </a:xfrm>
        </p:spPr>
        <p:txBody>
          <a:bodyPr/>
          <a:lstStyle/>
          <a:p>
            <a:r>
              <a:rPr lang="ru-RU" sz="3200" b="1" dirty="0" smtClean="0"/>
              <a:t>Цель проекта</a:t>
            </a:r>
            <a:r>
              <a:rPr lang="ru-RU" sz="3200" dirty="0" smtClean="0"/>
              <a:t>: исследование безработицы в России.</a:t>
            </a:r>
          </a:p>
          <a:p>
            <a:r>
              <a:rPr lang="ru-RU" sz="3200" b="1" dirty="0" smtClean="0"/>
              <a:t>Основными задачами</a:t>
            </a:r>
            <a:r>
              <a:rPr lang="ru-RU" sz="3200" dirty="0" smtClean="0"/>
              <a:t> при написании проекта по данной теме являются:</a:t>
            </a:r>
          </a:p>
          <a:p>
            <a:pPr>
              <a:buNone/>
            </a:pPr>
            <a:r>
              <a:rPr lang="ru-RU" sz="3200" dirty="0" smtClean="0"/>
              <a:t>- изучить основные понятия и сущность безработицы;</a:t>
            </a:r>
          </a:p>
          <a:p>
            <a:pPr>
              <a:buNone/>
            </a:pPr>
            <a:r>
              <a:rPr lang="ru-RU" sz="3200" dirty="0" smtClean="0"/>
              <a:t>- выявить основные причины ее возникновения;</a:t>
            </a:r>
          </a:p>
          <a:p>
            <a:pPr>
              <a:buNone/>
            </a:pPr>
            <a:r>
              <a:rPr lang="ru-RU" sz="3200" dirty="0" smtClean="0"/>
              <a:t>- рассмотреть возможные меры по борьбе с безработицей;</a:t>
            </a:r>
          </a:p>
          <a:p>
            <a:pPr>
              <a:buNone/>
            </a:pPr>
            <a:r>
              <a:rPr lang="ru-RU" sz="3200" dirty="0" smtClean="0"/>
              <a:t>- проанализировать состояние безработицы по России сделать соответствующие выводы.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Безработица и ее виды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Безработица</a:t>
            </a:r>
            <a:r>
              <a:rPr lang="ru-RU" dirty="0" smtClean="0"/>
              <a:t> — это социально-экономическое явление, при котором часть населения не может, но хочет найти работу.</a:t>
            </a: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33351" y="2695575"/>
          <a:ext cx="10344149" cy="4029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EB20CC0-C8FB-4A90-8BA3-AEFF6E8F11DC}"/>
              </a:ext>
            </a:extLst>
          </p:cNvPr>
          <p:cNvSpPr/>
          <p:nvPr/>
        </p:nvSpPr>
        <p:spPr>
          <a:xfrm>
            <a:off x="379640" y="2046658"/>
            <a:ext cx="2886075" cy="318055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Структурная безработица</a:t>
            </a:r>
            <a:r>
              <a:rPr lang="ru-RU" sz="2000" dirty="0" smtClean="0"/>
              <a:t> </a:t>
            </a:r>
            <a:r>
              <a:rPr lang="ru-RU" sz="1600" dirty="0" smtClean="0"/>
              <a:t>— это невозможность трудоустройства из-за различий в структуре спроса и предложения рабочей силы определенной квалификации. Это значит, что спрос на рынке труда расходится с предложением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xmlns="" id="{B9C54B8E-18A9-4D4D-8113-8D22EB8CCA1E}"/>
              </a:ext>
            </a:extLst>
          </p:cNvPr>
          <p:cNvSpPr/>
          <p:nvPr/>
        </p:nvSpPr>
        <p:spPr>
          <a:xfrm>
            <a:off x="1446440" y="1705356"/>
            <a:ext cx="733425" cy="73342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F34C3E1-C602-4730-A5ED-4577318572F5}"/>
              </a:ext>
            </a:extLst>
          </p:cNvPr>
          <p:cNvSpPr txBox="1"/>
          <p:nvPr/>
        </p:nvSpPr>
        <p:spPr>
          <a:xfrm>
            <a:off x="1455966" y="1714452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0DFB27F-6D7D-4010-AAFF-01A94EC544BF}"/>
              </a:ext>
            </a:extLst>
          </p:cNvPr>
          <p:cNvSpPr/>
          <p:nvPr/>
        </p:nvSpPr>
        <p:spPr>
          <a:xfrm>
            <a:off x="3753077" y="2046658"/>
            <a:ext cx="2886075" cy="318055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Циклическая безработица</a:t>
            </a:r>
            <a:r>
              <a:rPr lang="ru-RU" sz="2000" dirty="0" smtClean="0"/>
              <a:t> </a:t>
            </a:r>
            <a:r>
              <a:rPr lang="ru-RU" dirty="0" smtClean="0"/>
              <a:t>— это безработица, которая возникает из-за экономического кризиса в результате спада производства. 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36F899B2-110F-4E84-ACE4-26DEE8200762}"/>
              </a:ext>
            </a:extLst>
          </p:cNvPr>
          <p:cNvSpPr txBox="1">
            <a:spLocks/>
          </p:cNvSpPr>
          <p:nvPr/>
        </p:nvSpPr>
        <p:spPr>
          <a:xfrm>
            <a:off x="3753076" y="2314575"/>
            <a:ext cx="2809876" cy="283723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xmlns="" id="{2F40BB87-89FD-49DA-896D-EE05DBB75DFC}"/>
              </a:ext>
            </a:extLst>
          </p:cNvPr>
          <p:cNvSpPr/>
          <p:nvPr/>
        </p:nvSpPr>
        <p:spPr>
          <a:xfrm>
            <a:off x="4819877" y="1705356"/>
            <a:ext cx="733425" cy="733425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1759F02-3B98-45C5-AA3B-6DDC91344386}"/>
              </a:ext>
            </a:extLst>
          </p:cNvPr>
          <p:cNvSpPr txBox="1"/>
          <p:nvPr/>
        </p:nvSpPr>
        <p:spPr>
          <a:xfrm>
            <a:off x="4829403" y="1690688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2"/>
                </a:solidFill>
              </a:rPr>
              <a:t>2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91D5963-6662-4B64-BBC1-4FAFCEF5B787}"/>
              </a:ext>
            </a:extLst>
          </p:cNvPr>
          <p:cNvSpPr/>
          <p:nvPr/>
        </p:nvSpPr>
        <p:spPr>
          <a:xfrm>
            <a:off x="7177316" y="2057400"/>
            <a:ext cx="2886075" cy="316980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Фрикционная безработица</a:t>
            </a:r>
            <a:r>
              <a:rPr lang="ru-RU" dirty="0" smtClean="0"/>
              <a:t> — это временная незанятость при добровольном переходе с одной работы на другую.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xmlns="" id="{AAEE92C6-39B5-466D-96FE-B9624D3655D5}"/>
              </a:ext>
            </a:extLst>
          </p:cNvPr>
          <p:cNvSpPr txBox="1">
            <a:spLocks/>
          </p:cNvSpPr>
          <p:nvPr/>
        </p:nvSpPr>
        <p:spPr>
          <a:xfrm>
            <a:off x="7177315" y="2484807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1B90D5BF-9EE7-4822-9ACD-06E0E92EBCC1}"/>
              </a:ext>
            </a:extLst>
          </p:cNvPr>
          <p:cNvSpPr/>
          <p:nvPr/>
        </p:nvSpPr>
        <p:spPr>
          <a:xfrm>
            <a:off x="8244116" y="1705356"/>
            <a:ext cx="733425" cy="73342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A00C13A9-F2EF-45EF-A82E-E1E8B782007D}"/>
              </a:ext>
            </a:extLst>
          </p:cNvPr>
          <p:cNvSpPr txBox="1"/>
          <p:nvPr/>
        </p:nvSpPr>
        <p:spPr>
          <a:xfrm>
            <a:off x="8280176" y="1678047"/>
            <a:ext cx="733424" cy="70788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accent4"/>
                </a:solidFill>
              </a:rPr>
              <a:t>3</a:t>
            </a:r>
            <a:endParaRPr lang="ru-RU" sz="4000" b="1" dirty="0">
              <a:solidFill>
                <a:schemeClr val="accent4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xmlns="" id="{6456D214-6EBE-49BD-A798-F65BA653E258}"/>
              </a:ext>
            </a:extLst>
          </p:cNvPr>
          <p:cNvSpPr txBox="1">
            <a:spLocks/>
          </p:cNvSpPr>
          <p:nvPr/>
        </p:nvSpPr>
        <p:spPr>
          <a:xfrm>
            <a:off x="405036" y="2484807"/>
            <a:ext cx="2809876" cy="266700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Нижний колонтитул 4">
            <a:extLst>
              <a:ext uri="{FF2B5EF4-FFF2-40B4-BE49-F238E27FC236}">
                <a16:creationId xmlns:a16="http://schemas.microsoft.com/office/drawing/2014/main" xmlns="" id="{3F4D9BDA-21A5-4AB2-9272-429989A8C0F2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70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безработицы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125" y="1390650"/>
            <a:ext cx="11115675" cy="4786313"/>
          </a:xfrm>
        </p:spPr>
        <p:txBody>
          <a:bodyPr>
            <a:normAutofit/>
          </a:bodyPr>
          <a:lstStyle/>
          <a:p>
            <a:r>
              <a:rPr lang="ru-RU" sz="3000" dirty="0" smtClean="0"/>
              <a:t>внедрение новых технологий </a:t>
            </a:r>
          </a:p>
          <a:p>
            <a:r>
              <a:rPr lang="ru-RU" sz="3000" dirty="0" smtClean="0"/>
              <a:t>экономический спад или депрессия, которые вынуждают работодателей снижать потребность во всех ресурсах, в том числе и трудовых</a:t>
            </a:r>
          </a:p>
          <a:p>
            <a:r>
              <a:rPr lang="ru-RU" sz="3000" dirty="0" smtClean="0"/>
              <a:t>политика правительства и профсоюзов в области оплаты труда </a:t>
            </a:r>
          </a:p>
          <a:p>
            <a:r>
              <a:rPr lang="ru-RU" sz="3000" dirty="0" smtClean="0"/>
              <a:t>сезонные изменения в уровне производства и отдельных отраслях экономики (строительство, сельское хозяйство, туризм и др.)</a:t>
            </a:r>
          </a:p>
          <a:p>
            <a:r>
              <a:rPr lang="ru-RU" sz="3000" dirty="0" smtClean="0"/>
              <a:t>рост численности населения в трудоспособном возрасте увеличивает предложение труда и вероятность безработицы.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3487E2-6583-498F-B4C5-3F2DC06F8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3351"/>
            <a:ext cx="11325225" cy="1181099"/>
          </a:xfrm>
        </p:spPr>
        <p:txBody>
          <a:bodyPr/>
          <a:lstStyle/>
          <a:p>
            <a:pPr algn="ctr"/>
            <a:r>
              <a:rPr lang="ru-RU" dirty="0" smtClean="0"/>
              <a:t>Способы борьбы с безработицей</a:t>
            </a:r>
            <a:endParaRPr lang="ru-RU" dirty="0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xmlns="" id="{E62C793F-0CEF-435F-A121-10768EE5F60F}"/>
              </a:ext>
            </a:extLst>
          </p:cNvPr>
          <p:cNvSpPr txBox="1">
            <a:spLocks/>
          </p:cNvSpPr>
          <p:nvPr/>
        </p:nvSpPr>
        <p:spPr>
          <a:xfrm>
            <a:off x="3802742" y="6559325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362200" y="990599"/>
            <a:ext cx="484632" cy="6069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705725" y="1028700"/>
            <a:ext cx="484632" cy="5783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-2" y="1943098"/>
          <a:ext cx="12192002" cy="4914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1"/>
                <a:gridCol w="6096001"/>
              </a:tblGrid>
              <a:tr h="1919453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Активные</a:t>
                      </a:r>
                    </a:p>
                    <a:p>
                      <a:pPr algn="l"/>
                      <a:r>
                        <a:rPr lang="ru-RU" sz="2800" b="0" i="1" u="sng" dirty="0" smtClean="0"/>
                        <a:t>Содействие трудоустройству</a:t>
                      </a:r>
                      <a:r>
                        <a:rPr lang="en-US" sz="2800" dirty="0" smtClean="0"/>
                        <a:t>:</a:t>
                      </a:r>
                      <a:endParaRPr lang="ru-RU" sz="2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Пассивные</a:t>
                      </a:r>
                      <a:endParaRPr lang="en-US" sz="2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i="1" u="sng" dirty="0" smtClean="0"/>
                        <a:t>Социальная</a:t>
                      </a:r>
                      <a:r>
                        <a:rPr lang="ru-RU" sz="2800" b="0" i="1" u="sng" baseline="0" dirty="0" smtClean="0"/>
                        <a:t> защита безработных и их семей</a:t>
                      </a:r>
                      <a:r>
                        <a:rPr lang="en-US" sz="2800" i="1" u="sng" baseline="0" dirty="0" smtClean="0"/>
                        <a:t>:</a:t>
                      </a:r>
                      <a:endParaRPr lang="ru-RU" sz="2800" i="1" u="sng" baseline="0" dirty="0" smtClean="0"/>
                    </a:p>
                  </a:txBody>
                  <a:tcPr/>
                </a:tc>
              </a:tr>
              <a:tr h="830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/>
                        <a:t>Создание рабочих мест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/>
                        <a:t>Выплата пособий по безработицу</a:t>
                      </a:r>
                      <a:r>
                        <a:rPr lang="en-US" sz="2000" dirty="0" smtClean="0"/>
                        <a:t>;</a:t>
                      </a:r>
                      <a:endParaRPr lang="ru-RU" sz="2000" dirty="0" smtClean="0"/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667324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2000" dirty="0" smtClean="0"/>
                        <a:t>Информирование</a:t>
                      </a:r>
                      <a:r>
                        <a:rPr lang="ru-RU" sz="2000" baseline="0" dirty="0" smtClean="0"/>
                        <a:t> о состоянии рынка труда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/>
                        <a:t>Бесплатная медицинская помощь</a:t>
                      </a:r>
                    </a:p>
                  </a:txBody>
                  <a:tcPr/>
                </a:tc>
              </a:tr>
              <a:tr h="830400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2000" dirty="0" smtClean="0"/>
                        <a:t>Переподготовка</a:t>
                      </a:r>
                      <a:r>
                        <a:rPr lang="ru-RU" sz="2000" baseline="0" dirty="0" smtClean="0"/>
                        <a:t> кадров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/>
                        <a:defRPr/>
                      </a:pPr>
                      <a:r>
                        <a:rPr lang="ru-RU" sz="2000" dirty="0" smtClean="0"/>
                        <a:t>Возможность</a:t>
                      </a:r>
                      <a:r>
                        <a:rPr lang="ru-RU" sz="2000" baseline="0" dirty="0" smtClean="0"/>
                        <a:t> досрочного выхода на пенсию</a:t>
                      </a:r>
                      <a:endParaRPr lang="ru-RU" sz="2000" dirty="0" smtClean="0"/>
                    </a:p>
                    <a:p>
                      <a:pPr algn="l"/>
                      <a:endParaRPr lang="ru-RU" dirty="0"/>
                    </a:p>
                  </a:txBody>
                  <a:tcPr/>
                </a:tc>
              </a:tr>
              <a:tr h="667324">
                <a:tc>
                  <a:txBody>
                    <a:bodyPr/>
                    <a:lstStyle/>
                    <a:p>
                      <a:pPr algn="l">
                        <a:buFont typeface="Wingdings" pitchFamily="2" charset="2"/>
                        <a:buChar char="ü"/>
                      </a:pPr>
                      <a:r>
                        <a:rPr lang="ru-RU" sz="2000" dirty="0" smtClean="0"/>
                        <a:t>Миграционная политика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886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6" y="-1"/>
            <a:ext cx="9277350" cy="1133475"/>
          </a:xfrm>
        </p:spPr>
        <p:txBody>
          <a:bodyPr/>
          <a:lstStyle/>
          <a:p>
            <a:pPr algn="ctr"/>
            <a:r>
              <a:rPr lang="ru-RU" dirty="0" smtClean="0"/>
              <a:t>Уровень безработицы по России</a:t>
            </a:r>
            <a:endParaRPr lang="ru-RU" dirty="0"/>
          </a:p>
        </p:txBody>
      </p:sp>
      <p:pic>
        <p:nvPicPr>
          <p:cNvPr id="4" name="Содержимое 3" descr="Statistika-bezrabotitsy-v-Rossii-po-godam-1160x4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900" y="1266826"/>
            <a:ext cx="8596867" cy="3400424"/>
          </a:xfrm>
        </p:spPr>
      </p:pic>
      <p:sp>
        <p:nvSpPr>
          <p:cNvPr id="5" name="Прямоугольник 4"/>
          <p:cNvSpPr/>
          <p:nvPr/>
        </p:nvSpPr>
        <p:spPr>
          <a:xfrm>
            <a:off x="257175" y="4667249"/>
            <a:ext cx="88868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 структура тренда нисходящая, так как конец 1990-х бил все рекорды по количеству безработных. Второй пик наблюдается к концу 2010-х годов (2008-2010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). И вот появился третий пик —  2020 . Отметим, что на 2021 год пока нет окончательного показателя (5,4% – это март).Как отмечалось выше, несмотря на плавное снижение фактического уровня безработицы по данным Росстата, доля людей, у которых нет работы, существенна. В будущем потребуется проводить анализ проблемы с учетом скрытых безработных,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самозанятых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тех, кто не желает трудиться по собственным причинам — иначе рост безработицы может продолжиться.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71500"/>
            <a:ext cx="10286999" cy="1028699"/>
          </a:xfrm>
        </p:spPr>
        <p:txBody>
          <a:bodyPr/>
          <a:lstStyle/>
          <a:p>
            <a:pPr algn="ctr"/>
            <a:r>
              <a:rPr lang="ru-RU" dirty="0" smtClean="0"/>
              <a:t>Полученный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5" y="1619250"/>
            <a:ext cx="11153775" cy="5238749"/>
          </a:xfrm>
        </p:spPr>
        <p:txBody>
          <a:bodyPr>
            <a:noAutofit/>
          </a:bodyPr>
          <a:lstStyle/>
          <a:p>
            <a:pPr fontAlgn="base">
              <a:buFont typeface="Wingdings" pitchFamily="2" charset="2"/>
              <a:buChar char="q"/>
            </a:pPr>
            <a:r>
              <a:rPr lang="ru-RU" sz="2000" dirty="0" smtClean="0"/>
              <a:t>В данной работе был представлены теоретические материалы по безработице, о ее видах</a:t>
            </a:r>
            <a:r>
              <a:rPr lang="en-US" sz="2000" dirty="0" smtClean="0"/>
              <a:t> 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ru-RU" sz="2000" dirty="0" smtClean="0"/>
              <a:t>о причинах возникновения. Возможные способы снижения безработицы.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2000" dirty="0" smtClean="0"/>
              <a:t>Проблема безработицы является одной из фундаментальных в развитии и функционировании человеческого общества. Переход к рынку неизбежно вызывает значительный рост уровня безработицы.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2000" dirty="0" smtClean="0"/>
              <a:t>При исследовании проблемы безработицы была выявлена общая причина резкого увеличения уровня безработицы, связанная со спадом производства и структурными преобразованиями в экономике в результате кризисных явлений.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2000" dirty="0" smtClean="0"/>
              <a:t>Основной проблемой в структуре российской безработицы является ее скрытый характер, а также доминирование циклической безработицы.</a:t>
            </a:r>
          </a:p>
          <a:p>
            <a:pPr fontAlgn="base">
              <a:buFont typeface="Wingdings" pitchFamily="2" charset="2"/>
              <a:buChar char="q"/>
            </a:pPr>
            <a:r>
              <a:rPr lang="ru-RU" sz="2000" dirty="0" smtClean="0"/>
              <a:t>Главными стратегическими целями регулирования занятости должны быть повышение экономической и социальной эффективности занятости за счет изменения ее структуры, форм, создание условий для развития человеческого капитала страны, совершенствование экономических отношений занятости.</a:t>
            </a:r>
          </a:p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</TotalTime>
  <Words>711</Words>
  <Application>Microsoft Office PowerPoint</Application>
  <PresentationFormat>Произвольный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Проблема безработицы в современной России  Подготовила Сидорова А. П.   </vt:lpstr>
      <vt:lpstr>Актуальность </vt:lpstr>
      <vt:lpstr> </vt:lpstr>
      <vt:lpstr>Безработица и ее виды</vt:lpstr>
      <vt:lpstr>Презентация PowerPoint</vt:lpstr>
      <vt:lpstr>Причины безработицы</vt:lpstr>
      <vt:lpstr>Способы борьбы с безработицей</vt:lpstr>
      <vt:lpstr>Уровень безработицы по России</vt:lpstr>
      <vt:lpstr>Полученный результат</vt:lpstr>
      <vt:lpstr>Выводы по полученным результатам</vt:lpstr>
      <vt:lpstr>Перспективы развития этой темы  по другим направлениям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79006</cp:lastModifiedBy>
  <cp:revision>73</cp:revision>
  <dcterms:created xsi:type="dcterms:W3CDTF">2021-05-07T15:28:34Z</dcterms:created>
  <dcterms:modified xsi:type="dcterms:W3CDTF">2022-12-17T10:25:41Z</dcterms:modified>
</cp:coreProperties>
</file>