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63" r:id="rId4"/>
    <p:sldId id="281" r:id="rId5"/>
    <p:sldId id="257" r:id="rId6"/>
    <p:sldId id="283" r:id="rId7"/>
    <p:sldId id="265" r:id="rId8"/>
    <p:sldId id="287" r:id="rId9"/>
    <p:sldId id="289" r:id="rId10"/>
    <p:sldId id="288" r:id="rId11"/>
    <p:sldId id="296" r:id="rId12"/>
    <p:sldId id="291" r:id="rId13"/>
    <p:sldId id="293" r:id="rId14"/>
    <p:sldId id="294" r:id="rId15"/>
    <p:sldId id="298" r:id="rId16"/>
    <p:sldId id="299" r:id="rId17"/>
    <p:sldId id="274" r:id="rId18"/>
    <p:sldId id="300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28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31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18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2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08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18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9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2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4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82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84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AA42C-17D2-49BF-8B0B-9D506069CB3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556E-AB00-4B75-A8C3-DF56853EC1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60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A82640E-0951-4C3E-92FD-5A8578B16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78" y="0"/>
            <a:ext cx="9135422" cy="685156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8151C81-EE46-4406-8981-5825943CD952}"/>
              </a:ext>
            </a:extLst>
          </p:cNvPr>
          <p:cNvSpPr/>
          <p:nvPr/>
        </p:nvSpPr>
        <p:spPr>
          <a:xfrm>
            <a:off x="477078" y="-95415"/>
            <a:ext cx="8658343" cy="862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дошкольное образовательное учреждение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комбинированного вида «Юбилейный»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города Балашова                                        Саратовской области»</a:t>
            </a:r>
            <a:endParaRPr lang="ru-RU" sz="1600" b="1" dirty="0">
              <a:solidFill>
                <a:srgbClr val="00206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7B60CE1-1529-49C0-8A79-71F1F7812C4F}"/>
              </a:ext>
            </a:extLst>
          </p:cNvPr>
          <p:cNvSpPr/>
          <p:nvPr/>
        </p:nvSpPr>
        <p:spPr>
          <a:xfrm>
            <a:off x="2544417" y="2258170"/>
            <a:ext cx="4882102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ОБРАЗОВАТЕЛЬНЫЙ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ПРОЕКТ</a:t>
            </a:r>
          </a:p>
          <a:p>
            <a:pPr algn="ctr"/>
            <a:r>
              <a:rPr lang="ru-RU" sz="31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«По тропинкам народных </a:t>
            </a:r>
          </a:p>
          <a:p>
            <a:pPr algn="ctr"/>
            <a:r>
              <a:rPr lang="ru-RU" sz="31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традиций»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7A72BFA-5130-4840-BF1F-919CFBA77B47}"/>
              </a:ext>
            </a:extLst>
          </p:cNvPr>
          <p:cNvSpPr/>
          <p:nvPr/>
        </p:nvSpPr>
        <p:spPr>
          <a:xfrm>
            <a:off x="3148716" y="4643438"/>
            <a:ext cx="382457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Авторы проекта: воспитатели</a:t>
            </a:r>
          </a:p>
          <a:p>
            <a:pPr algn="ctr"/>
            <a:r>
              <a:rPr lang="ru-RU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Прокофьева К. А.  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Шпотова В. В. </a:t>
            </a:r>
          </a:p>
          <a:p>
            <a:pPr algn="ctr">
              <a:spcAft>
                <a:spcPts val="0"/>
              </a:spcAft>
            </a:pPr>
            <a:endParaRPr lang="ru-RU" sz="1200" b="1" dirty="0">
              <a:solidFill>
                <a:srgbClr val="64000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2022 год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5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D42B83-A3A1-44BE-A8C0-663A5A8BFF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8B3FE4-EC72-4184-AB8F-9AA6F43917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0" y="-1"/>
            <a:ext cx="4508390" cy="33812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6C030C-EE36-4AD1-8896-DA23C8865C9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007" y="39754"/>
            <a:ext cx="4455384" cy="3341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022F32-1A24-4811-A1DE-2EE65733C4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431" y="3476709"/>
            <a:ext cx="4059138" cy="304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17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0D8240-0194-490D-9619-07F520761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6A8132-F0B4-461B-87D5-E7FD402E22B0}"/>
              </a:ext>
            </a:extLst>
          </p:cNvPr>
          <p:cNvSpPr txBox="1"/>
          <p:nvPr/>
        </p:nvSpPr>
        <p:spPr>
          <a:xfrm>
            <a:off x="0" y="1"/>
            <a:ext cx="908039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Знакомство с особенностями народных игр.  </a:t>
            </a:r>
          </a:p>
          <a:p>
            <a:pPr algn="just"/>
            <a:r>
              <a:rPr lang="ru-RU" sz="1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Народные игры привлекают внимание не только как жанр устного народного творчества, они заключают в себе огромный потенциал для физического развития ребенка. Разученные считалки, скороговорки делают процесс игры более интересным и увлекательным. В народных играх часто используются </a:t>
            </a:r>
            <a:r>
              <a:rPr lang="ru-RU" sz="180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заклички</a:t>
            </a:r>
            <a:r>
              <a:rPr lang="ru-RU" sz="1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считалки, приговорки.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8D0410-26A9-4B4C-9E57-FE13F163A5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48" y="4496156"/>
            <a:ext cx="3212626" cy="2160584"/>
          </a:xfrm>
          <a:prstGeom prst="round2Diag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7D98974-58A3-4A9D-9C87-627DC9A34D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9374" y="4496156"/>
            <a:ext cx="3240878" cy="2160584"/>
          </a:xfrm>
          <a:prstGeom prst="round2Diag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D5712F4-FCAB-4FA9-9DA6-616E582E53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">
            <a:off x="5494355" y="1963221"/>
            <a:ext cx="3341336" cy="2493190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AC4B6DB-6AA1-4954-A451-B98C7939AF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020000">
            <a:off x="288074" y="1968342"/>
            <a:ext cx="3650572" cy="2482949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BD5B4CD-7D80-4E00-9328-27A5BD7CF45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4479" y="1641306"/>
            <a:ext cx="2204272" cy="2813644"/>
          </a:xfrm>
          <a:prstGeom prst="round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589A1D-91BF-4175-A52B-2BC0DDE3CC0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3212" y="5102486"/>
            <a:ext cx="2993966" cy="152484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43573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70DE6-F4D2-4677-975B-799D9D8C1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51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31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AE49BE-25F3-48EF-B261-46309AEB8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F030DA-CF4F-4175-9ABB-E66DCFAA9664}"/>
              </a:ext>
            </a:extLst>
          </p:cNvPr>
          <p:cNvSpPr txBox="1"/>
          <p:nvPr/>
        </p:nvSpPr>
        <p:spPr>
          <a:xfrm>
            <a:off x="1494845" y="0"/>
            <a:ext cx="764915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kern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64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по русским народным сказкам, театрализация, драматизация, чтение познавательной литературы, разучивание потешек и </a:t>
            </a:r>
            <a:r>
              <a:rPr lang="ru-RU" sz="2000" b="1" kern="1200" dirty="0" err="1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64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закличек</a:t>
            </a:r>
            <a:r>
              <a:rPr lang="ru-RU" sz="2000" b="1" kern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64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позволяют детям систематизировать новые знания и представления о культуре страны.</a:t>
            </a:r>
            <a:endParaRPr lang="ru-RU" sz="2000" dirty="0">
              <a:solidFill>
                <a:srgbClr val="64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FE1A39-E187-4167-9807-4974C7E32C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8003" y="1631216"/>
            <a:ext cx="2901717" cy="245720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E0AFE1-7094-4A9B-9D49-212D76877C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4562" y="1649048"/>
            <a:ext cx="2974752" cy="245720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4C77AF-4F90-42C1-9912-ABB570F4F4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171" y="4239059"/>
            <a:ext cx="3314852" cy="248613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0060EA-DE43-4441-BD17-DD6162F55DF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091" y="4239059"/>
            <a:ext cx="3255035" cy="248613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83581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0DC55E4-581A-46A7-A2CA-85C241EBFA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7BFF80-45F7-4D01-8478-08A434F7C3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152" y="74102"/>
            <a:ext cx="2516196" cy="176955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2F38C3-D805-4373-9B1B-63C1F82101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411" y="3967700"/>
            <a:ext cx="4784917" cy="2691516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09F51A-B08C-4EA4-B048-77BD763D62A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67" y="59253"/>
            <a:ext cx="2377855" cy="178339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967310F-0451-4156-9BDF-19D20BBAC842}"/>
              </a:ext>
            </a:extLst>
          </p:cNvPr>
          <p:cNvSpPr/>
          <p:nvPr/>
        </p:nvSpPr>
        <p:spPr>
          <a:xfrm>
            <a:off x="5795005" y="74103"/>
            <a:ext cx="28639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effectLst/>
                <a:latin typeface="Georgia" panose="02040502050405020303" pitchFamily="18" charset="0"/>
              </a:rPr>
              <a:t>«Уроки доброты»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5763437-5419-46E7-9C46-E4B474D2158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3620" y="1274432"/>
            <a:ext cx="2993988" cy="2535345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C1F19F1-3ADC-407A-A46A-4E31421E7EE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632" y="2000567"/>
            <a:ext cx="3831040" cy="244827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7A594C0-5EE2-4447-8262-7531157280F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444" y="4585446"/>
            <a:ext cx="3069205" cy="221330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914249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0D8240-0194-490D-9619-07F520761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89ACC6-F960-45ED-A78A-B4D481EF4DBF}"/>
              </a:ext>
            </a:extLst>
          </p:cNvPr>
          <p:cNvSpPr txBox="1"/>
          <p:nvPr/>
        </p:nvSpPr>
        <p:spPr>
          <a:xfrm>
            <a:off x="71562" y="-63610"/>
            <a:ext cx="907243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Знакомство с народными праздниками.</a:t>
            </a:r>
          </a:p>
          <a:p>
            <a:pPr algn="just"/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latin typeface="Arial Black" panose="020B0A04020102020204" pitchFamily="34" charset="0"/>
              </a:rPr>
              <a:t>В праздничных обрядах активно задействованы художественное слово, предмет, ритм, музыка; присутствует уважительное отношение к труду, восхищение мастерством человеческих рук, победы красоты и добра. Все это становится неиссякаемым источником нравственного и познавательного развития ребенка.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F28DAC-CCFA-4F84-B1D6-F4FEAC5A53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68" y="2074820"/>
            <a:ext cx="3458815" cy="194558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FB39C3-FE51-4FCF-9D29-F16B6E4E53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586" y="4222651"/>
            <a:ext cx="3888189" cy="243310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1273B5D-07F9-4A17-9AD1-7F3DFB55346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31"/>
          <a:stretch/>
        </p:blipFill>
        <p:spPr>
          <a:xfrm>
            <a:off x="322024" y="4211352"/>
            <a:ext cx="3888189" cy="2455699"/>
          </a:xfrm>
          <a:prstGeom prst="round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8E05CA-F7B4-4EDD-A94E-0FDD5B8152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318" y="1794911"/>
            <a:ext cx="4126727" cy="2321284"/>
          </a:xfrm>
          <a:prstGeom prst="round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8208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E9D76D-1B83-48E3-8657-4D77CFDEBA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E96043A-2133-4CBB-9C12-6980F57A58AF}"/>
              </a:ext>
            </a:extLst>
          </p:cNvPr>
          <p:cNvSpPr/>
          <p:nvPr/>
        </p:nvSpPr>
        <p:spPr>
          <a:xfrm>
            <a:off x="0" y="0"/>
            <a:ext cx="9143999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Труд становится великим воспитателем, когда он входит в жизнь наших воспитанников. Дает радость дружбы и товарищества, развивает пытливость и любознательность, рождает новую красоту в окружающем мире.                                                            </a:t>
            </a:r>
            <a:r>
              <a:rPr lang="ru-RU" sz="22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В. А.  Сухомлинский.</a:t>
            </a:r>
            <a:endParaRPr lang="ru-RU" sz="22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8F8924-1CB9-4644-B3D3-B879E038D0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33" y="1785104"/>
            <a:ext cx="3927944" cy="220946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09DA8C-8BB7-4722-BA37-49AF270E7E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727" y="1510748"/>
            <a:ext cx="4771507" cy="2683973"/>
          </a:xfrm>
          <a:prstGeom prst="round2Diag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50B6CCE-E2DA-43AF-9B22-F00AD643AF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111" y="3821108"/>
            <a:ext cx="4929253" cy="2772704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54491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5BE171-0998-48F3-A7EA-EAF7CE4AF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4E5A5B-A7EE-420F-86B5-FDE5170AE0EF}"/>
              </a:ext>
            </a:extLst>
          </p:cNvPr>
          <p:cNvSpPr/>
          <p:nvPr/>
        </p:nvSpPr>
        <p:spPr>
          <a:xfrm>
            <a:off x="-63610" y="0"/>
            <a:ext cx="914400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Georgia" panose="02040502050405020303" pitchFamily="18" charset="0"/>
              </a:rPr>
              <a:t>«Воспитывая детей, нынешние родители воспитывают будущую историю мира»</a:t>
            </a:r>
          </a:p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Georgia" panose="02040502050405020303" pitchFamily="18" charset="0"/>
              </a:rPr>
              <a:t>                                                                                                                  А. С. Макаренко </a:t>
            </a:r>
            <a:endParaRPr lang="ru-RU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6D543F-9ACA-4028-B373-4C0CB489E8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11" y="963430"/>
            <a:ext cx="2802607" cy="350325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608126-F0E9-4A0E-9899-8F39524E3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7265" y="3561338"/>
            <a:ext cx="2233812" cy="238477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FA8C267-8692-4C95-B194-8ADC980BD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0724" y="963430"/>
            <a:ext cx="3172827" cy="213691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99680F8-8922-484C-987F-2751D0DF48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202" y="1271214"/>
            <a:ext cx="1901277" cy="253503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82C78F-B566-4A3A-A1F5-2C1105AC0CD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404" y="3262909"/>
            <a:ext cx="1901277" cy="2738867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115F9F-D25A-4E25-8C00-A1512661719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856" y="4063774"/>
            <a:ext cx="2643381" cy="161411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4522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0A1EB4-76B1-41DF-AE76-AA6EE67209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02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348F305F-9B2F-4669-BE35-949EF69F7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BD6DEB-B05E-4672-B0DA-0838535494BE}"/>
              </a:ext>
            </a:extLst>
          </p:cNvPr>
          <p:cNvSpPr/>
          <p:nvPr/>
        </p:nvSpPr>
        <p:spPr>
          <a:xfrm>
            <a:off x="0" y="596348"/>
            <a:ext cx="766505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4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СПАСИБО </a:t>
            </a:r>
          </a:p>
          <a:p>
            <a:pPr algn="ctr"/>
            <a:r>
              <a:rPr lang="ru-RU" sz="4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ЗА ВНИМАНИЕ!</a:t>
            </a:r>
            <a:endParaRPr lang="ru-RU" sz="4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10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7EE38B-3F44-427F-BDBD-4234FEFA8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8B895EF-616C-44AC-AA13-5C1B5950C982}"/>
              </a:ext>
            </a:extLst>
          </p:cNvPr>
          <p:cNvSpPr/>
          <p:nvPr/>
        </p:nvSpPr>
        <p:spPr>
          <a:xfrm>
            <a:off x="715617" y="524786"/>
            <a:ext cx="79814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АКТУАЛЬНОСТЬ.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9CF82-2DF6-4E51-82A6-F2081567BF21}"/>
              </a:ext>
            </a:extLst>
          </p:cNvPr>
          <p:cNvSpPr txBox="1"/>
          <p:nvPr/>
        </p:nvSpPr>
        <p:spPr>
          <a:xfrm>
            <a:off x="612250" y="1160890"/>
            <a:ext cx="791154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«У всякого дерева глубоко в земле есть корни.</a:t>
            </a:r>
            <a:br>
              <a:rPr lang="ru-RU" i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i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 у всякого народа есть корни – его история и культура»</a:t>
            </a:r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.</a:t>
            </a:r>
          </a:p>
          <a:p>
            <a:pPr indent="228600" algn="just"/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У каждого </a:t>
            </a:r>
            <a:r>
              <a:rPr lang="ru-RU" b="0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народа</a:t>
            </a:r>
            <a:r>
              <a:rPr lang="ru-RU" b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свои культурные традиции, которые чтят и передают из поколения в поколение. Русские не должны терять нравственный авторитет среди других </a:t>
            </a:r>
            <a:r>
              <a:rPr lang="ru-RU" b="0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народов — авторитет</a:t>
            </a:r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, достойно завоеванный русским </a:t>
            </a:r>
            <a:r>
              <a:rPr lang="ru-RU" b="0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искусством</a:t>
            </a:r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. Мы не должны забывать о прошлом: о красоте и богатстве нашей музыки, живописи, литературы, архитектуры, о своих праздниках и обычаях. Именно родная культура, как отец и мать, должна стать неотъемлемой частью души ребенка, началом рождения личности. </a:t>
            </a:r>
          </a:p>
          <a:p>
            <a:pPr algn="just"/>
            <a:r>
              <a:rPr lang="ru-RU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Обращение к традициям, народным истокам, декоративно-прикладному и фольклорному искусству русского народа в воспитании и развитии детей традиционно для практики дошкольного образования. Детей надо воспитывать так, чтобы в будущем они сохранили то, что сберегли для них предки, были способны учиться у других народов тому, что пригодится им для успешного совместного проживания со всеми народами мира в мире и согласии на нашей огромно</a:t>
            </a:r>
            <a:r>
              <a:rPr lang="ru-RU" sz="1700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й и в то же время такой маленькой планете Земля!</a:t>
            </a:r>
          </a:p>
        </p:txBody>
      </p:sp>
    </p:spTree>
    <p:extLst>
      <p:ext uri="{BB962C8B-B14F-4D97-AF65-F5344CB8AC3E}">
        <p14:creationId xmlns:p14="http://schemas.microsoft.com/office/powerpoint/2010/main" val="1533335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63400988-EDCA-48A2-BF24-3C0138D1D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5945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29E797-386D-4B5F-85C2-57D11F0C2B26}"/>
              </a:ext>
            </a:extLst>
          </p:cNvPr>
          <p:cNvSpPr/>
          <p:nvPr/>
        </p:nvSpPr>
        <p:spPr>
          <a:xfrm>
            <a:off x="333955" y="540689"/>
            <a:ext cx="8457620" cy="134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kern="150" dirty="0">
                <a:solidFill>
                  <a:srgbClr val="640000"/>
                </a:solidFill>
                <a:latin typeface="Georgia" panose="02040502050405020303" pitchFamily="18" charset="0"/>
                <a:ea typeface="Andale Sans UI"/>
                <a:cs typeface="Times New Roman" panose="02020603050405020304" pitchFamily="18" charset="0"/>
              </a:rPr>
              <a:t>Цель:</a:t>
            </a:r>
            <a:r>
              <a:rPr lang="ru-RU" sz="2000" i="1" kern="150" dirty="0">
                <a:solidFill>
                  <a:srgbClr val="640000"/>
                </a:solidFill>
                <a:latin typeface="Georgia" panose="02040502050405020303" pitchFamily="18" charset="0"/>
                <a:ea typeface="Andale Sans UI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640000"/>
                </a:solidFill>
                <a:latin typeface="Georgia" panose="02040502050405020303" pitchFamily="18" charset="0"/>
              </a:rPr>
              <a:t>создать условия для развития духовно – нравственных качеств дошкольников через приобщение их к культурным ценностям и традициям русского народа.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i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28073C7-9719-48EA-94FE-BDE8F1D165E5}"/>
              </a:ext>
            </a:extLst>
          </p:cNvPr>
          <p:cNvSpPr/>
          <p:nvPr/>
        </p:nvSpPr>
        <p:spPr>
          <a:xfrm>
            <a:off x="477078" y="5192202"/>
            <a:ext cx="8113129" cy="102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kern="150" dirty="0">
                <a:solidFill>
                  <a:srgbClr val="640000"/>
                </a:solidFill>
                <a:latin typeface="Georgia" panose="02040502050405020303" pitchFamily="18" charset="0"/>
                <a:ea typeface="Andale Sans UI"/>
                <a:cs typeface="Times New Roman" panose="02020603050405020304" pitchFamily="18" charset="0"/>
              </a:rPr>
              <a:t>Участники проекта: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kern="150" dirty="0">
                <a:solidFill>
                  <a:srgbClr val="640000"/>
                </a:solidFill>
                <a:latin typeface="Georgia" panose="02040502050405020303" pitchFamily="18" charset="0"/>
                <a:ea typeface="Andale Sans UI"/>
                <a:cs typeface="Times New Roman" panose="02020603050405020304" pitchFamily="18" charset="0"/>
              </a:rPr>
              <a:t> дети дошкольного возраста 4 – 5, 6-7 лет группы компенсирующей направленности (ОНР), воспитатели, родители.</a:t>
            </a:r>
            <a:endParaRPr lang="ru-RU" sz="1600" kern="150" dirty="0">
              <a:solidFill>
                <a:srgbClr val="640000"/>
              </a:solidFill>
              <a:effectLst/>
              <a:latin typeface="Georgia" panose="02040502050405020303" pitchFamily="18" charset="0"/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B3222A-D3EC-42A3-BC7C-33F395DFE5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2816" y="1517136"/>
            <a:ext cx="6317902" cy="373072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50064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DA656E-6C5A-4FBC-92FA-DF34FE76AE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26126"/>
            <a:ext cx="9144000" cy="6884126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180FE968-2183-4849-AFB2-253B4498F730}"/>
              </a:ext>
            </a:extLst>
          </p:cNvPr>
          <p:cNvSpPr/>
          <p:nvPr/>
        </p:nvSpPr>
        <p:spPr>
          <a:xfrm>
            <a:off x="3028569" y="1622221"/>
            <a:ext cx="2965835" cy="28460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Духовно-нравственный </a:t>
            </a:r>
          </a:p>
          <a:p>
            <a:pPr algn="ctr"/>
            <a:r>
              <a:rPr lang="ru-RU" sz="1800" b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потенциала дошкольников</a:t>
            </a:r>
            <a:endParaRPr lang="ru-RU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Стрелка: вправо с вырезом 5">
            <a:extLst>
              <a:ext uri="{FF2B5EF4-FFF2-40B4-BE49-F238E27FC236}">
                <a16:creationId xmlns:a16="http://schemas.microsoft.com/office/drawing/2014/main" id="{1464E51A-FAC2-4427-B29A-D1ED1AE5F3F6}"/>
              </a:ext>
            </a:extLst>
          </p:cNvPr>
          <p:cNvSpPr/>
          <p:nvPr/>
        </p:nvSpPr>
        <p:spPr>
          <a:xfrm>
            <a:off x="6039064" y="2763042"/>
            <a:ext cx="843853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с вырезом 6">
            <a:extLst>
              <a:ext uri="{FF2B5EF4-FFF2-40B4-BE49-F238E27FC236}">
                <a16:creationId xmlns:a16="http://schemas.microsoft.com/office/drawing/2014/main" id="{0DFACD17-D439-4DE1-81D7-FE2CA1013F82}"/>
              </a:ext>
            </a:extLst>
          </p:cNvPr>
          <p:cNvSpPr/>
          <p:nvPr/>
        </p:nvSpPr>
        <p:spPr>
          <a:xfrm rot="-10800000">
            <a:off x="1988390" y="2763043"/>
            <a:ext cx="978408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с вырезом 7">
            <a:extLst>
              <a:ext uri="{FF2B5EF4-FFF2-40B4-BE49-F238E27FC236}">
                <a16:creationId xmlns:a16="http://schemas.microsoft.com/office/drawing/2014/main" id="{98CEA268-6A78-4BF0-93E2-5DCDC8BDDC84}"/>
              </a:ext>
            </a:extLst>
          </p:cNvPr>
          <p:cNvSpPr/>
          <p:nvPr/>
        </p:nvSpPr>
        <p:spPr>
          <a:xfrm rot="2340000">
            <a:off x="5612136" y="3945505"/>
            <a:ext cx="783682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с вырезом 8">
            <a:extLst>
              <a:ext uri="{FF2B5EF4-FFF2-40B4-BE49-F238E27FC236}">
                <a16:creationId xmlns:a16="http://schemas.microsoft.com/office/drawing/2014/main" id="{17439E47-E3BC-495A-AAC8-D147F4F5C5C5}"/>
              </a:ext>
            </a:extLst>
          </p:cNvPr>
          <p:cNvSpPr/>
          <p:nvPr/>
        </p:nvSpPr>
        <p:spPr>
          <a:xfrm rot="-2400000">
            <a:off x="5625792" y="1673482"/>
            <a:ext cx="694190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с вырезом 9">
            <a:extLst>
              <a:ext uri="{FF2B5EF4-FFF2-40B4-BE49-F238E27FC236}">
                <a16:creationId xmlns:a16="http://schemas.microsoft.com/office/drawing/2014/main" id="{C81FE3E7-F420-4458-91E9-51E04A21F30A}"/>
              </a:ext>
            </a:extLst>
          </p:cNvPr>
          <p:cNvSpPr/>
          <p:nvPr/>
        </p:nvSpPr>
        <p:spPr>
          <a:xfrm rot="-5400000">
            <a:off x="4293850" y="1146432"/>
            <a:ext cx="435273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с вырезом 10">
            <a:extLst>
              <a:ext uri="{FF2B5EF4-FFF2-40B4-BE49-F238E27FC236}">
                <a16:creationId xmlns:a16="http://schemas.microsoft.com/office/drawing/2014/main" id="{2E7B991D-845B-4E8F-BD48-ED72F1EC4736}"/>
              </a:ext>
            </a:extLst>
          </p:cNvPr>
          <p:cNvSpPr/>
          <p:nvPr/>
        </p:nvSpPr>
        <p:spPr>
          <a:xfrm rot="-8400000">
            <a:off x="2524057" y="1711066"/>
            <a:ext cx="779961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с вырезом 11">
            <a:extLst>
              <a:ext uri="{FF2B5EF4-FFF2-40B4-BE49-F238E27FC236}">
                <a16:creationId xmlns:a16="http://schemas.microsoft.com/office/drawing/2014/main" id="{671063E8-B5D1-4780-A829-BA08F2807C44}"/>
              </a:ext>
            </a:extLst>
          </p:cNvPr>
          <p:cNvSpPr/>
          <p:nvPr/>
        </p:nvSpPr>
        <p:spPr>
          <a:xfrm rot="-16200000">
            <a:off x="4229894" y="4548461"/>
            <a:ext cx="580447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с вырезом 12">
            <a:extLst>
              <a:ext uri="{FF2B5EF4-FFF2-40B4-BE49-F238E27FC236}">
                <a16:creationId xmlns:a16="http://schemas.microsoft.com/office/drawing/2014/main" id="{F828F41E-3164-4720-922C-5D881CBA133C}"/>
              </a:ext>
            </a:extLst>
          </p:cNvPr>
          <p:cNvSpPr/>
          <p:nvPr/>
        </p:nvSpPr>
        <p:spPr>
          <a:xfrm rot="8400000">
            <a:off x="2720807" y="4073467"/>
            <a:ext cx="783682" cy="484632"/>
          </a:xfrm>
          <a:prstGeom prst="notch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DED134AF-D93D-48C5-8F6D-A36452FF7D09}"/>
              </a:ext>
            </a:extLst>
          </p:cNvPr>
          <p:cNvSpPr/>
          <p:nvPr/>
        </p:nvSpPr>
        <p:spPr>
          <a:xfrm>
            <a:off x="6927577" y="2297927"/>
            <a:ext cx="2152814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Ч</a:t>
            </a:r>
            <a:r>
              <a:rPr lang="ru-RU" sz="1600" b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тение художественной литературы и работа с книгой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C2030103-0C00-41CB-BF34-32E5989B8B2A}"/>
              </a:ext>
            </a:extLst>
          </p:cNvPr>
          <p:cNvSpPr/>
          <p:nvPr/>
        </p:nvSpPr>
        <p:spPr>
          <a:xfrm flipH="1">
            <a:off x="63609" y="2389683"/>
            <a:ext cx="1875880" cy="1259966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Трудовая деятельность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C438ADB9-7CEF-4985-BEF3-A50D5857114A}"/>
              </a:ext>
            </a:extLst>
          </p:cNvPr>
          <p:cNvSpPr/>
          <p:nvPr/>
        </p:nvSpPr>
        <p:spPr>
          <a:xfrm>
            <a:off x="3285825" y="5129779"/>
            <a:ext cx="2520562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Взаимодействие с социальным окружением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098C1719-00A8-4B02-BC63-F0E915D38988}"/>
              </a:ext>
            </a:extLst>
          </p:cNvPr>
          <p:cNvSpPr/>
          <p:nvPr/>
        </p:nvSpPr>
        <p:spPr>
          <a:xfrm>
            <a:off x="3208959" y="69335"/>
            <a:ext cx="2659103" cy="1043518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Театрализованная и музыкальная деятельность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7F62D0CD-4895-42EC-A86D-BC2B726544A8}"/>
              </a:ext>
            </a:extLst>
          </p:cNvPr>
          <p:cNvSpPr/>
          <p:nvPr/>
        </p:nvSpPr>
        <p:spPr>
          <a:xfrm>
            <a:off x="6313498" y="448310"/>
            <a:ext cx="2152814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Художественно-продуктивная деятельность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41DEEF1D-E9D4-4E25-BC07-A19E04289EF4}"/>
              </a:ext>
            </a:extLst>
          </p:cNvPr>
          <p:cNvSpPr/>
          <p:nvPr/>
        </p:nvSpPr>
        <p:spPr>
          <a:xfrm>
            <a:off x="6325547" y="4447525"/>
            <a:ext cx="2249022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Общение в разновозрастных сообществах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BCFD4F9F-3A60-443D-A17B-EDE541AF3F9D}"/>
              </a:ext>
            </a:extLst>
          </p:cNvPr>
          <p:cNvSpPr/>
          <p:nvPr/>
        </p:nvSpPr>
        <p:spPr>
          <a:xfrm>
            <a:off x="702761" y="4584283"/>
            <a:ext cx="2152814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Игровая деятельность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A53D1452-75E3-4737-A180-BD9879FF01D6}"/>
              </a:ext>
            </a:extLst>
          </p:cNvPr>
          <p:cNvSpPr/>
          <p:nvPr/>
        </p:nvSpPr>
        <p:spPr>
          <a:xfrm>
            <a:off x="475624" y="436992"/>
            <a:ext cx="2152814" cy="1351721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64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Познавательная деятельность</a:t>
            </a:r>
            <a:endParaRPr lang="ru-RU" sz="1600" b="1" dirty="0">
              <a:solidFill>
                <a:srgbClr val="64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92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CD9FA9-84BD-485E-BBE3-EBBA08AFD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391" y="7994"/>
            <a:ext cx="9144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82D95D9-D5F0-4694-AE20-E986E7A5D753}"/>
              </a:ext>
            </a:extLst>
          </p:cNvPr>
          <p:cNvSpPr/>
          <p:nvPr/>
        </p:nvSpPr>
        <p:spPr>
          <a:xfrm>
            <a:off x="1502797" y="0"/>
            <a:ext cx="7641203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latin typeface="Georgia" panose="02040502050405020303" pitchFamily="18" charset="0"/>
              </a:rPr>
              <a:t>Предварительная работа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28D35B-C337-485B-B5F5-C6CF1CF245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"/>
          <a:stretch/>
        </p:blipFill>
        <p:spPr>
          <a:xfrm>
            <a:off x="1548238" y="3346247"/>
            <a:ext cx="3548548" cy="329319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0EDB16-9457-4C46-97CF-4EFB41F9108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797" y="766764"/>
            <a:ext cx="2858812" cy="190587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17574BC-26F6-4E46-9F59-51C60E4FE3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2341" y="4797955"/>
            <a:ext cx="2271826" cy="195076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09C2050-1E55-425E-AF4D-109BCC99E3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1460" y="782550"/>
            <a:ext cx="4173081" cy="230082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4A147E1-852E-429A-BA5B-CCA709B71474}"/>
              </a:ext>
            </a:extLst>
          </p:cNvPr>
          <p:cNvSpPr/>
          <p:nvPr/>
        </p:nvSpPr>
        <p:spPr>
          <a:xfrm>
            <a:off x="1367624" y="707886"/>
            <a:ext cx="29939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64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Создание патриотического уголка </a:t>
            </a:r>
            <a:endParaRPr lang="ru-RU" sz="1600" dirty="0">
              <a:solidFill>
                <a:srgbClr val="64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E4BF574-EF56-46E5-A6F7-AECB40877245}"/>
              </a:ext>
            </a:extLst>
          </p:cNvPr>
          <p:cNvSpPr/>
          <p:nvPr/>
        </p:nvSpPr>
        <p:spPr>
          <a:xfrm>
            <a:off x="1630017" y="3021496"/>
            <a:ext cx="2993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64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Подбор литературы, дидактических </a:t>
            </a:r>
          </a:p>
          <a:p>
            <a:pPr algn="ctr"/>
            <a:r>
              <a:rPr lang="ru-RU" sz="1600" dirty="0">
                <a:solidFill>
                  <a:srgbClr val="64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игр и пособий</a:t>
            </a:r>
            <a:endParaRPr lang="ru-RU" sz="1600" dirty="0">
              <a:solidFill>
                <a:srgbClr val="64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6193D66-15EE-4656-9CDF-A8F20511BFB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30836" y="2925751"/>
            <a:ext cx="1771793" cy="236238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D612F38-A14A-4701-96E6-11F7CC2B9A8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0131" y="5169941"/>
            <a:ext cx="1661877" cy="151655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67442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7A7D2101-0B19-4C94-84D8-82871A1CF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7C6136-85C2-41E5-83BD-55CF9CA2AA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5278" y="3163922"/>
            <a:ext cx="2963163" cy="1512413"/>
          </a:xfrm>
          <a:prstGeom prst="round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C6A4EC-B34A-4BE6-A223-EFBFF469E3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71437" y="3500437"/>
            <a:ext cx="3429000" cy="328612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43C571-FD40-45AA-BA1E-AB1F0A312E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899" y="4549843"/>
            <a:ext cx="3005138" cy="2253853"/>
          </a:xfrm>
          <a:prstGeom prst="round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5AF980-7A5C-4396-A389-5755E4E8A51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0300" y="0"/>
            <a:ext cx="4805927" cy="2887452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08A6B2-7299-4CCE-B4C1-EA5DA507C05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5" y="352554"/>
            <a:ext cx="4150582" cy="276705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01321EB-A7D0-4396-B5AE-047059201132}"/>
              </a:ext>
            </a:extLst>
          </p:cNvPr>
          <p:cNvSpPr/>
          <p:nvPr/>
        </p:nvSpPr>
        <p:spPr>
          <a:xfrm>
            <a:off x="6418441" y="2949934"/>
            <a:ext cx="27477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Если взять Любовь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и Верность,</a:t>
            </a:r>
            <a:b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К ним добавить чувство Нежность,</a:t>
            </a:r>
            <a:b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То получится – Семья!</a:t>
            </a:r>
          </a:p>
        </p:txBody>
      </p:sp>
    </p:spTree>
    <p:extLst>
      <p:ext uri="{BB962C8B-B14F-4D97-AF65-F5344CB8AC3E}">
        <p14:creationId xmlns:p14="http://schemas.microsoft.com/office/powerpoint/2010/main" val="2289848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BE01C7F-799B-4AA1-B29E-CE2CE00F5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solidFill>
              <a:srgbClr val="64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C01E441-7DED-4975-AFE4-ED620A186877}"/>
              </a:ext>
            </a:extLst>
          </p:cNvPr>
          <p:cNvSpPr/>
          <p:nvPr/>
        </p:nvSpPr>
        <p:spPr>
          <a:xfrm>
            <a:off x="326003" y="580445"/>
            <a:ext cx="837103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О малой Родине мы часто говорим</a:t>
            </a:r>
          </a:p>
          <a:p>
            <a:pPr algn="ctr"/>
            <a:r>
              <a:rPr lang="ru-RU" sz="2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Нет лучше на земле родного края.</a:t>
            </a:r>
          </a:p>
          <a:p>
            <a:pPr algn="ctr"/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Гордятся дети городом своим</a:t>
            </a:r>
          </a:p>
          <a:p>
            <a:pPr algn="ctr"/>
            <a:r>
              <a:rPr lang="ru-RU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64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Georgia" panose="02040502050405020303" pitchFamily="18" charset="0"/>
              </a:rPr>
              <a:t>И лучше Балашова не знают.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C19891-E981-4DE4-9CC2-61C4566930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7853" y="4420925"/>
            <a:ext cx="3080751" cy="2071315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8F1583-1665-4BCF-AD0B-59AC80A517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5" y="4833223"/>
            <a:ext cx="2949364" cy="1659017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91DFDD8-9899-4412-B9EF-67DCC17D30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1198" y="4747161"/>
            <a:ext cx="2833647" cy="1754433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D2E2FCF-227E-446A-8257-C2FE1FFB4BD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17" y="2221726"/>
            <a:ext cx="2699002" cy="1799334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1DD6BD-E676-4E58-95C9-345BAAE20F1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3070" y="2068332"/>
            <a:ext cx="3522784" cy="2147204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BC93976-AB88-424F-B8DA-62075E60F43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9405" y="2221726"/>
            <a:ext cx="2555440" cy="1840415"/>
          </a:xfrm>
          <a:prstGeom prst="rect">
            <a:avLst/>
          </a:prstGeom>
          <a:ln w="28575">
            <a:solidFill>
              <a:srgbClr val="640000"/>
            </a:solidFill>
          </a:ln>
        </p:spPr>
      </p:pic>
    </p:spTree>
    <p:extLst>
      <p:ext uri="{BB962C8B-B14F-4D97-AF65-F5344CB8AC3E}">
        <p14:creationId xmlns:p14="http://schemas.microsoft.com/office/powerpoint/2010/main" val="42639334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21426F9-E524-4A6D-9473-9CCF24B1F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" y="0"/>
            <a:ext cx="9178835" cy="688412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85BBFE4-CA3B-42C2-9C58-D330826A720C}"/>
              </a:ext>
            </a:extLst>
          </p:cNvPr>
          <p:cNvSpPr txBox="1"/>
          <p:nvPr/>
        </p:nvSpPr>
        <p:spPr>
          <a:xfrm>
            <a:off x="99227" y="-1"/>
            <a:ext cx="8941405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ru-RU" sz="2000" b="1" dirty="0">
                <a:ln/>
                <a:solidFill>
                  <a:srgbClr val="002060"/>
                </a:solidFill>
                <a:latin typeface="Arial Black" panose="020B0A04020102020204" pitchFamily="34" charset="0"/>
              </a:rPr>
              <a:t>Без знания истории края, своих корней, народного творчества рушится преемственность поколений.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85526D9-48B7-41C3-AF87-45D068872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27" y="707885"/>
            <a:ext cx="4494844" cy="337113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AC8427-BADF-4582-923F-3465D5339E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1" y="4142628"/>
            <a:ext cx="3498573" cy="262393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F8E27B5-B00F-4631-ACF8-60DE31915E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402" y="4158531"/>
            <a:ext cx="3498574" cy="262393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D6DAEE-B551-4E33-838D-D764138C0AF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481" y="918726"/>
            <a:ext cx="3932598" cy="29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9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1D81927-9B09-45F2-AF68-AE86292806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7222"/>
            <a:ext cx="9144000" cy="6858000"/>
          </a:xfrm>
          <a:prstGeom prst="rect">
            <a:avLst/>
          </a:prstGeom>
          <a:noFill/>
          <a:ln w="57150">
            <a:solidFill>
              <a:srgbClr val="0038A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662184-509F-44D9-ABCC-BA4800701D74}"/>
              </a:ext>
            </a:extLst>
          </p:cNvPr>
          <p:cNvSpPr/>
          <p:nvPr/>
        </p:nvSpPr>
        <p:spPr>
          <a:xfrm>
            <a:off x="523875" y="0"/>
            <a:ext cx="52726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Мы гордимся, что живем в России.</a:t>
            </a:r>
          </a:p>
          <a:p>
            <a:pPr algn="ctr"/>
            <a:r>
              <a:rPr lang="ru-RU" sz="20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Есть у нас и реки и поля</a:t>
            </a:r>
          </a:p>
          <a:p>
            <a:pPr algn="ctr"/>
            <a:r>
              <a:rPr lang="ru-RU" sz="2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Нет страны талантливей, красивей.</a:t>
            </a:r>
          </a:p>
          <a:p>
            <a:pPr algn="ctr"/>
            <a:r>
              <a:rPr lang="ru-RU" sz="20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anose="02040502050405020303" pitchFamily="18" charset="0"/>
              </a:rPr>
              <a:t>Чем родная родина моя.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E0E93D-268C-4E22-B1C1-CF022E461E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"/>
          <a:stretch/>
        </p:blipFill>
        <p:spPr>
          <a:xfrm>
            <a:off x="5796501" y="308446"/>
            <a:ext cx="3107246" cy="226004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3A8709-8FE1-416B-BDA3-4A72965F1CF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02" y="4102502"/>
            <a:ext cx="3813388" cy="271365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B0D2BEE-9D78-4CE3-80A1-2F096836C6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683302" y="1306610"/>
            <a:ext cx="4399668" cy="26968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BE3C7F-F48A-4291-B361-779AB58FE21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45549" y="3042581"/>
            <a:ext cx="4068029" cy="3448365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5B30E4-DB7E-4A32-92A3-B0268E7F0D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705694" y="2957886"/>
            <a:ext cx="2578195" cy="191626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227218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1053</TotalTime>
  <Words>586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2022-01-06T07:04:26Z</dcterms:created>
  <dcterms:modified xsi:type="dcterms:W3CDTF">2022-12-16T19:00:11Z</dcterms:modified>
</cp:coreProperties>
</file>