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4.jpg" ContentType="image/jpg"/>
  <Override PartName="/ppt/notesSlides/notesSlide1.xml" ContentType="application/vnd.openxmlformats-officedocument.presentationml.notesSlide+xml"/>
  <Override PartName="/ppt/media/image97.jpg" ContentType="image/jpg"/>
  <Override PartName="/ppt/media/image98.jpg" ContentType="image/jpg"/>
  <Override PartName="/ppt/media/image99.jpg" ContentType="image/jpg"/>
  <Override PartName="/ppt/media/image100.jpg" ContentType="image/jpg"/>
  <Override PartName="/ppt/media/image101.jpg" ContentType="image/jpg"/>
  <Override PartName="/ppt/media/image102.jpg" ContentType="image/jpg"/>
  <Override PartName="/ppt/media/image114.jpg" ContentType="image/jpg"/>
  <Override PartName="/ppt/media/image115.jpg" ContentType="image/jpg"/>
  <Override PartName="/ppt/media/image116.jpg" ContentType="image/jpg"/>
  <Override PartName="/ppt/media/image117.jpg" ContentType="image/jpg"/>
  <Override PartName="/ppt/media/image118.jpg" ContentType="image/jpg"/>
  <Override PartName="/ppt/media/image119.jpg" ContentType="image/jpg"/>
  <Override PartName="/ppt/media/image120.jpg" ContentType="image/jpg"/>
  <Override PartName="/ppt/media/image121.jpg" ContentType="image/jpg"/>
  <Override PartName="/ppt/media/image122.jpg" ContentType="image/jpg"/>
  <Override PartName="/ppt/media/image124.jpg" ContentType="image/jpg"/>
  <Override PartName="/ppt/media/image125.jpg" ContentType="image/jpg"/>
  <Override PartName="/ppt/media/image126.jpg" ContentType="image/jpg"/>
  <Override PartName="/ppt/media/image129.jpg" ContentType="image/jpg"/>
  <Override PartName="/ppt/media/image130.jpg" ContentType="image/jpg"/>
  <Override PartName="/ppt/media/image131.jpg" ContentType="image/jpg"/>
  <Override PartName="/ppt/media/image132.jpg" ContentType="image/jpg"/>
  <Override PartName="/ppt/media/image133.jpg" ContentType="image/jpg"/>
  <Override PartName="/ppt/media/image134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68" r:id="rId3"/>
    <p:sldId id="280" r:id="rId4"/>
    <p:sldId id="316" r:id="rId5"/>
    <p:sldId id="318" r:id="rId6"/>
    <p:sldId id="320" r:id="rId7"/>
    <p:sldId id="325" r:id="rId8"/>
    <p:sldId id="319" r:id="rId9"/>
    <p:sldId id="349" r:id="rId10"/>
    <p:sldId id="327" r:id="rId11"/>
    <p:sldId id="330" r:id="rId12"/>
    <p:sldId id="328" r:id="rId13"/>
    <p:sldId id="346" r:id="rId14"/>
    <p:sldId id="347" r:id="rId15"/>
    <p:sldId id="351" r:id="rId16"/>
    <p:sldId id="352" r:id="rId17"/>
    <p:sldId id="329" r:id="rId18"/>
    <p:sldId id="332" r:id="rId19"/>
    <p:sldId id="344" r:id="rId20"/>
    <p:sldId id="339" r:id="rId21"/>
    <p:sldId id="348" r:id="rId22"/>
    <p:sldId id="345" r:id="rId23"/>
    <p:sldId id="335" r:id="rId24"/>
    <p:sldId id="340" r:id="rId25"/>
    <p:sldId id="336" r:id="rId26"/>
    <p:sldId id="343" r:id="rId27"/>
    <p:sldId id="338" r:id="rId28"/>
    <p:sldId id="341" r:id="rId29"/>
    <p:sldId id="326" r:id="rId30"/>
    <p:sldId id="321" r:id="rId31"/>
    <p:sldId id="322" r:id="rId32"/>
    <p:sldId id="314" r:id="rId33"/>
    <p:sldId id="315" r:id="rId34"/>
    <p:sldId id="310" r:id="rId35"/>
    <p:sldId id="317" r:id="rId36"/>
    <p:sldId id="258" r:id="rId37"/>
    <p:sldId id="291" r:id="rId3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14" autoAdjust="0"/>
  </p:normalViewPr>
  <p:slideViewPr>
    <p:cSldViewPr snapToGrid="0">
      <p:cViewPr varScale="1">
        <p:scale>
          <a:sx n="81" d="100"/>
          <a:sy n="81" d="100"/>
        </p:scale>
        <p:origin x="96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8CB0B-E64C-4351-92C0-8AF31B8F37B5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07AA0-6678-44D1-86DE-50715E6C04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272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C07AA0-6678-44D1-86DE-50715E6C046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450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735C-E0F6-4A0D-A539-EE7CB26B611A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86044-5302-4696-A7A4-81FDDE0E3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580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735C-E0F6-4A0D-A539-EE7CB26B611A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86044-5302-4696-A7A4-81FDDE0E3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802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735C-E0F6-4A0D-A539-EE7CB26B611A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86044-5302-4696-A7A4-81FDDE0E3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577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735C-E0F6-4A0D-A539-EE7CB26B611A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86044-5302-4696-A7A4-81FDDE0E3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538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735C-E0F6-4A0D-A539-EE7CB26B611A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86044-5302-4696-A7A4-81FDDE0E3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865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735C-E0F6-4A0D-A539-EE7CB26B611A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86044-5302-4696-A7A4-81FDDE0E3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910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735C-E0F6-4A0D-A539-EE7CB26B611A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86044-5302-4696-A7A4-81FDDE0E3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224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735C-E0F6-4A0D-A539-EE7CB26B611A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86044-5302-4696-A7A4-81FDDE0E3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381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735C-E0F6-4A0D-A539-EE7CB26B611A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86044-5302-4696-A7A4-81FDDE0E3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573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735C-E0F6-4A0D-A539-EE7CB26B611A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86044-5302-4696-A7A4-81FDDE0E3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756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735C-E0F6-4A0D-A539-EE7CB26B611A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86044-5302-4696-A7A4-81FDDE0E3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105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735C-E0F6-4A0D-A539-EE7CB26B611A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86044-5302-4696-A7A4-81FDDE0E36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715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1.jp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Relationship Id="rId9" Type="http://schemas.openxmlformats.org/officeDocument/2006/relationships/image" Target="../media/image5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7" Type="http://schemas.openxmlformats.org/officeDocument/2006/relationships/image" Target="../media/image8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jpeg"/><Relationship Id="rId5" Type="http://schemas.openxmlformats.org/officeDocument/2006/relationships/image" Target="../media/image83.jpeg"/><Relationship Id="rId4" Type="http://schemas.openxmlformats.org/officeDocument/2006/relationships/image" Target="../media/image8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7" Type="http://schemas.openxmlformats.org/officeDocument/2006/relationships/image" Target="../media/image9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jpeg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jpeg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jpg"/><Relationship Id="rId5" Type="http://schemas.openxmlformats.org/officeDocument/2006/relationships/image" Target="../media/image99.jpg"/><Relationship Id="rId4" Type="http://schemas.openxmlformats.org/officeDocument/2006/relationships/image" Target="../media/image98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jpeg"/><Relationship Id="rId5" Type="http://schemas.openxmlformats.org/officeDocument/2006/relationships/image" Target="../media/image103.jpeg"/><Relationship Id="rId4" Type="http://schemas.openxmlformats.org/officeDocument/2006/relationships/image" Target="../media/image102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jpeg"/><Relationship Id="rId5" Type="http://schemas.openxmlformats.org/officeDocument/2006/relationships/image" Target="../media/image107.jpeg"/><Relationship Id="rId4" Type="http://schemas.openxmlformats.org/officeDocument/2006/relationships/image" Target="../media/image10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7" Type="http://schemas.openxmlformats.org/officeDocument/2006/relationships/image" Target="../media/image1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jpeg"/><Relationship Id="rId5" Type="http://schemas.openxmlformats.org/officeDocument/2006/relationships/image" Target="../media/image111.jpeg"/><Relationship Id="rId4" Type="http://schemas.openxmlformats.org/officeDocument/2006/relationships/image" Target="../media/image11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6.jpg"/><Relationship Id="rId4" Type="http://schemas.openxmlformats.org/officeDocument/2006/relationships/image" Target="../media/image11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jpg"/><Relationship Id="rId5" Type="http://schemas.openxmlformats.org/officeDocument/2006/relationships/image" Target="../media/image119.jpg"/><Relationship Id="rId4" Type="http://schemas.openxmlformats.org/officeDocument/2006/relationships/image" Target="../media/image118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2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5.jpg"/><Relationship Id="rId4" Type="http://schemas.openxmlformats.org/officeDocument/2006/relationships/image" Target="../media/image124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1.jpg"/><Relationship Id="rId4" Type="http://schemas.openxmlformats.org/officeDocument/2006/relationships/image" Target="../media/image130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4.jpg"/><Relationship Id="rId4" Type="http://schemas.openxmlformats.org/officeDocument/2006/relationships/image" Target="../media/image133.jp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4384" y="203199"/>
            <a:ext cx="11495314" cy="3614058"/>
          </a:xfrm>
        </p:spPr>
        <p:txBody>
          <a:bodyPr>
            <a:normAutofit fontScale="90000"/>
          </a:bodyPr>
          <a:lstStyle/>
          <a:p>
            <a:br>
              <a:rPr lang="ru-RU" sz="1300" b="1" dirty="0">
                <a:solidFill>
                  <a:srgbClr val="C00000"/>
                </a:solidFill>
              </a:rPr>
            </a:br>
            <a:br>
              <a:rPr lang="ru-RU" sz="1300" b="1" dirty="0">
                <a:solidFill>
                  <a:srgbClr val="C00000"/>
                </a:solidFill>
              </a:rPr>
            </a:br>
            <a:br>
              <a:rPr lang="ru-RU" sz="1300" b="1" dirty="0">
                <a:solidFill>
                  <a:srgbClr val="C00000"/>
                </a:solidFill>
              </a:rPr>
            </a:br>
            <a:br>
              <a:rPr lang="ru-RU" sz="1300" b="1" dirty="0">
                <a:solidFill>
                  <a:srgbClr val="C00000"/>
                </a:solidFill>
              </a:rPr>
            </a:br>
            <a:br>
              <a:rPr lang="ru-RU" sz="1300" b="1" dirty="0">
                <a:solidFill>
                  <a:srgbClr val="C00000"/>
                </a:solidFill>
              </a:rPr>
            </a:br>
            <a:br>
              <a:rPr lang="ru-RU" sz="1300" b="1" dirty="0">
                <a:solidFill>
                  <a:srgbClr val="C00000"/>
                </a:solidFill>
              </a:rPr>
            </a:br>
            <a:br>
              <a:rPr lang="ru-RU" sz="1300" b="1" dirty="0">
                <a:solidFill>
                  <a:srgbClr val="C00000"/>
                </a:solidFill>
              </a:rPr>
            </a:br>
            <a:br>
              <a:rPr lang="ru-RU" sz="1300" b="1" dirty="0">
                <a:solidFill>
                  <a:srgbClr val="C00000"/>
                </a:solidFill>
              </a:rPr>
            </a:br>
            <a:br>
              <a:rPr lang="ru-RU" sz="1300" b="1" dirty="0">
                <a:solidFill>
                  <a:srgbClr val="C00000"/>
                </a:solidFill>
              </a:rPr>
            </a:b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 </a:t>
            </a:r>
            <a:b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средней группе ДОО</a:t>
            </a:r>
            <a:br>
              <a:rPr lang="ru-RU" sz="3200" b="1" dirty="0">
                <a:solidFill>
                  <a:srgbClr val="C00000"/>
                </a:solidFill>
              </a:rPr>
            </a:b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3325" y="4393870"/>
            <a:ext cx="3788228" cy="1460665"/>
          </a:xfrm>
        </p:spPr>
        <p:txBody>
          <a:bodyPr>
            <a:normAutofit lnSpcReduction="10000"/>
          </a:bodyPr>
          <a:lstStyle/>
          <a:p>
            <a:pPr marL="12700" algn="l">
              <a:lnSpc>
                <a:spcPct val="100000"/>
              </a:lnSpc>
              <a:spcBef>
                <a:spcPts val="100"/>
              </a:spcBef>
            </a:pPr>
            <a:r>
              <a:rPr lang="ru-RU" dirty="0">
                <a:latin typeface="Times New Roman"/>
                <a:cs typeface="Times New Roman"/>
              </a:rPr>
              <a:t>Выполнила</a:t>
            </a:r>
            <a:r>
              <a:rPr lang="ru-RU" sz="2400" dirty="0">
                <a:latin typeface="Times New Roman"/>
                <a:cs typeface="Times New Roman"/>
              </a:rPr>
              <a:t>: воспитатель</a:t>
            </a:r>
            <a:r>
              <a:rPr lang="ru-RU" sz="2400" spc="-10" dirty="0">
                <a:latin typeface="Times New Roman"/>
                <a:cs typeface="Times New Roman"/>
              </a:rPr>
              <a:t> </a:t>
            </a:r>
            <a:r>
              <a:rPr lang="ru-RU" sz="2400" spc="-40" dirty="0">
                <a:latin typeface="Times New Roman"/>
                <a:cs typeface="Times New Roman"/>
              </a:rPr>
              <a:t>МБДОУ</a:t>
            </a:r>
            <a:r>
              <a:rPr lang="ru-RU" spc="-40" dirty="0">
                <a:latin typeface="Times New Roman"/>
                <a:cs typeface="Times New Roman"/>
              </a:rPr>
              <a:t> </a:t>
            </a:r>
            <a:r>
              <a:rPr lang="ru-RU" sz="2400" dirty="0">
                <a:latin typeface="Times New Roman"/>
                <a:cs typeface="Times New Roman"/>
              </a:rPr>
              <a:t>«Д/</a:t>
            </a:r>
            <a:r>
              <a:rPr lang="en-US" sz="2400" dirty="0">
                <a:latin typeface="Times New Roman"/>
                <a:cs typeface="Times New Roman"/>
              </a:rPr>
              <a:t>ca</a:t>
            </a:r>
            <a:r>
              <a:rPr lang="ru-RU" sz="2400" dirty="0">
                <a:latin typeface="Times New Roman"/>
                <a:cs typeface="Times New Roman"/>
              </a:rPr>
              <a:t>д № </a:t>
            </a:r>
            <a:r>
              <a:rPr lang="ru-RU" sz="2400" spc="5" dirty="0">
                <a:latin typeface="Times New Roman"/>
                <a:cs typeface="Times New Roman"/>
              </a:rPr>
              <a:t>48» </a:t>
            </a:r>
            <a:r>
              <a:rPr lang="ru-RU" sz="2400" spc="10" dirty="0">
                <a:latin typeface="Times New Roman"/>
                <a:cs typeface="Times New Roman"/>
              </a:rPr>
              <a:t> </a:t>
            </a:r>
            <a:r>
              <a:rPr lang="ru-RU" sz="2400" spc="-25" dirty="0">
                <a:latin typeface="Times New Roman"/>
                <a:cs typeface="Times New Roman"/>
              </a:rPr>
              <a:t>Г</a:t>
            </a:r>
            <a:r>
              <a:rPr lang="en-US" sz="2400" spc="-25" dirty="0">
                <a:latin typeface="Times New Roman"/>
                <a:cs typeface="Times New Roman"/>
              </a:rPr>
              <a:t>op</a:t>
            </a:r>
            <a:r>
              <a:rPr lang="ru-RU" sz="2400" spc="-25" dirty="0">
                <a:latin typeface="Times New Roman"/>
                <a:cs typeface="Times New Roman"/>
              </a:rPr>
              <a:t>диенко Марианна </a:t>
            </a:r>
            <a:r>
              <a:rPr lang="ru-RU" spc="-25" dirty="0">
                <a:latin typeface="Times New Roman"/>
                <a:cs typeface="Times New Roman"/>
              </a:rPr>
              <a:t>К</a:t>
            </a:r>
            <a:r>
              <a:rPr lang="ru-RU" sz="2400" spc="-25" dirty="0">
                <a:latin typeface="Times New Roman"/>
                <a:cs typeface="Times New Roman"/>
              </a:rPr>
              <a:t>арапетовна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640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37" y="-285008"/>
            <a:ext cx="11335264" cy="1975697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lang="ru-RU" sz="28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 </a:t>
            </a: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593766"/>
            <a:ext cx="12173462" cy="17931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на формирование финансовой грамотности: «Семейный бюджет», «Магазин продуктов», «Что можно и нельзя купить».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9F2A873-6C9C-A61E-6EBB-327D375D53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54" y="1589269"/>
            <a:ext cx="3779309" cy="44163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FAB19E-FDA4-54B8-24E6-793B257A3A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485" y="1522325"/>
            <a:ext cx="4244830" cy="441634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91E9026-398D-6B95-1D4C-B51CA5B2C52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903" y="1877005"/>
            <a:ext cx="3870434" cy="34111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6613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37" y="1"/>
            <a:ext cx="11335263" cy="169068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949" y="712519"/>
            <a:ext cx="5985051" cy="110440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 «Дорого – дешево», «Найди тень»; картотека игр по формированию финансовой грамотности.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3A8DD25-7C53-DE94-E8A3-C3E5B929C8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966" y="3204560"/>
            <a:ext cx="4316007" cy="35444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8057C46-56A7-5889-1C34-3C3A907754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15" y="2238812"/>
            <a:ext cx="5985052" cy="43146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162183D-20C1-EFE2-EF2D-DE7ADA0DD0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545" y="177548"/>
            <a:ext cx="4316006" cy="30262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1772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636" y="1"/>
            <a:ext cx="10938164" cy="866898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636" y="213757"/>
            <a:ext cx="11495314" cy="10569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 «Магазин продуктов», «Строители», «Профессии», «Ферма».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7D10703-A6FE-3B4C-A70D-FE09F5E967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54" y="711923"/>
            <a:ext cx="3343002" cy="3270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C01675-D625-A9A9-E3FF-641244E7F4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8" y="4036133"/>
            <a:ext cx="3699425" cy="27744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D2F4FD7-C2EE-DF00-E6C6-A0D5773CDA2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617" y="902983"/>
            <a:ext cx="2648705" cy="3024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ED4FCC1-0439-B00D-B2D1-9D7690F3CF7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754" y="3616658"/>
            <a:ext cx="2395147" cy="31939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E6D2250-6961-840C-E073-7350E3D9ABD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901" y="699277"/>
            <a:ext cx="3464420" cy="2811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CA4CFDD-FB21-8E79-EA9F-67A7A090779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2585" y="3560241"/>
            <a:ext cx="3379680" cy="32346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5648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636" y="1"/>
            <a:ext cx="10938164" cy="866898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636" y="213757"/>
            <a:ext cx="11495314" cy="105690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 «Время», «Разложи по размеру», «Соотнесение цифры с предметами», «Подбери по размеру», «Выложи по образцу», «Отгадай, чего не стало».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884391A-CA2C-7F5E-705A-95F348A65B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23" y="1176841"/>
            <a:ext cx="4573256" cy="2568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44E6293-F643-08ED-4424-11CC72DF54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561" y="3862163"/>
            <a:ext cx="2520379" cy="29958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B1BCAAB-6F04-D950-69AD-22A6B02697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512" y="3893045"/>
            <a:ext cx="3619130" cy="28951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BFFA5DE-B366-8E4D-9115-8635FF30859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5961" y="1176841"/>
            <a:ext cx="3537586" cy="25479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20468DC-4701-8DDB-A0C6-54F5D62DFB5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6215" y="3869293"/>
            <a:ext cx="3537585" cy="277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0EB2D27-1FA4-E998-F69A-6209F37D83A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262" y="1220504"/>
            <a:ext cx="2520380" cy="25131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7365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636" y="1"/>
            <a:ext cx="10938164" cy="866898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636" y="403761"/>
            <a:ext cx="11495314" cy="8668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 «Найди тень»; развивающие игры; головоломки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56CD51B-B7B6-3120-FE75-E9632A2760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53" y="1080655"/>
            <a:ext cx="3983267" cy="2520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1F7CA2-E95D-7458-AD5D-B60DC52556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077" y="1514101"/>
            <a:ext cx="4872498" cy="3964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6B443BC-B47D-669D-6738-C4877DE74D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1470" y="4045734"/>
            <a:ext cx="2681179" cy="2598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A5746F3-0BCA-505A-E707-E285B0F4159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3607" y="921721"/>
            <a:ext cx="2768600" cy="301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DB0B9E0-CD84-C249-2FC5-A2B80D37257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73" y="3934161"/>
            <a:ext cx="4076148" cy="24517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4473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636" y="1"/>
            <a:ext cx="10938164" cy="866898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636" y="213757"/>
            <a:ext cx="11495314" cy="10569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безопасности жизнедеятельности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D431647-0992-39AD-E4C7-12BC1A60F1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37" y="683240"/>
            <a:ext cx="3877945" cy="441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BAC88C9-6561-ABF2-0F19-99CF5B9E60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636" y="5187928"/>
            <a:ext cx="3764478" cy="165991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1A948BC-A8F6-B73A-A511-9C2E3E24276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0901" y="823908"/>
            <a:ext cx="2764155" cy="3685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A157484-B91C-2971-417A-5DAEF0BA48C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532" y="841523"/>
            <a:ext cx="3556000" cy="2667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CA0359A-AE54-4C67-62A3-148AE8E07CB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351" y="3717679"/>
            <a:ext cx="3216275" cy="249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2853655-D903-ED24-2170-4102A9992AA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1520" y="4707140"/>
            <a:ext cx="3002280" cy="2070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309719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636" y="1"/>
            <a:ext cx="10938164" cy="866898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1888177" y="1270661"/>
            <a:ext cx="1306286" cy="1033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032E279-4F90-EC56-ADA7-3FFE2A3950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27335"/>
            <a:ext cx="4241165" cy="34937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F8DA1F-1953-E9E4-4DC2-A5FAC8B5735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138" y="427335"/>
            <a:ext cx="4095115" cy="356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766F468-BD14-3E85-4133-F0BA9757D59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8207" y="427335"/>
            <a:ext cx="2396465" cy="2534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60FEE17-4FBE-8DE9-288B-A0E003CF2BF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675" y="4116345"/>
            <a:ext cx="3799511" cy="2692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0FBD603-6980-7D8F-4CBA-090374B82AD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037" y="4116345"/>
            <a:ext cx="3641302" cy="2626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678E4ED-7826-3F8D-E1FD-84DE334C901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1573" y="3225615"/>
            <a:ext cx="2523099" cy="34861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49601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37" y="-273132"/>
            <a:ext cx="11335263" cy="1963821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lang="ru-RU" sz="28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 </a:t>
            </a: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3132" y="558140"/>
            <a:ext cx="11937405" cy="18288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картинки: «Осень», «Зима», «Весна», «Лето», «День Народного Единства», «ВОВ».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D8BD3DF-C3A7-894E-EBC7-89DEC5B276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00" y="1064304"/>
            <a:ext cx="3251977" cy="277004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14F5619-CC43-5EF4-FC46-2AB139386A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7" y="3987415"/>
            <a:ext cx="3440173" cy="2743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12ABD89-F2FE-4BC0-A3A3-89913397E8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0222" y="4083458"/>
            <a:ext cx="3508227" cy="2717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01ABD94-A4B2-A4FB-5569-0F009BD0E2F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192" y="4054559"/>
            <a:ext cx="3314473" cy="26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0474434-B2A5-708C-C69B-72FE9CB4B3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319" y="1267149"/>
            <a:ext cx="3430671" cy="2662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4746311-256D-F137-6822-19E64CA89D8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061" y="1267149"/>
            <a:ext cx="3125120" cy="2598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1868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37" y="1"/>
            <a:ext cx="11335263" cy="169068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878" y="130629"/>
            <a:ext cx="11922826" cy="22563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картинки: «Животные Севера», «Семья», «23 февраля», «Птицы».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C759427-02CB-B40C-B902-D64A052509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51" y="878002"/>
            <a:ext cx="3731895" cy="3068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3209AD6-2AB3-B8D3-8394-4E0218298B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461" y="878002"/>
            <a:ext cx="3566795" cy="3037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1AB66CC-1980-2206-2C90-381F81C1F7D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05" y="4041457"/>
            <a:ext cx="3951741" cy="28165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7C8BD6A-B5C8-A114-1357-51AEA4F5351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394" y="4041457"/>
            <a:ext cx="3839210" cy="27705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FCFF1A8-8388-CDE0-3A11-CD6CE4987DD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4" y="1258785"/>
            <a:ext cx="3695611" cy="49265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462617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37" y="1"/>
            <a:ext cx="11335263" cy="169068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005" y="118753"/>
            <a:ext cx="11780322" cy="22681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 «Суп- компот», «Обобщение», «Назови ласково», «Четвертый лишний»; картотека игр на развитие словарного запаса.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25FA7F9-6135-6770-CF40-48E2ABEE28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73" y="856481"/>
            <a:ext cx="4007877" cy="2800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BD5DF19-7082-4B11-E54A-146A8709AF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324" y="4322767"/>
            <a:ext cx="4602003" cy="2416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2B7957D-62DA-33DE-5311-BB2BF633EE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5820" y="924564"/>
            <a:ext cx="3189648" cy="3230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E3B2E9E-E3BE-2785-5561-C346C013B67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36" y="3843115"/>
            <a:ext cx="3409057" cy="3014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DAA3D1D-34B3-1164-7A6E-293DC83A96D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50" y="3569157"/>
            <a:ext cx="3201862" cy="3201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FFE9BAA-7F10-D411-DC49-497DC6D30CA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804" y="1012519"/>
            <a:ext cx="3189648" cy="25438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6643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4739"/>
            <a:ext cx="12192000" cy="68737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85008"/>
            <a:ext cx="10515600" cy="179449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3200" b="1" spc="-1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br>
              <a:rPr lang="ru-RU" sz="3200" b="1" spc="-1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br>
              <a:rPr lang="ru-RU" sz="3200" b="1" spc="-1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100" b="1" spc="-1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Создавая развивающую предметно – пространственную среду  в группе, учитывала требования ФГОС ДОО</a:t>
            </a:r>
            <a:r>
              <a:rPr lang="ru-RU" sz="3200" b="1" spc="-1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br>
              <a:rPr lang="ru-RU" sz="3200" b="1" spc="-15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br>
              <a:rPr lang="ru-RU" sz="3200" b="1" spc="-15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69257"/>
            <a:ext cx="10515600" cy="6088743"/>
          </a:xfrm>
        </p:spPr>
        <p:txBody>
          <a:bodyPr>
            <a:normAutofit fontScale="92500" lnSpcReduction="10000"/>
          </a:bodyPr>
          <a:lstStyle/>
          <a:p>
            <a:pPr marL="17145" indent="0">
              <a:lnSpc>
                <a:spcPct val="100000"/>
              </a:lnSpc>
              <a:spcBef>
                <a:spcPts val="100"/>
              </a:spcBef>
              <a:buNone/>
              <a:tabLst>
                <a:tab pos="184150" algn="l"/>
              </a:tabLst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" indent="-165735">
              <a:lnSpc>
                <a:spcPct val="100000"/>
              </a:lnSpc>
              <a:spcBef>
                <a:spcPts val="100"/>
              </a:spcBef>
              <a:buChar char="•"/>
              <a:tabLst>
                <a:tab pos="184150" algn="l"/>
              </a:tabLst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Содержательно – насыщенная, развивающая;</a:t>
            </a:r>
            <a:endParaRPr lang="ru-RU" sz="2200" spc="-2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" indent="-165735">
              <a:lnSpc>
                <a:spcPct val="100000"/>
              </a:lnSpc>
              <a:buChar char="•"/>
              <a:tabLst>
                <a:tab pos="184150" algn="l"/>
              </a:tabLst>
            </a:pPr>
            <a:r>
              <a:rPr lang="ru-RU" sz="22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en-US" sz="22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</a:t>
            </a:r>
            <a:r>
              <a:rPr lang="ru-RU" sz="22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нсформируемая;</a:t>
            </a:r>
          </a:p>
          <a:p>
            <a:pPr marL="182880" indent="-165735">
              <a:lnSpc>
                <a:spcPct val="100000"/>
              </a:lnSpc>
              <a:buChar char="•"/>
              <a:tabLst>
                <a:tab pos="184150" algn="l"/>
              </a:tabLst>
            </a:pPr>
            <a:r>
              <a:rPr lang="ru-RU" sz="22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полифункциональная;</a:t>
            </a:r>
          </a:p>
          <a:p>
            <a:pPr marL="182880" indent="-165735">
              <a:lnSpc>
                <a:spcPct val="100000"/>
              </a:lnSpc>
              <a:buChar char="•"/>
              <a:tabLst>
                <a:tab pos="184150" algn="l"/>
              </a:tabLst>
            </a:pPr>
            <a:r>
              <a:rPr lang="ru-RU" sz="2200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вариативная;</a:t>
            </a:r>
          </a:p>
          <a:p>
            <a:pPr marL="182880" indent="-165735">
              <a:lnSpc>
                <a:spcPct val="100000"/>
              </a:lnSpc>
              <a:buChar char="•"/>
              <a:tabLst>
                <a:tab pos="184150" algn="l"/>
              </a:tabLst>
            </a:pPr>
            <a:r>
              <a:rPr lang="ru-RU" sz="22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sz="22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200" spc="-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тупная</a:t>
            </a:r>
            <a:r>
              <a:rPr lang="ru-RU" sz="22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82880" indent="-165735">
              <a:lnSpc>
                <a:spcPct val="100000"/>
              </a:lnSpc>
              <a:buChar char="•"/>
              <a:tabLst>
                <a:tab pos="184150" algn="l"/>
              </a:tabLst>
            </a:pPr>
            <a:r>
              <a:rPr lang="ru-RU" sz="2200" spc="-2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безопасная;</a:t>
            </a:r>
          </a:p>
          <a:p>
            <a:pPr marL="183515" indent="-166370">
              <a:lnSpc>
                <a:spcPct val="100000"/>
              </a:lnSpc>
              <a:buChar char="•"/>
              <a:tabLst>
                <a:tab pos="184785" algn="l"/>
              </a:tabLst>
            </a:pPr>
            <a:r>
              <a:rPr lang="ru-RU" sz="2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здоровьезберегающая;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" marR="5080">
              <a:lnSpc>
                <a:spcPct val="100000"/>
              </a:lnSpc>
            </a:pPr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развивающей предметно – пространственной среде группы</a:t>
            </a:r>
            <a:r>
              <a:rPr lang="ru-RU" sz="22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en-US" sz="2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</a:t>
            </a:r>
            <a:r>
              <a:rPr lang="ru-RU" sz="2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жены </a:t>
            </a:r>
            <a:r>
              <a:rPr lang="ru-RU" sz="2200" b="1" spc="-4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образовательных областей</a:t>
            </a:r>
            <a:r>
              <a:rPr lang="ru-RU" sz="2200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el-GR" sz="22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ru-RU" sz="22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sz="22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</a:t>
            </a:r>
            <a:r>
              <a:rPr lang="ru-RU" sz="2200" b="1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ДОО: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9700" indent="-121920">
              <a:lnSpc>
                <a:spcPct val="100000"/>
              </a:lnSpc>
              <a:spcBef>
                <a:spcPts val="10"/>
              </a:spcBef>
              <a:buChar char="-"/>
              <a:tabLst>
                <a:tab pos="140335" algn="l"/>
              </a:tabLst>
            </a:pPr>
            <a:r>
              <a:rPr lang="ru-RU" sz="2200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– коммуникативное развитие</a:t>
            </a:r>
            <a:r>
              <a:rPr lang="ru-RU" sz="22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39700" indent="-121920">
              <a:lnSpc>
                <a:spcPct val="100000"/>
              </a:lnSpc>
              <a:buChar char="-"/>
              <a:tabLst>
                <a:tab pos="140335" algn="l"/>
              </a:tabLst>
            </a:pPr>
            <a:r>
              <a:rPr lang="ru-RU" sz="2200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  <a:r>
              <a:rPr lang="ru-RU" sz="22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39700" indent="-121920">
              <a:lnSpc>
                <a:spcPct val="100000"/>
              </a:lnSpc>
              <a:buChar char="-"/>
              <a:tabLst>
                <a:tab pos="140335" algn="l"/>
              </a:tabLst>
            </a:pPr>
            <a:r>
              <a:rPr lang="ru-RU" sz="22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развитие;</a:t>
            </a:r>
          </a:p>
          <a:p>
            <a:pPr marL="139700" indent="-121920">
              <a:lnSpc>
                <a:spcPct val="100000"/>
              </a:lnSpc>
              <a:buChar char="-"/>
              <a:tabLst>
                <a:tab pos="140335" algn="l"/>
              </a:tabLst>
            </a:pPr>
            <a:r>
              <a:rPr lang="ru-RU" sz="2200" spc="-1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 – эстетическое развитие</a:t>
            </a:r>
            <a:r>
              <a:rPr lang="ru-RU" sz="2200" spc="-15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39700" indent="-121920">
              <a:lnSpc>
                <a:spcPct val="100000"/>
              </a:lnSpc>
              <a:buChar char="-"/>
              <a:tabLst>
                <a:tab pos="140335" algn="l"/>
              </a:tabLst>
            </a:pPr>
            <a:r>
              <a:rPr lang="ru-RU" sz="2200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  <a:r>
              <a:rPr lang="ru-RU" sz="2200" spc="-15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71155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37" y="1"/>
            <a:ext cx="11335263" cy="169068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7512" y="83127"/>
            <a:ext cx="11424062" cy="230381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 алгоритм «Времена года», «Теремок», «Один – много», «Одежда и обувь».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4DCB6E3-A091-C8C1-603C-0308E56E94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426" y="614387"/>
            <a:ext cx="3751580" cy="3038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BF539E-C1FF-46C0-38B6-9D41E0AFC7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194" y="815436"/>
            <a:ext cx="3792748" cy="4776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CA354FC-BF38-6AF0-E281-127DC5AE26D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04" y="3791001"/>
            <a:ext cx="3751580" cy="2890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7ADC971-9624-CDEC-88CE-823C3A122B5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961" y="1235034"/>
            <a:ext cx="3749163" cy="52807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3946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37" y="1"/>
            <a:ext cx="11335263" cy="169068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lang="ru-RU" sz="28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уединения</a:t>
            </a: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19448" y="1959429"/>
            <a:ext cx="1246909" cy="4588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3136ED7-B9D2-97F7-DBF2-1C13AE2609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77" y="845345"/>
            <a:ext cx="3905410" cy="5732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03E5798-2F98-9227-1CEB-DB305692FB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1398" y="300996"/>
            <a:ext cx="3154857" cy="4205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42E35BB-C6D7-38B3-45ED-6E8DBF4E9B6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100" y="845345"/>
            <a:ext cx="3225800" cy="2881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6EFE17E-CDD7-F8CB-2826-64DD6396EEA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725" y="3885032"/>
            <a:ext cx="3154856" cy="2881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388FE47-9254-67C1-3A88-E9EFEA995A1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320" y="4678455"/>
            <a:ext cx="2732314" cy="21395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7760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37" y="1"/>
            <a:ext cx="11335263" cy="169068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lang="ru-RU" sz="28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Трудовое воспитание </a:t>
            </a: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68830" y="1923803"/>
            <a:ext cx="2351315" cy="4631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CB8FC67-F153-E237-80AF-6870AC418C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79" y="1270199"/>
            <a:ext cx="6489352" cy="4868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5ABD06B-4CB6-10C9-F211-D16BCCBE58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246" y="661145"/>
            <a:ext cx="4565628" cy="6086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36214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37" y="1"/>
            <a:ext cx="11335263" cy="169068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lang="ru-RU" sz="28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 эстетическое развитие </a:t>
            </a: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0047" y="647567"/>
            <a:ext cx="4931788" cy="16906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Музыкальное развитие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EDF0C22-CA65-78E7-A129-B1B6D3EF4D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7439" y="4701018"/>
            <a:ext cx="2484396" cy="218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D5ABCBC-D4AA-1950-906C-21C54ED0D5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4" y="1085039"/>
            <a:ext cx="5388510" cy="3434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B595F83-ABA1-153B-694C-D83A3BB3472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558" y="4026228"/>
            <a:ext cx="3757092" cy="2818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A9949A3-43E3-F8A0-D442-02A1A35D45A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265" y="783742"/>
            <a:ext cx="4082415" cy="3061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CCA3D93-B891-55C3-63B0-5ED1FB182F4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350" y="4725527"/>
            <a:ext cx="2158939" cy="21934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85537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37" y="1"/>
            <a:ext cx="11335263" cy="169068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0016" y="118753"/>
            <a:ext cx="4750130" cy="22681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Театральная деятельность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254EA8B-09C0-1F47-83EF-93EDE99524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56" y="724862"/>
            <a:ext cx="5053012" cy="3790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B2C0D6F-9B75-5D67-AFC6-974DF22889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280" y="304736"/>
            <a:ext cx="3715385" cy="24898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FA36B77-47B0-28AE-84BB-C1BD447368D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74" y="4757350"/>
            <a:ext cx="4150360" cy="1931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97480FF-CF39-9133-82DC-D8E571CF24C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792" y="2989589"/>
            <a:ext cx="5053012" cy="3790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39738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37" y="1"/>
            <a:ext cx="11335263" cy="169068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6312" y="95003"/>
            <a:ext cx="8443356" cy="22919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Рисование, лепка, аппликация</a:t>
            </a:r>
          </a:p>
        </p:txBody>
      </p:sp>
      <p:pic>
        <p:nvPicPr>
          <p:cNvPr id="4" name="object 3">
            <a:extLst>
              <a:ext uri="{FF2B5EF4-FFF2-40B4-BE49-F238E27FC236}">
                <a16:creationId xmlns:a16="http://schemas.microsoft.com/office/drawing/2014/main" id="{1B6811FA-5CE2-D225-E6F8-AC9D07AA85B0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5006" y="711727"/>
            <a:ext cx="6980691" cy="3129941"/>
          </a:xfrm>
          <a:prstGeom prst="rect">
            <a:avLst/>
          </a:prstGeom>
        </p:spPr>
      </p:pic>
      <p:pic>
        <p:nvPicPr>
          <p:cNvPr id="5" name="object 4">
            <a:extLst>
              <a:ext uri="{FF2B5EF4-FFF2-40B4-BE49-F238E27FC236}">
                <a16:creationId xmlns:a16="http://schemas.microsoft.com/office/drawing/2014/main" id="{F94C529D-7BFF-6BC1-EB30-588F4B9F770D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19630" y="4240356"/>
            <a:ext cx="3668511" cy="2336266"/>
          </a:xfrm>
          <a:prstGeom prst="rect">
            <a:avLst/>
          </a:prstGeom>
        </p:spPr>
      </p:pic>
      <p:pic>
        <p:nvPicPr>
          <p:cNvPr id="7" name="object 5">
            <a:extLst>
              <a:ext uri="{FF2B5EF4-FFF2-40B4-BE49-F238E27FC236}">
                <a16:creationId xmlns:a16="http://schemas.microsoft.com/office/drawing/2014/main" id="{035BDAB4-6FBE-FEEE-24CF-84C4E42C40F7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924120" y="845345"/>
            <a:ext cx="3696149" cy="5664262"/>
          </a:xfrm>
          <a:prstGeom prst="rect">
            <a:avLst/>
          </a:prstGeom>
        </p:spPr>
      </p:pic>
      <p:pic>
        <p:nvPicPr>
          <p:cNvPr id="8" name="object 3">
            <a:extLst>
              <a:ext uri="{FF2B5EF4-FFF2-40B4-BE49-F238E27FC236}">
                <a16:creationId xmlns:a16="http://schemas.microsoft.com/office/drawing/2014/main" id="{10C355A3-EFAB-E9B3-8086-325E2239ECA4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267881" y="3947432"/>
            <a:ext cx="3505200" cy="2735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727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37" y="1"/>
            <a:ext cx="11335263" cy="169068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lang="ru-RU" sz="28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 литература</a:t>
            </a: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65766" y="2327565"/>
            <a:ext cx="154379" cy="5937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object 2">
            <a:extLst>
              <a:ext uri="{FF2B5EF4-FFF2-40B4-BE49-F238E27FC236}">
                <a16:creationId xmlns:a16="http://schemas.microsoft.com/office/drawing/2014/main" id="{C513DDF2-35EC-790D-D64C-6579BF016654}"/>
              </a:ext>
            </a:extLst>
          </p:cNvPr>
          <p:cNvGrpSpPr/>
          <p:nvPr/>
        </p:nvGrpSpPr>
        <p:grpSpPr>
          <a:xfrm>
            <a:off x="3304932" y="1015942"/>
            <a:ext cx="4589538" cy="5811630"/>
            <a:chOff x="9737134" y="748620"/>
            <a:chExt cx="4589538" cy="5811630"/>
          </a:xfrm>
        </p:grpSpPr>
        <p:pic>
          <p:nvPicPr>
            <p:cNvPr id="7" name="object 4">
              <a:extLst>
                <a:ext uri="{FF2B5EF4-FFF2-40B4-BE49-F238E27FC236}">
                  <a16:creationId xmlns:a16="http://schemas.microsoft.com/office/drawing/2014/main" id="{7DA5148F-F62C-5C70-21F3-E9454F564D8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400297" y="748620"/>
              <a:ext cx="2926375" cy="2471713"/>
            </a:xfrm>
            <a:prstGeom prst="rect">
              <a:avLst/>
            </a:prstGeom>
          </p:spPr>
        </p:pic>
        <p:pic>
          <p:nvPicPr>
            <p:cNvPr id="8" name="object 5">
              <a:extLst>
                <a:ext uri="{FF2B5EF4-FFF2-40B4-BE49-F238E27FC236}">
                  <a16:creationId xmlns:a16="http://schemas.microsoft.com/office/drawing/2014/main" id="{73903FFB-F40E-DFA5-3452-7C5BF9883F31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737134" y="4088537"/>
              <a:ext cx="3721667" cy="2471713"/>
            </a:xfrm>
            <a:prstGeom prst="rect">
              <a:avLst/>
            </a:prstGeom>
          </p:spPr>
        </p:pic>
      </p:grp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20E6AB1-B0BD-5678-8930-0EF516ADA7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92" y="808261"/>
            <a:ext cx="4392232" cy="3293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29FC7EA-D7C0-AAA5-EA6C-89D07DBD72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2141" y="727562"/>
            <a:ext cx="3721667" cy="61430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0655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37" y="-356260"/>
            <a:ext cx="11335263" cy="2046949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lang="ru-RU" sz="28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Опытно – исследовательская деятельность</a:t>
            </a: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0691" y="1484416"/>
            <a:ext cx="475013" cy="74814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01E0AA6-2215-075C-3B9B-2601AB67DF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38" y="632184"/>
            <a:ext cx="4575175" cy="609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9DE77FE-D6EA-22A2-4664-6F3C026DBE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587" y="632184"/>
            <a:ext cx="4172654" cy="2960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4543974-287F-BD89-5C5E-161457E3E2C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3261" y="3825917"/>
            <a:ext cx="3751535" cy="281455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01649FB-5328-A47F-95BA-335BF8EAA12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491" y="3912074"/>
            <a:ext cx="2895277" cy="16812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5318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37" y="1"/>
            <a:ext cx="11335263" cy="169068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lang="ru-RU" sz="28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 – патриотическое воспитание</a:t>
            </a: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00696" y="1995055"/>
            <a:ext cx="2719450" cy="3918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8D6FB76-FCC1-7B25-1A38-2FC19AC273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53" y="845345"/>
            <a:ext cx="5940425" cy="3680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F2196A1-2525-B285-E69D-DF27FD82C7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485" y="3963821"/>
            <a:ext cx="1986160" cy="264788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89A7DED-7C6C-5D25-627B-1FD635A5F54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192" y="869096"/>
            <a:ext cx="3848735" cy="2887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6AFAD31-F32B-C5D5-579E-38CA65006B1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5052" y="3963821"/>
            <a:ext cx="3703597" cy="2780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AA06170-B4D8-E9B7-FD21-0BCD7D8B949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489" y="4686189"/>
            <a:ext cx="2840920" cy="20579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65178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37" y="1"/>
            <a:ext cx="11335263" cy="1690688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lang="ru-RU" sz="2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Российская геральдика, энциклопедия «Сокровища России» </a:t>
            </a: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7564" y="1472539"/>
            <a:ext cx="2149433" cy="91440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object 6">
            <a:extLst>
              <a:ext uri="{FF2B5EF4-FFF2-40B4-BE49-F238E27FC236}">
                <a16:creationId xmlns:a16="http://schemas.microsoft.com/office/drawing/2014/main" id="{A7238FCB-681E-5645-F89D-678164A4615D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38200" y="942706"/>
            <a:ext cx="4390247" cy="2967452"/>
          </a:xfrm>
          <a:prstGeom prst="rect">
            <a:avLst/>
          </a:prstGeom>
        </p:spPr>
      </p:pic>
      <p:pic>
        <p:nvPicPr>
          <p:cNvPr id="8" name="object 3">
            <a:extLst>
              <a:ext uri="{FF2B5EF4-FFF2-40B4-BE49-F238E27FC236}">
                <a16:creationId xmlns:a16="http://schemas.microsoft.com/office/drawing/2014/main" id="{8BEBF3A4-5E4B-EF72-0352-2B65DE2A16AE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757549" y="4052546"/>
            <a:ext cx="3771860" cy="2665830"/>
          </a:xfrm>
          <a:prstGeom prst="rect">
            <a:avLst/>
          </a:prstGeom>
        </p:spPr>
      </p:pic>
      <p:pic>
        <p:nvPicPr>
          <p:cNvPr id="9" name="object 4">
            <a:extLst>
              <a:ext uri="{FF2B5EF4-FFF2-40B4-BE49-F238E27FC236}">
                <a16:creationId xmlns:a16="http://schemas.microsoft.com/office/drawing/2014/main" id="{3903E7EC-1484-5763-86B9-FE6ED48F88CB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937093" y="960726"/>
            <a:ext cx="5652922" cy="5592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103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37" y="1"/>
            <a:ext cx="11335263" cy="169068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lang="ru-RU" sz="28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– коммуникативное развитие </a:t>
            </a: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27564" y="866899"/>
            <a:ext cx="2992582" cy="15200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«Салон красоты»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5F03636-3485-1B8B-EBC1-785A7A6F2F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675" y="1408263"/>
            <a:ext cx="4783053" cy="5153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B81628F-95BB-74EC-A5E2-57A9CFC214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856" y="320426"/>
            <a:ext cx="4751017" cy="63344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23546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9530" y="878774"/>
            <a:ext cx="3796099" cy="15081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Открытки «Ачинск», «Красноярск», «Красноярские столбы», «Храмы Красноярья» </a:t>
            </a:r>
          </a:p>
        </p:txBody>
      </p:sp>
      <p:pic>
        <p:nvPicPr>
          <p:cNvPr id="7" name="object 6">
            <a:extLst>
              <a:ext uri="{FF2B5EF4-FFF2-40B4-BE49-F238E27FC236}">
                <a16:creationId xmlns:a16="http://schemas.microsoft.com/office/drawing/2014/main" id="{23619B94-4CF6-5BCC-D086-10EA85FDECB0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5561" y="379867"/>
            <a:ext cx="3234250" cy="3005172"/>
          </a:xfrm>
          <a:prstGeom prst="rect">
            <a:avLst/>
          </a:prstGeom>
        </p:spPr>
      </p:pic>
      <p:pic>
        <p:nvPicPr>
          <p:cNvPr id="8" name="object 7">
            <a:extLst>
              <a:ext uri="{FF2B5EF4-FFF2-40B4-BE49-F238E27FC236}">
                <a16:creationId xmlns:a16="http://schemas.microsoft.com/office/drawing/2014/main" id="{CE07C613-53C8-42DC-130F-026C942EE9BD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070194" y="365125"/>
            <a:ext cx="3438954" cy="3019914"/>
          </a:xfrm>
          <a:prstGeom prst="rect">
            <a:avLst/>
          </a:prstGeom>
        </p:spPr>
      </p:pic>
      <p:grpSp>
        <p:nvGrpSpPr>
          <p:cNvPr id="9" name="object 2">
            <a:extLst>
              <a:ext uri="{FF2B5EF4-FFF2-40B4-BE49-F238E27FC236}">
                <a16:creationId xmlns:a16="http://schemas.microsoft.com/office/drawing/2014/main" id="{61CD18E7-6B57-CD48-9C0C-5132CBE88B69}"/>
              </a:ext>
            </a:extLst>
          </p:cNvPr>
          <p:cNvGrpSpPr/>
          <p:nvPr/>
        </p:nvGrpSpPr>
        <p:grpSpPr>
          <a:xfrm>
            <a:off x="1186479" y="3579839"/>
            <a:ext cx="9206384" cy="3019916"/>
            <a:chOff x="-664943" y="3768592"/>
            <a:chExt cx="9206384" cy="3019916"/>
          </a:xfrm>
        </p:grpSpPr>
        <p:pic>
          <p:nvPicPr>
            <p:cNvPr id="10" name="object 3">
              <a:extLst>
                <a:ext uri="{FF2B5EF4-FFF2-40B4-BE49-F238E27FC236}">
                  <a16:creationId xmlns:a16="http://schemas.microsoft.com/office/drawing/2014/main" id="{7D8612D0-53E7-1E4C-28D5-A804CDDF62AE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664943" y="3768593"/>
              <a:ext cx="3754642" cy="3019915"/>
            </a:xfrm>
            <a:prstGeom prst="rect">
              <a:avLst/>
            </a:prstGeom>
          </p:spPr>
        </p:pic>
        <p:pic>
          <p:nvPicPr>
            <p:cNvPr id="11" name="object 4">
              <a:extLst>
                <a:ext uri="{FF2B5EF4-FFF2-40B4-BE49-F238E27FC236}">
                  <a16:creationId xmlns:a16="http://schemas.microsoft.com/office/drawing/2014/main" id="{7810F9A7-2345-D12C-E96A-31AEB161D8FB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914753" y="3768592"/>
              <a:ext cx="4626688" cy="30199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912161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0031" y="261257"/>
            <a:ext cx="9179626" cy="21256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Фотоальбом «Мой любимый город»</a:t>
            </a:r>
          </a:p>
        </p:txBody>
      </p:sp>
      <p:grpSp>
        <p:nvGrpSpPr>
          <p:cNvPr id="7" name="object 2">
            <a:extLst>
              <a:ext uri="{FF2B5EF4-FFF2-40B4-BE49-F238E27FC236}">
                <a16:creationId xmlns:a16="http://schemas.microsoft.com/office/drawing/2014/main" id="{30788B60-6C17-00D8-F479-17F1612FF13C}"/>
              </a:ext>
            </a:extLst>
          </p:cNvPr>
          <p:cNvGrpSpPr/>
          <p:nvPr/>
        </p:nvGrpSpPr>
        <p:grpSpPr>
          <a:xfrm>
            <a:off x="1066076" y="758960"/>
            <a:ext cx="10697555" cy="5905775"/>
            <a:chOff x="1066076" y="758960"/>
            <a:chExt cx="10697555" cy="5905775"/>
          </a:xfrm>
        </p:grpSpPr>
        <p:pic>
          <p:nvPicPr>
            <p:cNvPr id="8" name="object 3">
              <a:extLst>
                <a:ext uri="{FF2B5EF4-FFF2-40B4-BE49-F238E27FC236}">
                  <a16:creationId xmlns:a16="http://schemas.microsoft.com/office/drawing/2014/main" id="{6547EB30-34EB-6B64-1EF9-88EDF1063D1E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6076" y="758960"/>
              <a:ext cx="5011387" cy="5905775"/>
            </a:xfrm>
            <a:prstGeom prst="rect">
              <a:avLst/>
            </a:prstGeom>
          </p:spPr>
        </p:pic>
        <p:pic>
          <p:nvPicPr>
            <p:cNvPr id="9" name="object 4">
              <a:extLst>
                <a:ext uri="{FF2B5EF4-FFF2-40B4-BE49-F238E27FC236}">
                  <a16:creationId xmlns:a16="http://schemas.microsoft.com/office/drawing/2014/main" id="{F3F60A6A-F65E-B11F-668F-12E5DD7BE77E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05339" y="1441287"/>
              <a:ext cx="5458292" cy="42944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43547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lang="ru-RU" sz="31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 развитие</a:t>
            </a:r>
            <a:br>
              <a:rPr lang="ru-RU" sz="2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22962" y="843149"/>
            <a:ext cx="6565387" cy="8475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Мягкие трансформируемые модули.</a:t>
            </a:r>
          </a:p>
        </p:txBody>
      </p:sp>
      <p:grpSp>
        <p:nvGrpSpPr>
          <p:cNvPr id="4" name="object 3">
            <a:extLst>
              <a:ext uri="{FF2B5EF4-FFF2-40B4-BE49-F238E27FC236}">
                <a16:creationId xmlns:a16="http://schemas.microsoft.com/office/drawing/2014/main" id="{7015C9B9-6830-33F4-2F0C-66DF5B8CE21D}"/>
              </a:ext>
            </a:extLst>
          </p:cNvPr>
          <p:cNvGrpSpPr/>
          <p:nvPr/>
        </p:nvGrpSpPr>
        <p:grpSpPr>
          <a:xfrm>
            <a:off x="101379" y="843149"/>
            <a:ext cx="11658936" cy="5724885"/>
            <a:chOff x="335143" y="1152800"/>
            <a:chExt cx="11658936" cy="5724885"/>
          </a:xfrm>
        </p:grpSpPr>
        <p:pic>
          <p:nvPicPr>
            <p:cNvPr id="5" name="object 4">
              <a:extLst>
                <a:ext uri="{FF2B5EF4-FFF2-40B4-BE49-F238E27FC236}">
                  <a16:creationId xmlns:a16="http://schemas.microsoft.com/office/drawing/2014/main" id="{2A94557E-3450-4C45-E172-957AD8FF7BB4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5143" y="1152800"/>
              <a:ext cx="5098575" cy="3232426"/>
            </a:xfrm>
            <a:prstGeom prst="rect">
              <a:avLst/>
            </a:prstGeom>
          </p:spPr>
        </p:pic>
        <p:pic>
          <p:nvPicPr>
            <p:cNvPr id="7" name="object 5">
              <a:extLst>
                <a:ext uri="{FF2B5EF4-FFF2-40B4-BE49-F238E27FC236}">
                  <a16:creationId xmlns:a16="http://schemas.microsoft.com/office/drawing/2014/main" id="{D7A4EA63-118B-6D2B-388B-4705CF846AD5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61753" y="1932388"/>
              <a:ext cx="6332326" cy="4701247"/>
            </a:xfrm>
            <a:prstGeom prst="rect">
              <a:avLst/>
            </a:prstGeom>
          </p:spPr>
        </p:pic>
        <p:pic>
          <p:nvPicPr>
            <p:cNvPr id="8" name="object 6">
              <a:extLst>
                <a:ext uri="{FF2B5EF4-FFF2-40B4-BE49-F238E27FC236}">
                  <a16:creationId xmlns:a16="http://schemas.microsoft.com/office/drawing/2014/main" id="{56337169-7583-C3E1-A072-361669B3BB11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27623" y="4285361"/>
              <a:ext cx="4157472" cy="25923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363045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3776" y="-225631"/>
            <a:ext cx="10380024" cy="1916319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br>
              <a:rPr lang="ru-RU" sz="22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Мешочки с песком, мягкие мячи, кегли, картотеки релаксационных игр.</a:t>
            </a:r>
            <a:b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700" spc="-5" dirty="0"/>
            </a:br>
            <a:endParaRPr lang="ru-RU" sz="27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3776" y="1825625"/>
            <a:ext cx="4346369" cy="56131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                  </a:t>
            </a:r>
          </a:p>
          <a:p>
            <a:endParaRPr lang="ru-RU" dirty="0"/>
          </a:p>
        </p:txBody>
      </p:sp>
      <p:grpSp>
        <p:nvGrpSpPr>
          <p:cNvPr id="4" name="object 2">
            <a:extLst>
              <a:ext uri="{FF2B5EF4-FFF2-40B4-BE49-F238E27FC236}">
                <a16:creationId xmlns:a16="http://schemas.microsoft.com/office/drawing/2014/main" id="{B441DAEA-1744-1E25-74D1-F5F4DC36AE0C}"/>
              </a:ext>
            </a:extLst>
          </p:cNvPr>
          <p:cNvGrpSpPr/>
          <p:nvPr/>
        </p:nvGrpSpPr>
        <p:grpSpPr>
          <a:xfrm>
            <a:off x="751948" y="840842"/>
            <a:ext cx="10264395" cy="6109506"/>
            <a:chOff x="751948" y="840842"/>
            <a:chExt cx="10264395" cy="6109506"/>
          </a:xfrm>
        </p:grpSpPr>
        <p:pic>
          <p:nvPicPr>
            <p:cNvPr id="5" name="object 3">
              <a:extLst>
                <a:ext uri="{FF2B5EF4-FFF2-40B4-BE49-F238E27FC236}">
                  <a16:creationId xmlns:a16="http://schemas.microsoft.com/office/drawing/2014/main" id="{E5BF6AC6-1501-E6C8-7576-DAD2B973A254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51948" y="999378"/>
              <a:ext cx="4543590" cy="5717543"/>
            </a:xfrm>
            <a:prstGeom prst="rect">
              <a:avLst/>
            </a:prstGeom>
          </p:spPr>
        </p:pic>
        <p:pic>
          <p:nvPicPr>
            <p:cNvPr id="7" name="object 4">
              <a:extLst>
                <a:ext uri="{FF2B5EF4-FFF2-40B4-BE49-F238E27FC236}">
                  <a16:creationId xmlns:a16="http://schemas.microsoft.com/office/drawing/2014/main" id="{CC8CC7F2-421F-ADB5-3089-93F95A1DF5B9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81790" y="840842"/>
              <a:ext cx="5015898" cy="3092197"/>
            </a:xfrm>
            <a:prstGeom prst="rect">
              <a:avLst/>
            </a:prstGeom>
          </p:spPr>
        </p:pic>
        <p:pic>
          <p:nvPicPr>
            <p:cNvPr id="8" name="object 5">
              <a:extLst>
                <a:ext uri="{FF2B5EF4-FFF2-40B4-BE49-F238E27FC236}">
                  <a16:creationId xmlns:a16="http://schemas.microsoft.com/office/drawing/2014/main" id="{2461A7DF-C1A9-519E-473C-6A048FA78454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23906" y="3858150"/>
              <a:ext cx="5292437" cy="30921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865938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536" y="190005"/>
            <a:ext cx="11372336" cy="1500683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lang="ru-RU" sz="24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меткость «Попади в цель», индивидуальные массажные рукавички, массажер для спины.</a:t>
            </a: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3776" y="1825625"/>
            <a:ext cx="2636323" cy="4900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grpSp>
        <p:nvGrpSpPr>
          <p:cNvPr id="4" name="object 3">
            <a:extLst>
              <a:ext uri="{FF2B5EF4-FFF2-40B4-BE49-F238E27FC236}">
                <a16:creationId xmlns:a16="http://schemas.microsoft.com/office/drawing/2014/main" id="{57E5F7EB-957B-62D5-8E10-D3AB2A91FAE9}"/>
              </a:ext>
            </a:extLst>
          </p:cNvPr>
          <p:cNvGrpSpPr/>
          <p:nvPr/>
        </p:nvGrpSpPr>
        <p:grpSpPr>
          <a:xfrm>
            <a:off x="408558" y="1026149"/>
            <a:ext cx="11552836" cy="5727649"/>
            <a:chOff x="13848" y="1075304"/>
            <a:chExt cx="8829742" cy="5450464"/>
          </a:xfrm>
        </p:grpSpPr>
        <p:pic>
          <p:nvPicPr>
            <p:cNvPr id="5" name="object 4">
              <a:extLst>
                <a:ext uri="{FF2B5EF4-FFF2-40B4-BE49-F238E27FC236}">
                  <a16:creationId xmlns:a16="http://schemas.microsoft.com/office/drawing/2014/main" id="{9B2A2355-AC82-906F-C3B3-3F5814A124B7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848" y="1138347"/>
              <a:ext cx="3073170" cy="5071893"/>
            </a:xfrm>
            <a:prstGeom prst="rect">
              <a:avLst/>
            </a:prstGeom>
          </p:spPr>
        </p:pic>
        <p:pic>
          <p:nvPicPr>
            <p:cNvPr id="7" name="object 5">
              <a:extLst>
                <a:ext uri="{FF2B5EF4-FFF2-40B4-BE49-F238E27FC236}">
                  <a16:creationId xmlns:a16="http://schemas.microsoft.com/office/drawing/2014/main" id="{0D345AF9-111F-C3E0-1504-7B60354148FC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40833" y="1075304"/>
              <a:ext cx="2970822" cy="5450464"/>
            </a:xfrm>
            <a:prstGeom prst="rect">
              <a:avLst/>
            </a:prstGeom>
          </p:spPr>
        </p:pic>
        <p:pic>
          <p:nvPicPr>
            <p:cNvPr id="8" name="object 6">
              <a:extLst>
                <a:ext uri="{FF2B5EF4-FFF2-40B4-BE49-F238E27FC236}">
                  <a16:creationId xmlns:a16="http://schemas.microsoft.com/office/drawing/2014/main" id="{BE4C8270-1E2C-9A5B-A663-FF79EFF214B3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82977" y="2523564"/>
              <a:ext cx="2460613" cy="230145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498711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6898" y="190005"/>
            <a:ext cx="10486901" cy="1500683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lang="ru-RU" sz="2200" b="1" spc="-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Большие и маленькие мячи для самомассажа, комплекс подвижных игр для детей, малоподвижных на развитие дыхания, картинки «Летние виды спорта», «Зимние виды спорта»</a:t>
            </a: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3776" y="1825625"/>
            <a:ext cx="2636323" cy="4900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grpSp>
        <p:nvGrpSpPr>
          <p:cNvPr id="9" name="object 2">
            <a:extLst>
              <a:ext uri="{FF2B5EF4-FFF2-40B4-BE49-F238E27FC236}">
                <a16:creationId xmlns:a16="http://schemas.microsoft.com/office/drawing/2014/main" id="{83B6E4BD-4BDB-9A5A-BDF5-5F0B7F9C5C34}"/>
              </a:ext>
            </a:extLst>
          </p:cNvPr>
          <p:cNvGrpSpPr/>
          <p:nvPr/>
        </p:nvGrpSpPr>
        <p:grpSpPr>
          <a:xfrm>
            <a:off x="2205325" y="1181942"/>
            <a:ext cx="8404038" cy="5792375"/>
            <a:chOff x="1126671" y="613250"/>
            <a:chExt cx="8404038" cy="5792375"/>
          </a:xfrm>
        </p:grpSpPr>
        <p:pic>
          <p:nvPicPr>
            <p:cNvPr id="10" name="object 3">
              <a:extLst>
                <a:ext uri="{FF2B5EF4-FFF2-40B4-BE49-F238E27FC236}">
                  <a16:creationId xmlns:a16="http://schemas.microsoft.com/office/drawing/2014/main" id="{FDBAEA4C-C26A-B765-6052-507BDB88DD75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26671" y="3520599"/>
              <a:ext cx="3398093" cy="2885026"/>
            </a:xfrm>
            <a:prstGeom prst="rect">
              <a:avLst/>
            </a:prstGeom>
          </p:spPr>
        </p:pic>
        <p:pic>
          <p:nvPicPr>
            <p:cNvPr id="11" name="object 4">
              <a:extLst>
                <a:ext uri="{FF2B5EF4-FFF2-40B4-BE49-F238E27FC236}">
                  <a16:creationId xmlns:a16="http://schemas.microsoft.com/office/drawing/2014/main" id="{19924649-CE78-4266-A65B-7EDFAE22A4E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31326" y="613250"/>
              <a:ext cx="4799383" cy="5661165"/>
            </a:xfrm>
            <a:prstGeom prst="rect">
              <a:avLst/>
            </a:prstGeom>
          </p:spPr>
        </p:pic>
      </p:grpSp>
      <p:pic>
        <p:nvPicPr>
          <p:cNvPr id="12" name="object 6">
            <a:extLst>
              <a:ext uri="{FF2B5EF4-FFF2-40B4-BE49-F238E27FC236}">
                <a16:creationId xmlns:a16="http://schemas.microsoft.com/office/drawing/2014/main" id="{46A4E10C-84AF-14D1-E437-D8074B2FF899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13243" y="1081351"/>
            <a:ext cx="4308666" cy="299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481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509" y="1151906"/>
            <a:ext cx="10937174" cy="570609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Насыщенная развивающая предметно-пространственная и образовательная среда становится основой для организации увлекательной, содержательной жизни и разностороннего развития каждого ребенка. Развивающая предметно пространственная среда является основным средством формирования личности ребенка, источником его знаний и социального опыта</a:t>
            </a:r>
            <a:r>
              <a:rPr lang="ru-RU" sz="3600" dirty="0"/>
              <a:t>.</a:t>
            </a:r>
            <a:br>
              <a:rPr lang="ru-RU" sz="3600" dirty="0"/>
            </a:br>
            <a:br>
              <a:rPr lang="ru-RU" sz="36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90719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509" y="1151906"/>
            <a:ext cx="10937174" cy="5706095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6000" b="1" dirty="0">
                <a:solidFill>
                  <a:srgbClr val="C00000"/>
                </a:solidFill>
              </a:rPr>
              <a:t>СПАСИБО ЗА ВНИМАНИЕ</a:t>
            </a:r>
            <a:br>
              <a:rPr lang="ru-RU" sz="3600" dirty="0"/>
            </a:br>
            <a:br>
              <a:rPr lang="ru-RU" sz="36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8823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0031" y="261257"/>
            <a:ext cx="4180114" cy="2125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«Супермаркет»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68C1969-79F3-24C8-8109-0D59DEA4A1D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931" y="717890"/>
            <a:ext cx="7356761" cy="5422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C655262-4C24-642E-A526-46516E141BF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57" y="886882"/>
            <a:ext cx="4365534" cy="58204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8086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0031" y="261257"/>
            <a:ext cx="4180114" cy="2125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«Юные моряки»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5956B3F-33EA-CC31-D1DE-229C7A48EB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942" y="297074"/>
            <a:ext cx="4796394" cy="63811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113AB4E-77D3-C357-21F1-DC0599E18CE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41" y="815988"/>
            <a:ext cx="4447723" cy="5930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DDBCF64-1018-3833-3C6B-F34C36A60F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2235" y="4477168"/>
            <a:ext cx="2249329" cy="1484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4AFEA76-7C7B-8DDB-FE12-7077DCE2E72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3122" y="1256383"/>
            <a:ext cx="2307554" cy="3076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2181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0031" y="261257"/>
            <a:ext cx="4180114" cy="2125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«Поварята»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CB684BF-9CAD-70C1-07CE-E41ED35307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026" y="174945"/>
            <a:ext cx="4180114" cy="6508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0561229-7910-8A27-E79D-7A6E6D9A1C4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860" y="847538"/>
            <a:ext cx="7340437" cy="55057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3136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8156" y="151629"/>
            <a:ext cx="5205113" cy="22353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«Доктор»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5BBBBC6-FA3E-E2B9-DD7F-287B56FF1E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819" y="3096241"/>
            <a:ext cx="2899607" cy="3866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1E3AF31-A204-43E3-E14B-AD972F58F2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744" y="472003"/>
            <a:ext cx="4675929" cy="6234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object 4">
            <a:extLst>
              <a:ext uri="{FF2B5EF4-FFF2-40B4-BE49-F238E27FC236}">
                <a16:creationId xmlns:a16="http://schemas.microsoft.com/office/drawing/2014/main" id="{9E94E93B-3126-24CF-02B6-95FAA0693F08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016860" y="623837"/>
            <a:ext cx="4675928" cy="231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022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0031" y="261257"/>
            <a:ext cx="4180114" cy="2125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«Водители»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72474BF-7578-24F2-E97F-28F575C0A2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640698"/>
            <a:ext cx="5940425" cy="4455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1B7407F-F49B-3C5D-701C-42CF8286D3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324099"/>
            <a:ext cx="6362717" cy="47718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2367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37" y="0"/>
            <a:ext cx="12192000" cy="697531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br>
              <a:rPr lang="ru-RU" spc="-5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013" y="268092"/>
            <a:ext cx="5985164" cy="21188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«Конструирование», «Юный техник».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35F04F9-8FED-5D1E-DD75-C3FCFCD271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140" y="975973"/>
            <a:ext cx="2612691" cy="3482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463890-77B4-80FA-64FF-56734FF6787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177" y="261357"/>
            <a:ext cx="2748069" cy="366371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25F84EB-7C59-1646-0752-0578B0252C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690" y="892121"/>
            <a:ext cx="2637978" cy="351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CC809A4-FEE4-4B90-1856-991017F93F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4750" y="3666243"/>
            <a:ext cx="2259179" cy="3011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6B22761-AF98-AD87-4A7C-A6789AE83AB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331" y="4049652"/>
            <a:ext cx="2194560" cy="2697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0FC58C7-EA20-745E-043B-2906A6CF71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013" y="4597801"/>
            <a:ext cx="4023812" cy="21493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F2BDD6D-F48F-DA04-EFFB-3F4516FCA2D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628" y="4764784"/>
            <a:ext cx="2303813" cy="1728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5FEBEDB7-5C96-53C0-1D08-5D59AF95DA6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6819" y="356231"/>
            <a:ext cx="2542477" cy="31944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23241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1035</TotalTime>
  <Words>545</Words>
  <Application>Microsoft Office PowerPoint</Application>
  <PresentationFormat>Широкоэкранный</PresentationFormat>
  <Paragraphs>77</Paragraphs>
  <Slides>37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2" baseType="lpstr">
      <vt:lpstr>Arial</vt:lpstr>
      <vt:lpstr>Calibri</vt:lpstr>
      <vt:lpstr>Calibri Light</vt:lpstr>
      <vt:lpstr>Times New Roman</vt:lpstr>
      <vt:lpstr>Тема Office</vt:lpstr>
      <vt:lpstr>         Развивающая предметно-пространственная среда  в  средней группе ДОО </vt:lpstr>
      <vt:lpstr>   Создавая развивающую предметно – пространственную среду  в группе, учитывала требования ФГОС ДОО:  </vt:lpstr>
      <vt:lpstr>Социально – коммуникативное развитие  </vt:lpstr>
      <vt:lpstr> </vt:lpstr>
      <vt:lpstr> </vt:lpstr>
      <vt:lpstr> </vt:lpstr>
      <vt:lpstr> </vt:lpstr>
      <vt:lpstr> </vt:lpstr>
      <vt:lpstr> </vt:lpstr>
      <vt:lpstr>Познавательное развитие  </vt:lpstr>
      <vt:lpstr> </vt:lpstr>
      <vt:lpstr> </vt:lpstr>
      <vt:lpstr> </vt:lpstr>
      <vt:lpstr> </vt:lpstr>
      <vt:lpstr> </vt:lpstr>
      <vt:lpstr> </vt:lpstr>
      <vt:lpstr>Речевое развитие  </vt:lpstr>
      <vt:lpstr> </vt:lpstr>
      <vt:lpstr> </vt:lpstr>
      <vt:lpstr> </vt:lpstr>
      <vt:lpstr>Уголок уединения </vt:lpstr>
      <vt:lpstr>Трудовое воспитание  </vt:lpstr>
      <vt:lpstr>Художественно- эстетическое развитие  </vt:lpstr>
      <vt:lpstr> </vt:lpstr>
      <vt:lpstr> </vt:lpstr>
      <vt:lpstr>Художественная литература </vt:lpstr>
      <vt:lpstr>Опытно – исследовательская деятельность </vt:lpstr>
      <vt:lpstr>Нравственно – патриотическое воспитание </vt:lpstr>
      <vt:lpstr>Российская геральдика, энциклопедия «Сокровища России»  </vt:lpstr>
      <vt:lpstr> </vt:lpstr>
      <vt:lpstr> </vt:lpstr>
      <vt:lpstr>Физическое развитие развитие   </vt:lpstr>
      <vt:lpstr> Мешочки с песком, мягкие мячи, кегли, картотеки релаксационных игр.  </vt:lpstr>
      <vt:lpstr>Игры на меткость «Попади в цель», индивидуальные массажные рукавички, массажер для спины. </vt:lpstr>
      <vt:lpstr>Большие и маленькие мячи для самомассажа, комплекс подвижных игр для детей, малоподвижных на развитие дыхания, картинки «Летние виды спорта», «Зимние виды спорта» </vt:lpstr>
      <vt:lpstr>Насыщенная развивающая предметно-пространственная и образовательная среда становится основой для организации увлекательной, содержательной жизни и разностороннего развития каждого ребенка. Развивающая предметно пространственная среда является основным средством формирования личности ребенка, источником его знаний и социального опыта.  </vt:lpstr>
      <vt:lpstr>СПАСИБО ЗА ВНИМАНИЕ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№22 «Журавушка» общеразвивающего вида с приоритетным осуществлением деятельности по художественно - эстетическому направлению развития детей»</dc:title>
  <dc:creator>Дима Герасимов</dc:creator>
  <cp:lastModifiedBy>Марианна Гордиенко</cp:lastModifiedBy>
  <cp:revision>132</cp:revision>
  <dcterms:created xsi:type="dcterms:W3CDTF">2020-01-26T08:17:51Z</dcterms:created>
  <dcterms:modified xsi:type="dcterms:W3CDTF">2022-12-17T00:06:07Z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2999366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