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4"/>
  </p:sldMasterIdLst>
  <p:handoutMasterIdLst>
    <p:handoutMasterId r:id="rId10"/>
  </p:handoutMasterIdLst>
  <p:sldIdLst>
    <p:sldId id="257" r:id="rId5"/>
    <p:sldId id="267" r:id="rId6"/>
    <p:sldId id="269" r:id="rId7"/>
    <p:sldId id="268" r:id="rId8"/>
    <p:sldId id="27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BFA4"/>
    <a:srgbClr val="00B0F0"/>
    <a:srgbClr val="E8F8F8"/>
    <a:srgbClr val="C9EDED"/>
    <a:srgbClr val="6FC1CF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4" autoAdjust="0"/>
    <p:restoredTop sz="94660"/>
  </p:normalViewPr>
  <p:slideViewPr>
    <p:cSldViewPr snapToGrid="0">
      <p:cViewPr varScale="1">
        <p:scale>
          <a:sx n="58" d="100"/>
          <a:sy n="58" d="100"/>
        </p:scale>
        <p:origin x="461" y="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28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98CC3C-4D4A-4A20-9772-E5D285354E1B}" type="doc">
      <dgm:prSet loTypeId="urn:microsoft.com/office/officeart/2005/8/layout/chevron1" loCatId="process" qsTypeId="urn:microsoft.com/office/officeart/2005/8/quickstyle/simple1" qsCatId="simple" csTypeId="urn:microsoft.com/office/officeart/2005/8/colors/colorful4" csCatId="colorful" phldr="1"/>
      <dgm:spPr/>
    </dgm:pt>
    <dgm:pt modelId="{954D1749-3FD8-4C82-B6C3-3C8881DC2CEF}">
      <dgm:prSet phldrT="[Текст]"/>
      <dgm:spPr/>
      <dgm:t>
        <a:bodyPr/>
        <a:lstStyle/>
        <a:p>
          <a:r>
            <a:rPr lang="ru-RU" dirty="0"/>
            <a:t>До 2-х лет</a:t>
          </a:r>
        </a:p>
      </dgm:t>
    </dgm:pt>
    <dgm:pt modelId="{BCDE0D94-A848-4B51-B473-112C70FB3790}" type="parTrans" cxnId="{BEB3BF1B-48C2-43C7-94D8-00F32D72CC3A}">
      <dgm:prSet/>
      <dgm:spPr/>
      <dgm:t>
        <a:bodyPr/>
        <a:lstStyle/>
        <a:p>
          <a:endParaRPr lang="ru-RU"/>
        </a:p>
      </dgm:t>
    </dgm:pt>
    <dgm:pt modelId="{96E7F572-F431-48E6-8077-C9C4CC0102AC}" type="sibTrans" cxnId="{BEB3BF1B-48C2-43C7-94D8-00F32D72CC3A}">
      <dgm:prSet/>
      <dgm:spPr/>
      <dgm:t>
        <a:bodyPr/>
        <a:lstStyle/>
        <a:p>
          <a:endParaRPr lang="ru-RU"/>
        </a:p>
      </dgm:t>
    </dgm:pt>
    <dgm:pt modelId="{62286445-99C4-445B-A69F-96FFAD0DEBF0}">
      <dgm:prSet phldrT="[Текст]"/>
      <dgm:spPr/>
      <dgm:t>
        <a:bodyPr/>
        <a:lstStyle/>
        <a:p>
          <a:r>
            <a:rPr lang="ru-RU" dirty="0"/>
            <a:t>2-4 года</a:t>
          </a:r>
        </a:p>
      </dgm:t>
    </dgm:pt>
    <dgm:pt modelId="{FD0ED265-56F0-49FA-8D7A-06DAF11CD7B4}" type="parTrans" cxnId="{F23F4CD0-56F4-4045-9E2B-46FF9CF425FB}">
      <dgm:prSet/>
      <dgm:spPr/>
      <dgm:t>
        <a:bodyPr/>
        <a:lstStyle/>
        <a:p>
          <a:endParaRPr lang="ru-RU"/>
        </a:p>
      </dgm:t>
    </dgm:pt>
    <dgm:pt modelId="{BE574F66-087B-46DB-A999-76372C00ABEF}" type="sibTrans" cxnId="{F23F4CD0-56F4-4045-9E2B-46FF9CF425FB}">
      <dgm:prSet/>
      <dgm:spPr/>
      <dgm:t>
        <a:bodyPr/>
        <a:lstStyle/>
        <a:p>
          <a:endParaRPr lang="ru-RU"/>
        </a:p>
      </dgm:t>
    </dgm:pt>
    <dgm:pt modelId="{2828683A-10F3-49B0-9C4C-D64056B515F8}">
      <dgm:prSet phldrT="[Текст]"/>
      <dgm:spPr/>
      <dgm:t>
        <a:bodyPr/>
        <a:lstStyle/>
        <a:p>
          <a:r>
            <a:rPr lang="ru-RU" dirty="0"/>
            <a:t>После 4-х лет</a:t>
          </a:r>
        </a:p>
      </dgm:t>
    </dgm:pt>
    <dgm:pt modelId="{87748110-B708-4D3B-8D95-69B3E841E50B}" type="parTrans" cxnId="{F8397B1B-5362-4B8B-BE3D-38C3D52AD937}">
      <dgm:prSet/>
      <dgm:spPr/>
      <dgm:t>
        <a:bodyPr/>
        <a:lstStyle/>
        <a:p>
          <a:endParaRPr lang="ru-RU"/>
        </a:p>
      </dgm:t>
    </dgm:pt>
    <dgm:pt modelId="{82481E7C-3CEB-4932-81DF-DF1BAFBF9ED9}" type="sibTrans" cxnId="{F8397B1B-5362-4B8B-BE3D-38C3D52AD937}">
      <dgm:prSet/>
      <dgm:spPr/>
      <dgm:t>
        <a:bodyPr/>
        <a:lstStyle/>
        <a:p>
          <a:endParaRPr lang="ru-RU"/>
        </a:p>
      </dgm:t>
    </dgm:pt>
    <dgm:pt modelId="{E83C597D-853D-465E-B0A8-0B34087E15E8}" type="pres">
      <dgm:prSet presAssocID="{FD98CC3C-4D4A-4A20-9772-E5D285354E1B}" presName="Name0" presStyleCnt="0">
        <dgm:presLayoutVars>
          <dgm:dir/>
          <dgm:animLvl val="lvl"/>
          <dgm:resizeHandles val="exact"/>
        </dgm:presLayoutVars>
      </dgm:prSet>
      <dgm:spPr/>
    </dgm:pt>
    <dgm:pt modelId="{1424940F-ADBE-48E6-ABF9-725F55538D8D}" type="pres">
      <dgm:prSet presAssocID="{954D1749-3FD8-4C82-B6C3-3C8881DC2CEF}" presName="parTxOnly" presStyleLbl="node1" presStyleIdx="0" presStyleCnt="3" custLinFactNeighborY="1073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B15FF-010A-4774-8B91-5A7F2A656252}" type="pres">
      <dgm:prSet presAssocID="{96E7F572-F431-48E6-8077-C9C4CC0102AC}" presName="parTxOnlySpace" presStyleCnt="0"/>
      <dgm:spPr/>
    </dgm:pt>
    <dgm:pt modelId="{1CCE5AB3-78CF-41B6-98E8-13635DD57B3D}" type="pres">
      <dgm:prSet presAssocID="{62286445-99C4-445B-A69F-96FFAD0DEBF0}" presName="parTxOnly" presStyleLbl="node1" presStyleIdx="1" presStyleCnt="3" custScaleX="8770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0A50E8-9A43-464E-9592-A1BEF30DC666}" type="pres">
      <dgm:prSet presAssocID="{BE574F66-087B-46DB-A999-76372C00ABEF}" presName="parTxOnlySpace" presStyleCnt="0"/>
      <dgm:spPr/>
    </dgm:pt>
    <dgm:pt modelId="{6306C8AC-4765-4173-9761-32FAC730C585}" type="pres">
      <dgm:prSet presAssocID="{2828683A-10F3-49B0-9C4C-D64056B515F8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F0D188-6D3F-404F-9E73-0B79D9FFBF43}" type="presOf" srcId="{FD98CC3C-4D4A-4A20-9772-E5D285354E1B}" destId="{E83C597D-853D-465E-B0A8-0B34087E15E8}" srcOrd="0" destOrd="0" presId="urn:microsoft.com/office/officeart/2005/8/layout/chevron1"/>
    <dgm:cxn modelId="{F1CE62ED-6621-496E-AD2A-326E928E6DB3}" type="presOf" srcId="{62286445-99C4-445B-A69F-96FFAD0DEBF0}" destId="{1CCE5AB3-78CF-41B6-98E8-13635DD57B3D}" srcOrd="0" destOrd="0" presId="urn:microsoft.com/office/officeart/2005/8/layout/chevron1"/>
    <dgm:cxn modelId="{F23F4CD0-56F4-4045-9E2B-46FF9CF425FB}" srcId="{FD98CC3C-4D4A-4A20-9772-E5D285354E1B}" destId="{62286445-99C4-445B-A69F-96FFAD0DEBF0}" srcOrd="1" destOrd="0" parTransId="{FD0ED265-56F0-49FA-8D7A-06DAF11CD7B4}" sibTransId="{BE574F66-087B-46DB-A999-76372C00ABEF}"/>
    <dgm:cxn modelId="{BEB3BF1B-48C2-43C7-94D8-00F32D72CC3A}" srcId="{FD98CC3C-4D4A-4A20-9772-E5D285354E1B}" destId="{954D1749-3FD8-4C82-B6C3-3C8881DC2CEF}" srcOrd="0" destOrd="0" parTransId="{BCDE0D94-A848-4B51-B473-112C70FB3790}" sibTransId="{96E7F572-F431-48E6-8077-C9C4CC0102AC}"/>
    <dgm:cxn modelId="{E4D5C637-31B4-4CDC-B90B-1E3C79F4CE24}" type="presOf" srcId="{2828683A-10F3-49B0-9C4C-D64056B515F8}" destId="{6306C8AC-4765-4173-9761-32FAC730C585}" srcOrd="0" destOrd="0" presId="urn:microsoft.com/office/officeart/2005/8/layout/chevron1"/>
    <dgm:cxn modelId="{DDDA69F7-1310-4201-B053-220A2D6886B0}" type="presOf" srcId="{954D1749-3FD8-4C82-B6C3-3C8881DC2CEF}" destId="{1424940F-ADBE-48E6-ABF9-725F55538D8D}" srcOrd="0" destOrd="0" presId="urn:microsoft.com/office/officeart/2005/8/layout/chevron1"/>
    <dgm:cxn modelId="{F8397B1B-5362-4B8B-BE3D-38C3D52AD937}" srcId="{FD98CC3C-4D4A-4A20-9772-E5D285354E1B}" destId="{2828683A-10F3-49B0-9C4C-D64056B515F8}" srcOrd="2" destOrd="0" parTransId="{87748110-B708-4D3B-8D95-69B3E841E50B}" sibTransId="{82481E7C-3CEB-4932-81DF-DF1BAFBF9ED9}"/>
    <dgm:cxn modelId="{F2831940-BDE3-429B-921A-5D3D6139AF84}" type="presParOf" srcId="{E83C597D-853D-465E-B0A8-0B34087E15E8}" destId="{1424940F-ADBE-48E6-ABF9-725F55538D8D}" srcOrd="0" destOrd="0" presId="urn:microsoft.com/office/officeart/2005/8/layout/chevron1"/>
    <dgm:cxn modelId="{F102F65E-6B99-4149-9314-ECBA5D433BE6}" type="presParOf" srcId="{E83C597D-853D-465E-B0A8-0B34087E15E8}" destId="{8E4B15FF-010A-4774-8B91-5A7F2A656252}" srcOrd="1" destOrd="0" presId="urn:microsoft.com/office/officeart/2005/8/layout/chevron1"/>
    <dgm:cxn modelId="{C08260AF-2D82-4FBA-AD71-5FF1D11149A0}" type="presParOf" srcId="{E83C597D-853D-465E-B0A8-0B34087E15E8}" destId="{1CCE5AB3-78CF-41B6-98E8-13635DD57B3D}" srcOrd="2" destOrd="0" presId="urn:microsoft.com/office/officeart/2005/8/layout/chevron1"/>
    <dgm:cxn modelId="{A28903AF-509C-45E3-88E6-E0592685828E}" type="presParOf" srcId="{E83C597D-853D-465E-B0A8-0B34087E15E8}" destId="{450A50E8-9A43-464E-9592-A1BEF30DC666}" srcOrd="3" destOrd="0" presId="urn:microsoft.com/office/officeart/2005/8/layout/chevron1"/>
    <dgm:cxn modelId="{C3A94330-1DB4-4CDF-9161-282883ED6A24}" type="presParOf" srcId="{E83C597D-853D-465E-B0A8-0B34087E15E8}" destId="{6306C8AC-4765-4173-9761-32FAC730C585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8" y="1898977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90" y="2585668"/>
            <a:ext cx="2417069" cy="34564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290" y="2889345"/>
            <a:ext cx="2115316" cy="3145542"/>
          </a:xfrm>
          <a:prstGeom prst="rect">
            <a:avLst/>
          </a:prstGeom>
        </p:spPr>
      </p:pic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90" y="2585668"/>
            <a:ext cx="2417069" cy="34564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290" y="2889345"/>
            <a:ext cx="2115316" cy="3145542"/>
          </a:xfrm>
          <a:prstGeom prst="rect">
            <a:avLst/>
          </a:prstGeom>
        </p:spPr>
      </p:pic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14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7" y="2744164"/>
            <a:ext cx="2298197" cy="32979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984" y="2290011"/>
            <a:ext cx="1642875" cy="375209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17" y="2744164"/>
            <a:ext cx="2298197" cy="32979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8984" y="2290011"/>
            <a:ext cx="1642875" cy="375209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5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4" y="2399740"/>
            <a:ext cx="1463043" cy="36423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106" y="2320491"/>
            <a:ext cx="2002540" cy="3721616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34" y="2399740"/>
            <a:ext cx="1463043" cy="36423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6106" y="2320491"/>
            <a:ext cx="2002540" cy="3721616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70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69" y="2195523"/>
            <a:ext cx="2176276" cy="38465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46" y="2180283"/>
            <a:ext cx="2575565" cy="3861824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487706" y="385187"/>
            <a:ext cx="5366479" cy="2758191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69" y="2195523"/>
            <a:ext cx="2176276" cy="38465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1446" y="2180283"/>
            <a:ext cx="2575565" cy="3861824"/>
          </a:xfrm>
          <a:prstGeom prst="rect">
            <a:avLst/>
          </a:prstGeom>
        </p:spPr>
      </p:pic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4156422" y="347301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56422" y="4485839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156422" y="5498664"/>
            <a:ext cx="3988800" cy="717550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6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2101" y="505796"/>
            <a:ext cx="6388621" cy="448361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549" y="1482683"/>
            <a:ext cx="6614173" cy="2529845"/>
          </a:xfrm>
          <a:prstGeom prst="rect">
            <a:avLst/>
          </a:prstGeom>
        </p:spPr>
      </p:pic>
      <p:sp>
        <p:nvSpPr>
          <p:cNvPr id="19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676968" y="2569705"/>
            <a:ext cx="6614173" cy="699587"/>
          </a:xfrm>
          <a:prstGeom prst="rect">
            <a:avLst/>
          </a:prstGeom>
        </p:spPr>
        <p:txBody>
          <a:bodyPr/>
          <a:lstStyle>
            <a:lvl1pPr>
              <a:defRPr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б</a:t>
            </a:r>
            <a:r>
              <a:rPr lang="en-US" dirty="0"/>
              <a:t> </a:t>
            </a:r>
            <a:r>
              <a:rPr lang="ru-RU" dirty="0"/>
              <a:t>р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е</a:t>
            </a:r>
            <a:r>
              <a:rPr lang="en-US" dirty="0"/>
              <a:t> </a:t>
            </a:r>
            <a:r>
              <a:rPr lang="ru-RU" dirty="0"/>
              <a:t>ц</a:t>
            </a:r>
            <a:r>
              <a:rPr lang="en-US" dirty="0"/>
              <a:t>  </a:t>
            </a:r>
            <a:r>
              <a:rPr lang="ru-RU" dirty="0"/>
              <a:t>з</a:t>
            </a:r>
            <a:r>
              <a:rPr lang="en-US" dirty="0"/>
              <a:t> 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ru-RU" dirty="0"/>
              <a:t>г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л</a:t>
            </a:r>
            <a:r>
              <a:rPr lang="en-US" dirty="0"/>
              <a:t> </a:t>
            </a:r>
            <a:r>
              <a:rPr lang="ru-RU" dirty="0"/>
              <a:t>о</a:t>
            </a:r>
            <a:r>
              <a:rPr lang="en-US" dirty="0"/>
              <a:t> </a:t>
            </a:r>
            <a:r>
              <a:rPr lang="ru-RU" dirty="0"/>
              <a:t>в</a:t>
            </a:r>
            <a:r>
              <a:rPr lang="en-US" dirty="0"/>
              <a:t> </a:t>
            </a:r>
            <a:r>
              <a:rPr lang="ru-RU" dirty="0"/>
              <a:t>к</a:t>
            </a:r>
            <a:r>
              <a:rPr lang="en-US" dirty="0"/>
              <a:t> </a:t>
            </a:r>
            <a:r>
              <a:rPr lang="ru-RU" dirty="0"/>
              <a:t>а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86" y="2569705"/>
            <a:ext cx="1690142" cy="368398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098" y="4089357"/>
            <a:ext cx="1563627" cy="195377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7302" y="1959719"/>
            <a:ext cx="2320644" cy="408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-4.44444E-6 L 0.00078 -0.134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671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54167E-6 -4.44444E-6 L 0.00065 -0.16851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842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4.79167E-6 -4.44444E-6 L -0.0004 -0.17407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8704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4167E-6 2.96296E-6 L 0.1987 -0.0041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35" y="-20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54167E-6 -3.33333E-6 L -0.21927 0.0018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64" y="9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590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</p:sldLayoutIdLst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21.svg"/><Relationship Id="rId4" Type="http://schemas.openxmlformats.org/officeDocument/2006/relationships/image" Target="../media/image19.png"/><Relationship Id="rId9" Type="http://schemas.openxmlformats.org/officeDocument/2006/relationships/image" Target="../media/image2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svg"/><Relationship Id="rId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7" Type="http://schemas.openxmlformats.org/officeDocument/2006/relationships/image" Target="../media/image3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33.sv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55698" y="3292383"/>
            <a:ext cx="2115316" cy="3145542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983726" y="1526594"/>
            <a:ext cx="7026536" cy="2387600"/>
          </a:xfrm>
          <a:prstGeom prst="rect">
            <a:avLst/>
          </a:prstGeom>
          <a:solidFill>
            <a:srgbClr val="E8F8F8">
              <a:alpha val="78824"/>
            </a:srgbClr>
          </a:solidFill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>
                <a:solidFill>
                  <a:schemeClr val="accent5">
                    <a:lumMod val="50000"/>
                  </a:schemeClr>
                </a:solidFill>
              </a:rPr>
              <a:t>Психологическое обоснование значения свободной игры для развития ребенка дошкольного возраста</a:t>
            </a:r>
          </a:p>
        </p:txBody>
      </p:sp>
      <p:pic>
        <p:nvPicPr>
          <p:cNvPr id="10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7900" y="4416550"/>
            <a:ext cx="573534" cy="505026"/>
          </a:xfrm>
          <a:prstGeom prst="rect">
            <a:avLst/>
          </a:prstGeom>
        </p:spPr>
      </p:pic>
      <p:grpSp>
        <p:nvGrpSpPr>
          <p:cNvPr id="11" name="Group 2"/>
          <p:cNvGrpSpPr/>
          <p:nvPr/>
        </p:nvGrpSpPr>
        <p:grpSpPr>
          <a:xfrm>
            <a:off x="420982" y="3182206"/>
            <a:ext cx="2417069" cy="3456439"/>
            <a:chOff x="3344569" y="426786"/>
            <a:chExt cx="2417069" cy="3456439"/>
          </a:xfrm>
        </p:grpSpPr>
        <p:pic>
          <p:nvPicPr>
            <p:cNvPr id="12" name="Рисунок 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44569" y="426786"/>
              <a:ext cx="1863051" cy="3456439"/>
            </a:xfrm>
            <a:prstGeom prst="rect">
              <a:avLst/>
            </a:prstGeom>
          </p:spPr>
        </p:pic>
        <p:pic>
          <p:nvPicPr>
            <p:cNvPr id="13" name="Рисунок 6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06898" y="2129883"/>
              <a:ext cx="754740" cy="379141"/>
            </a:xfrm>
            <a:prstGeom prst="rect">
              <a:avLst/>
            </a:prstGeom>
          </p:spPr>
        </p:pic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1377B2-F066-742F-F891-185E9C4E8636}"/>
              </a:ext>
            </a:extLst>
          </p:cNvPr>
          <p:cNvSpPr txBox="1">
            <a:spLocks/>
          </p:cNvSpPr>
          <p:nvPr/>
        </p:nvSpPr>
        <p:spPr>
          <a:xfrm>
            <a:off x="3082153" y="4006601"/>
            <a:ext cx="7026536" cy="1347097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/>
              <a:t>Педагог-психолог ГБОУ Школа № 423</a:t>
            </a:r>
          </a:p>
          <a:p>
            <a:r>
              <a:rPr lang="ru-RU" sz="2400" dirty="0"/>
              <a:t>Живых Анна Викторовна</a:t>
            </a:r>
          </a:p>
          <a:p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16667E-6 7.40741E-7 L -0.19362 0.00648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87" y="3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4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5E-6 4.81481E-6 C 0.00443 -0.00741 0.01992 -0.01413 0.02565 -0.01413 C 0.06016 -0.01413 0.09584 0.09884 0.09584 0.21203 C 0.09584 0.15486 0.1138 0.09884 0.13047 0.09884 C 0.14831 0.09884 0.16498 0.15555 0.16498 0.21203 C 0.16498 0.18379 0.17383 0.15486 0.18282 0.15486 C 0.19167 0.15486 0.20065 0.18287 0.20065 0.21203 C 0.20065 0.19722 0.20521 0.18379 0.20951 0.18379 C 0.21407 0.18379 0.21836 0.19814 0.21836 0.21203 C 0.21836 0.20439 0.22058 0.19722 0.22292 0.19722 C 0.22409 0.19722 0.22735 0.20486 0.22735 0.21203 C 0.22735 0.2081 0.22852 0.20439 0.22956 0.20439 C 0.22956 0.20532 0.23177 0.20787 0.23177 0.21203 C 0.23177 0.20995 0.23177 0.2081 0.23295 0.2081 C 0.23295 0.20902 0.23412 0.21018 0.23412 0.21203 C 0.23412 0.21111 0.23412 0.20995 0.23412 0.20902 C 0.23529 0.20902 0.23529 0.20995 0.23529 0.21111 C 0.23646 0.21111 0.23646 0.21018 0.23646 0.20902 C 0.23763 0.20902 0.23763 0.20995 0.23763 0.21111 " pathEditMode="relative" rAng="0" ptsTypes="AAAAAAAAAAAAAAAAAAA">
                                      <p:cBhvr>
                                        <p:cTn id="1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988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AD42D66-1C24-AE45-1BF1-1D265EAA5637}"/>
              </a:ext>
            </a:extLst>
          </p:cNvPr>
          <p:cNvSpPr/>
          <p:nvPr/>
        </p:nvSpPr>
        <p:spPr>
          <a:xfrm>
            <a:off x="255035" y="41988"/>
            <a:ext cx="11681927" cy="6372808"/>
          </a:xfrm>
          <a:prstGeom prst="rect">
            <a:avLst/>
          </a:prstGeom>
          <a:solidFill>
            <a:schemeClr val="bg1"/>
          </a:solidFill>
          <a:ln>
            <a:solidFill>
              <a:srgbClr val="C9ED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DCD653B1-E421-3E97-5C22-34B63A258BF5}"/>
              </a:ext>
            </a:extLst>
          </p:cNvPr>
          <p:cNvSpPr txBox="1">
            <a:spLocks/>
          </p:cNvSpPr>
          <p:nvPr/>
        </p:nvSpPr>
        <p:spPr>
          <a:xfrm>
            <a:off x="399255" y="304284"/>
            <a:ext cx="5063413" cy="606490"/>
          </a:xfrm>
          <a:prstGeom prst="rect">
            <a:avLst/>
          </a:prstGeom>
          <a:noFill/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РОЛЬ СВОБОДНОЙ ИГРЫ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7BFFCD5B-17F9-943A-4F65-EE91C4EDD282}"/>
              </a:ext>
            </a:extLst>
          </p:cNvPr>
          <p:cNvCxnSpPr/>
          <p:nvPr/>
        </p:nvCxnSpPr>
        <p:spPr>
          <a:xfrm>
            <a:off x="550506" y="1110344"/>
            <a:ext cx="108515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 descr="Дети контур">
            <a:extLst>
              <a:ext uri="{FF2B5EF4-FFF2-40B4-BE49-F238E27FC236}">
                <a16:creationId xmlns:a16="http://schemas.microsoft.com/office/drawing/2014/main" xmlns="" id="{E3DBCFDE-EFD6-B9F4-735E-D0B541C9A3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74336" y="3863140"/>
            <a:ext cx="710691" cy="710691"/>
          </a:xfrm>
          <a:prstGeom prst="rect">
            <a:avLst/>
          </a:prstGeom>
        </p:spPr>
      </p:pic>
      <p:pic>
        <p:nvPicPr>
          <p:cNvPr id="15" name="Рисунок 14" descr="Сказка контур">
            <a:extLst>
              <a:ext uri="{FF2B5EF4-FFF2-40B4-BE49-F238E27FC236}">
                <a16:creationId xmlns:a16="http://schemas.microsoft.com/office/drawing/2014/main" xmlns="" id="{BC86504C-D30E-1E58-0090-D4F9E04A329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683480" y="3910282"/>
            <a:ext cx="590949" cy="590949"/>
          </a:xfrm>
          <a:prstGeom prst="rect">
            <a:avLst/>
          </a:prstGeom>
        </p:spPr>
      </p:pic>
      <p:pic>
        <p:nvPicPr>
          <p:cNvPr id="19" name="Рисунок 18" descr="Пейзаж холма контур">
            <a:extLst>
              <a:ext uri="{FF2B5EF4-FFF2-40B4-BE49-F238E27FC236}">
                <a16:creationId xmlns:a16="http://schemas.microsoft.com/office/drawing/2014/main" xmlns="" id="{0A089D91-A9D3-0F68-98C9-0053E9D82DB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6464252" y="1289295"/>
            <a:ext cx="663208" cy="663208"/>
          </a:xfrm>
          <a:prstGeom prst="rect">
            <a:avLst/>
          </a:prstGeom>
        </p:spPr>
      </p:pic>
      <p:grpSp>
        <p:nvGrpSpPr>
          <p:cNvPr id="38" name="Группа 37">
            <a:extLst>
              <a:ext uri="{FF2B5EF4-FFF2-40B4-BE49-F238E27FC236}">
                <a16:creationId xmlns:a16="http://schemas.microsoft.com/office/drawing/2014/main" xmlns="" id="{98E10BB1-F929-953A-4131-C6227EB4F218}"/>
              </a:ext>
            </a:extLst>
          </p:cNvPr>
          <p:cNvGrpSpPr/>
          <p:nvPr/>
        </p:nvGrpSpPr>
        <p:grpSpPr>
          <a:xfrm>
            <a:off x="912844" y="1249264"/>
            <a:ext cx="5063413" cy="2308292"/>
            <a:chOff x="912844" y="1249264"/>
            <a:chExt cx="5063413" cy="2308292"/>
          </a:xfrm>
        </p:grpSpPr>
        <p:pic>
          <p:nvPicPr>
            <p:cNvPr id="25" name="Рисунок 24" descr="Волшебная палочка (авто) контур">
              <a:extLst>
                <a:ext uri="{FF2B5EF4-FFF2-40B4-BE49-F238E27FC236}">
                  <a16:creationId xmlns:a16="http://schemas.microsoft.com/office/drawing/2014/main" xmlns="" id="{99FE4A84-4958-E9A0-DD45-6DED4FBB434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tretch>
              <a:fillRect/>
            </a:stretch>
          </p:blipFill>
          <p:spPr>
            <a:xfrm>
              <a:off x="972074" y="1296958"/>
              <a:ext cx="663208" cy="663208"/>
            </a:xfrm>
            <a:prstGeom prst="rect">
              <a:avLst/>
            </a:prstGeom>
          </p:spPr>
        </p:pic>
        <p:sp>
          <p:nvSpPr>
            <p:cNvPr id="34" name="Заголовок 1">
              <a:extLst>
                <a:ext uri="{FF2B5EF4-FFF2-40B4-BE49-F238E27FC236}">
                  <a16:creationId xmlns:a16="http://schemas.microsoft.com/office/drawing/2014/main" xmlns="" id="{4FF09212-77B5-0799-6A08-E627862C61F1}"/>
                </a:ext>
              </a:extLst>
            </p:cNvPr>
            <p:cNvSpPr txBox="1">
              <a:spLocks/>
            </p:cNvSpPr>
            <p:nvPr/>
          </p:nvSpPr>
          <p:spPr>
            <a:xfrm>
              <a:off x="1635282" y="1249264"/>
              <a:ext cx="3811031" cy="606490"/>
            </a:xfrm>
            <a:prstGeom prst="rect">
              <a:avLst/>
            </a:prstGeom>
            <a:noFill/>
          </p:spPr>
          <p:txBody>
            <a:bodyPr anchor="b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2000" b="1" dirty="0">
                  <a:solidFill>
                    <a:srgbClr val="00B0F0"/>
                  </a:solidFill>
                </a:rPr>
                <a:t>Развитие творческого потенциала</a:t>
              </a:r>
            </a:p>
          </p:txBody>
        </p:sp>
        <p:sp>
          <p:nvSpPr>
            <p:cNvPr id="35" name="Заголовок 1">
              <a:extLst>
                <a:ext uri="{FF2B5EF4-FFF2-40B4-BE49-F238E27FC236}">
                  <a16:creationId xmlns:a16="http://schemas.microsoft.com/office/drawing/2014/main" xmlns="" id="{A31C89D1-7CBB-96FB-E312-434E775AE37C}"/>
                </a:ext>
              </a:extLst>
            </p:cNvPr>
            <p:cNvSpPr txBox="1">
              <a:spLocks/>
            </p:cNvSpPr>
            <p:nvPr/>
          </p:nvSpPr>
          <p:spPr>
            <a:xfrm>
              <a:off x="912844" y="1882713"/>
              <a:ext cx="5063413" cy="1674843"/>
            </a:xfrm>
            <a:prstGeom prst="rect">
              <a:avLst/>
            </a:prstGeom>
            <a:noFill/>
          </p:spPr>
          <p:txBody>
            <a:bodyPr anchor="b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just"/>
              <a:r>
                <a:rPr lang="ru-RU" sz="1600" dirty="0">
                  <a:solidFill>
                    <a:schemeClr val="tx1"/>
                  </a:solidFill>
                </a:rPr>
                <a:t>Свободная игра не имеет правил и предполагает множество творческих ходов. Этот творческий аспект является ключевым, так как он стимулирует развитие мозга в большей степени, чем следование заданным правилам. В свободной игре дети пользуются воображением и пробуют новые варианты, примеряют на себя роли. </a:t>
              </a:r>
            </a:p>
          </p:txBody>
        </p:sp>
      </p:grp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xmlns="" id="{CA00BB6A-3E96-A5AF-1027-B10864CDF43E}"/>
              </a:ext>
            </a:extLst>
          </p:cNvPr>
          <p:cNvGrpSpPr/>
          <p:nvPr/>
        </p:nvGrpSpPr>
        <p:grpSpPr>
          <a:xfrm>
            <a:off x="841304" y="3808975"/>
            <a:ext cx="5063413" cy="2308292"/>
            <a:chOff x="912844" y="1249264"/>
            <a:chExt cx="5063413" cy="2308292"/>
          </a:xfrm>
        </p:grpSpPr>
        <p:sp>
          <p:nvSpPr>
            <p:cNvPr id="45" name="Заголовок 1">
              <a:extLst>
                <a:ext uri="{FF2B5EF4-FFF2-40B4-BE49-F238E27FC236}">
                  <a16:creationId xmlns:a16="http://schemas.microsoft.com/office/drawing/2014/main" xmlns="" id="{A45117FF-A7ED-5124-550A-14D6B2C3970B}"/>
                </a:ext>
              </a:extLst>
            </p:cNvPr>
            <p:cNvSpPr txBox="1">
              <a:spLocks/>
            </p:cNvSpPr>
            <p:nvPr/>
          </p:nvSpPr>
          <p:spPr>
            <a:xfrm>
              <a:off x="1635282" y="1249264"/>
              <a:ext cx="3811031" cy="606490"/>
            </a:xfrm>
            <a:prstGeom prst="rect">
              <a:avLst/>
            </a:prstGeom>
            <a:noFill/>
          </p:spPr>
          <p:txBody>
            <a:bodyPr anchor="b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2000" b="1" dirty="0">
                  <a:solidFill>
                    <a:srgbClr val="00B0F0"/>
                  </a:solidFill>
                </a:rPr>
                <a:t>Навыки социального общения</a:t>
              </a:r>
            </a:p>
          </p:txBody>
        </p:sp>
        <p:sp>
          <p:nvSpPr>
            <p:cNvPr id="46" name="Заголовок 1">
              <a:extLst>
                <a:ext uri="{FF2B5EF4-FFF2-40B4-BE49-F238E27FC236}">
                  <a16:creationId xmlns:a16="http://schemas.microsoft.com/office/drawing/2014/main" xmlns="" id="{481C66CF-DEA6-1799-8521-291A86A67FA0}"/>
                </a:ext>
              </a:extLst>
            </p:cNvPr>
            <p:cNvSpPr txBox="1">
              <a:spLocks/>
            </p:cNvSpPr>
            <p:nvPr/>
          </p:nvSpPr>
          <p:spPr>
            <a:xfrm>
              <a:off x="912844" y="1882713"/>
              <a:ext cx="5063413" cy="1674843"/>
            </a:xfrm>
            <a:prstGeom prst="rect">
              <a:avLst/>
            </a:prstGeom>
            <a:noFill/>
          </p:spPr>
          <p:txBody>
            <a:bodyPr anchor="b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just"/>
              <a:r>
                <a:rPr lang="ru-RU" sz="1600" dirty="0">
                  <a:solidFill>
                    <a:schemeClr val="tx1"/>
                  </a:solidFill>
                </a:rPr>
                <a:t>Дети учатся тому, что такое «честно», играя по очереди. Нельзя все время быть королевой фей, иначе вскоре будет не с кем играть. Дети хотят, чтобы игра продолжалась, и ради этого готовы приложить дополнительные усилия и принять желания других. И это помогает развивать настойчивость и умение договариваться. </a:t>
              </a:r>
            </a:p>
          </p:txBody>
        </p:sp>
      </p:grp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xmlns="" id="{B75DA291-74B3-934F-1919-2311C465B993}"/>
              </a:ext>
            </a:extLst>
          </p:cNvPr>
          <p:cNvGrpSpPr/>
          <p:nvPr/>
        </p:nvGrpSpPr>
        <p:grpSpPr>
          <a:xfrm>
            <a:off x="6383692" y="1215048"/>
            <a:ext cx="5063413" cy="2151667"/>
            <a:chOff x="940841" y="1249264"/>
            <a:chExt cx="5063413" cy="2151667"/>
          </a:xfrm>
        </p:grpSpPr>
        <p:sp>
          <p:nvSpPr>
            <p:cNvPr id="53" name="Заголовок 1">
              <a:extLst>
                <a:ext uri="{FF2B5EF4-FFF2-40B4-BE49-F238E27FC236}">
                  <a16:creationId xmlns:a16="http://schemas.microsoft.com/office/drawing/2014/main" xmlns="" id="{19470978-7BF2-EDEE-533F-09781194A608}"/>
                </a:ext>
              </a:extLst>
            </p:cNvPr>
            <p:cNvSpPr txBox="1">
              <a:spLocks/>
            </p:cNvSpPr>
            <p:nvPr/>
          </p:nvSpPr>
          <p:spPr>
            <a:xfrm>
              <a:off x="1635282" y="1249264"/>
              <a:ext cx="3811031" cy="606490"/>
            </a:xfrm>
            <a:prstGeom prst="rect">
              <a:avLst/>
            </a:prstGeom>
            <a:noFill/>
          </p:spPr>
          <p:txBody>
            <a:bodyPr anchor="b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2000" b="1" dirty="0">
                  <a:solidFill>
                    <a:srgbClr val="00B0F0"/>
                  </a:solidFill>
                </a:rPr>
                <a:t>Познание окружающего мира</a:t>
              </a:r>
            </a:p>
          </p:txBody>
        </p:sp>
        <p:sp>
          <p:nvSpPr>
            <p:cNvPr id="54" name="Заголовок 1">
              <a:extLst>
                <a:ext uri="{FF2B5EF4-FFF2-40B4-BE49-F238E27FC236}">
                  <a16:creationId xmlns:a16="http://schemas.microsoft.com/office/drawing/2014/main" xmlns="" id="{6AB0246E-CCD6-4EF3-83B6-2A9A72D5FEC9}"/>
                </a:ext>
              </a:extLst>
            </p:cNvPr>
            <p:cNvSpPr txBox="1">
              <a:spLocks/>
            </p:cNvSpPr>
            <p:nvPr/>
          </p:nvSpPr>
          <p:spPr>
            <a:xfrm>
              <a:off x="940841" y="2030459"/>
              <a:ext cx="5063413" cy="1370472"/>
            </a:xfrm>
            <a:prstGeom prst="rect">
              <a:avLst/>
            </a:prstGeom>
            <a:noFill/>
          </p:spPr>
          <p:txBody>
            <a:bodyPr anchor="b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just"/>
              <a:r>
                <a:rPr lang="ru-RU" sz="1600" dirty="0">
                  <a:solidFill>
                    <a:schemeClr val="tx1"/>
                  </a:solidFill>
                </a:rPr>
                <a:t>Игра помогает детям стать умнее, она является своего рода подготовкой к встрече с неизвестным. Она непредсказуема и предполагает элементы творчества, что в конечном счете способствует развитию гибкости и нестандартности поведения. Игра для детей – это способ познания окружающего мира</a:t>
              </a:r>
            </a:p>
          </p:txBody>
        </p:sp>
      </p:grp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xmlns="" id="{6694216F-81CE-C924-68D1-DC2F32BA3609}"/>
              </a:ext>
            </a:extLst>
          </p:cNvPr>
          <p:cNvGrpSpPr/>
          <p:nvPr/>
        </p:nvGrpSpPr>
        <p:grpSpPr>
          <a:xfrm>
            <a:off x="6690369" y="3792194"/>
            <a:ext cx="5063413" cy="1693524"/>
            <a:chOff x="1009090" y="1249264"/>
            <a:chExt cx="5063413" cy="1693524"/>
          </a:xfrm>
        </p:grpSpPr>
        <p:sp>
          <p:nvSpPr>
            <p:cNvPr id="57" name="Заголовок 1">
              <a:extLst>
                <a:ext uri="{FF2B5EF4-FFF2-40B4-BE49-F238E27FC236}">
                  <a16:creationId xmlns:a16="http://schemas.microsoft.com/office/drawing/2014/main" xmlns="" id="{E6A92ACB-57D6-4BE2-B985-6E2F318CDD58}"/>
                </a:ext>
              </a:extLst>
            </p:cNvPr>
            <p:cNvSpPr txBox="1">
              <a:spLocks/>
            </p:cNvSpPr>
            <p:nvPr/>
          </p:nvSpPr>
          <p:spPr>
            <a:xfrm>
              <a:off x="1635282" y="1249264"/>
              <a:ext cx="3811031" cy="606490"/>
            </a:xfrm>
            <a:prstGeom prst="rect">
              <a:avLst/>
            </a:prstGeom>
            <a:noFill/>
          </p:spPr>
          <p:txBody>
            <a:bodyPr anchor="b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ru-RU" sz="2000" b="1" dirty="0">
                  <a:solidFill>
                    <a:srgbClr val="00B0F0"/>
                  </a:solidFill>
                </a:rPr>
                <a:t>Эмоциональное здоровье</a:t>
              </a:r>
            </a:p>
          </p:txBody>
        </p:sp>
        <p:sp>
          <p:nvSpPr>
            <p:cNvPr id="58" name="Заголовок 1">
              <a:extLst>
                <a:ext uri="{FF2B5EF4-FFF2-40B4-BE49-F238E27FC236}">
                  <a16:creationId xmlns:a16="http://schemas.microsoft.com/office/drawing/2014/main" xmlns="" id="{2A43C9B0-C9DA-CC8F-BB4D-7C36689B45E5}"/>
                </a:ext>
              </a:extLst>
            </p:cNvPr>
            <p:cNvSpPr txBox="1">
              <a:spLocks/>
            </p:cNvSpPr>
            <p:nvPr/>
          </p:nvSpPr>
          <p:spPr>
            <a:xfrm>
              <a:off x="1009090" y="1899494"/>
              <a:ext cx="5063413" cy="1043294"/>
            </a:xfrm>
            <a:prstGeom prst="rect">
              <a:avLst/>
            </a:prstGeom>
            <a:noFill/>
          </p:spPr>
          <p:txBody>
            <a:bodyPr anchor="b"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accent1">
                      <a:lumMod val="7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just"/>
              <a:r>
                <a:rPr lang="ru-RU" sz="1600" dirty="0">
                  <a:solidFill>
                    <a:schemeClr val="tx1"/>
                  </a:solidFill>
                </a:rPr>
                <a:t>Свободная игра помогает справиться с тревогой и напряжением. Исследования подтверждают, что уровень тревожности детей, которые провели время игрой, ниже, чем у тех, кто слушал рассказ воспитателя.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104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AD42D66-1C24-AE45-1BF1-1D265EAA5637}"/>
              </a:ext>
            </a:extLst>
          </p:cNvPr>
          <p:cNvSpPr/>
          <p:nvPr/>
        </p:nvSpPr>
        <p:spPr>
          <a:xfrm>
            <a:off x="255036" y="149289"/>
            <a:ext cx="11681927" cy="6372808"/>
          </a:xfrm>
          <a:prstGeom prst="rect">
            <a:avLst/>
          </a:prstGeom>
          <a:solidFill>
            <a:schemeClr val="bg1"/>
          </a:solidFill>
          <a:ln>
            <a:solidFill>
              <a:srgbClr val="C9ED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DCD653B1-E421-3E97-5C22-34B63A258BF5}"/>
              </a:ext>
            </a:extLst>
          </p:cNvPr>
          <p:cNvSpPr txBox="1">
            <a:spLocks/>
          </p:cNvSpPr>
          <p:nvPr/>
        </p:nvSpPr>
        <p:spPr>
          <a:xfrm>
            <a:off x="-90196" y="317241"/>
            <a:ext cx="6696269" cy="606490"/>
          </a:xfrm>
          <a:prstGeom prst="rect">
            <a:avLst/>
          </a:prstGeom>
          <a:noFill/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Основные этапы свободной игры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7BFFCD5B-17F9-943A-4F65-EE91C4EDD282}"/>
              </a:ext>
            </a:extLst>
          </p:cNvPr>
          <p:cNvCxnSpPr/>
          <p:nvPr/>
        </p:nvCxnSpPr>
        <p:spPr>
          <a:xfrm>
            <a:off x="550506" y="1110344"/>
            <a:ext cx="108515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xmlns="" id="{DF4824C2-F6EE-0C81-C4CB-416355D6AB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38370176"/>
              </p:ext>
            </p:extLst>
          </p:nvPr>
        </p:nvGraphicFramePr>
        <p:xfrm>
          <a:off x="550505" y="1427587"/>
          <a:ext cx="10851501" cy="521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F5585D82-00FC-CBC3-DF3F-984505723949}"/>
              </a:ext>
            </a:extLst>
          </p:cNvPr>
          <p:cNvSpPr txBox="1">
            <a:spLocks/>
          </p:cNvSpPr>
          <p:nvPr/>
        </p:nvSpPr>
        <p:spPr>
          <a:xfrm>
            <a:off x="707574" y="3210706"/>
            <a:ext cx="3267267" cy="1674843"/>
          </a:xfrm>
          <a:prstGeom prst="rect">
            <a:avLst/>
          </a:prstGeom>
          <a:noFill/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600" dirty="0">
                <a:solidFill>
                  <a:schemeClr val="tx1"/>
                </a:solidFill>
              </a:rPr>
              <a:t>В первые два года жизни ребенка игры были самыми что ни на есть простыми – он всего-навсего выяснял, каковы на ощупь, вкус и запах различные предметы, какие они могут издавать звуки, как их можно смять, сжать, сломать… То, что он проделывал с игрушками почти никогда не было связано с тем, для чего все это на самом деле предназначалось (стучал машинкой).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C95752AB-53A0-2BD1-8EAE-E51C6C25350E}"/>
              </a:ext>
            </a:extLst>
          </p:cNvPr>
          <p:cNvSpPr txBox="1">
            <a:spLocks/>
          </p:cNvSpPr>
          <p:nvPr/>
        </p:nvSpPr>
        <p:spPr>
          <a:xfrm>
            <a:off x="4342621" y="2127379"/>
            <a:ext cx="3267267" cy="3573622"/>
          </a:xfrm>
          <a:prstGeom prst="rect">
            <a:avLst/>
          </a:prstGeom>
          <a:noFill/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600" dirty="0">
                <a:solidFill>
                  <a:schemeClr val="tx1"/>
                </a:solidFill>
              </a:rPr>
              <a:t>На втором этапе своего развития – т. е. начиная примерно с двух лет – ребенок начинает понимать, для чего каждая вещь, попавшая к нему в руки, предназначается, и пытается использовать ее по прямому назначению. И появляется у него эта возможность исключительно благодаря подражанию. Он смотрит на то, что делают с такими же предметами взрослые, и пытается делать то же самое. Ребенок начинает повторять «взрослые» фразы, услышанные как от родителей, педагогов, так и по телевизору.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63AD0164-380A-993C-686B-025AD7DABE13}"/>
              </a:ext>
            </a:extLst>
          </p:cNvPr>
          <p:cNvSpPr txBox="1">
            <a:spLocks/>
          </p:cNvSpPr>
          <p:nvPr/>
        </p:nvSpPr>
        <p:spPr>
          <a:xfrm>
            <a:off x="7899914" y="4676970"/>
            <a:ext cx="3267267" cy="1674843"/>
          </a:xfrm>
          <a:prstGeom prst="rect">
            <a:avLst/>
          </a:prstGeom>
          <a:noFill/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600" dirty="0">
                <a:solidFill>
                  <a:schemeClr val="tx1"/>
                </a:solidFill>
              </a:rPr>
              <a:t>Чуть позже – где-то около четырех лет – в его жизненном пространстве появляется еще одно очень важное приобретение – так называемые предметы-заместители. Обычная палочка в игре вполне может поочередно играть роль и молотка, и телефонной трубки, и пистолета. Вместе с заместителями ребенок осваивает и такое универсальное понятие, как «понарошку». Иначе говоря, он начинает разделять реальность и вымысел, выделять общие признаки предметов, отделять сам предмет от его функции. Таким образом создается основа для умения абстрактно мыслить и воображать.</a:t>
            </a:r>
          </a:p>
        </p:txBody>
      </p:sp>
    </p:spTree>
    <p:extLst>
      <p:ext uri="{BB962C8B-B14F-4D97-AF65-F5344CB8AC3E}">
        <p14:creationId xmlns:p14="http://schemas.microsoft.com/office/powerpoint/2010/main" val="133669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AD42D66-1C24-AE45-1BF1-1D265EAA5637}"/>
              </a:ext>
            </a:extLst>
          </p:cNvPr>
          <p:cNvSpPr/>
          <p:nvPr/>
        </p:nvSpPr>
        <p:spPr>
          <a:xfrm>
            <a:off x="255036" y="4664"/>
            <a:ext cx="11681927" cy="6372808"/>
          </a:xfrm>
          <a:prstGeom prst="rect">
            <a:avLst/>
          </a:prstGeom>
          <a:solidFill>
            <a:schemeClr val="bg1"/>
          </a:solidFill>
          <a:ln>
            <a:solidFill>
              <a:srgbClr val="C9ED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DCD653B1-E421-3E97-5C22-34B63A258BF5}"/>
              </a:ext>
            </a:extLst>
          </p:cNvPr>
          <p:cNvSpPr txBox="1">
            <a:spLocks/>
          </p:cNvSpPr>
          <p:nvPr/>
        </p:nvSpPr>
        <p:spPr>
          <a:xfrm>
            <a:off x="-90196" y="298580"/>
            <a:ext cx="6696269" cy="606490"/>
          </a:xfrm>
          <a:prstGeom prst="rect">
            <a:avLst/>
          </a:prstGeom>
          <a:noFill/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Если ребенок «не доиграл» (1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/2)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7BFFCD5B-17F9-943A-4F65-EE91C4EDD282}"/>
              </a:ext>
            </a:extLst>
          </p:cNvPr>
          <p:cNvCxnSpPr/>
          <p:nvPr/>
        </p:nvCxnSpPr>
        <p:spPr>
          <a:xfrm>
            <a:off x="550506" y="1110344"/>
            <a:ext cx="108515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Рисунок 32" descr="Петух контур">
            <a:extLst>
              <a:ext uri="{FF2B5EF4-FFF2-40B4-BE49-F238E27FC236}">
                <a16:creationId xmlns:a16="http://schemas.microsoft.com/office/drawing/2014/main" xmlns="" id="{778648CF-809B-6249-2157-9947678CF1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69853" y="4025386"/>
            <a:ext cx="1041133" cy="1041133"/>
          </a:xfrm>
          <a:prstGeom prst="rect">
            <a:avLst/>
          </a:prstGeom>
        </p:spPr>
      </p:pic>
      <p:pic>
        <p:nvPicPr>
          <p:cNvPr id="5" name="Рисунок 4" descr="Простые фигуры контур">
            <a:extLst>
              <a:ext uri="{FF2B5EF4-FFF2-40B4-BE49-F238E27FC236}">
                <a16:creationId xmlns:a16="http://schemas.microsoft.com/office/drawing/2014/main" xmlns="" id="{B53E19B4-6D34-78ED-CF7F-178877A222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723546" y="1366361"/>
            <a:ext cx="886989" cy="886989"/>
          </a:xfrm>
          <a:prstGeom prst="rect">
            <a:avLst/>
          </a:prstGeom>
        </p:spPr>
      </p:pic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213273EE-420D-3C2C-A247-1A7798071954}"/>
              </a:ext>
            </a:extLst>
          </p:cNvPr>
          <p:cNvSpPr/>
          <p:nvPr/>
        </p:nvSpPr>
        <p:spPr>
          <a:xfrm>
            <a:off x="1894114" y="1399269"/>
            <a:ext cx="3200400" cy="547141"/>
          </a:xfrm>
          <a:prstGeom prst="roundRect">
            <a:avLst/>
          </a:prstGeom>
          <a:solidFill>
            <a:srgbClr val="F2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Стереотипное мышление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C8F3E53F-C57F-C346-AA1E-0A5E0D0B9851}"/>
              </a:ext>
            </a:extLst>
          </p:cNvPr>
          <p:cNvSpPr/>
          <p:nvPr/>
        </p:nvSpPr>
        <p:spPr>
          <a:xfrm>
            <a:off x="1894114" y="4044517"/>
            <a:ext cx="3200400" cy="547141"/>
          </a:xfrm>
          <a:prstGeom prst="roundRect">
            <a:avLst/>
          </a:prstGeom>
          <a:solidFill>
            <a:srgbClr val="F2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Агрессивность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A1EC404F-351F-FBBD-0DEF-40FC967AEC0A}"/>
              </a:ext>
            </a:extLst>
          </p:cNvPr>
          <p:cNvSpPr/>
          <p:nvPr/>
        </p:nvSpPr>
        <p:spPr>
          <a:xfrm>
            <a:off x="5315338" y="1445913"/>
            <a:ext cx="6086670" cy="1791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Главным результатом этого можно считать человека, который практически не способен к какому бы то ни было творчеству. Он всегда и во всем действует известными, социально одобряемыми, стереотипными методами и, естественно, мгновенно теряется при встрече с незнакомой ситуацией. Вся его жизнь устроена крайне стереотипно, по раз и навсегда заведенному распорядку. Жить в таких условиях совершенно не интересно.</a:t>
            </a: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xmlns="" id="{2D94CDA5-823B-2BF4-3FF6-05BE4749DC2F}"/>
              </a:ext>
            </a:extLst>
          </p:cNvPr>
          <p:cNvSpPr/>
          <p:nvPr/>
        </p:nvSpPr>
        <p:spPr>
          <a:xfrm>
            <a:off x="5315338" y="3834234"/>
            <a:ext cx="6086670" cy="1791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Другой вариант – агрессивный педант. Он точно знает, как правильно, не только для себя, но и для всех окружающих. Его страшно раздражает малейшее отклонение от принятых стандартов. Никаких вольностей он не приемлет. Угодить ему практически невозможно – его правила строги и незыблемы. Впрочем, сам он тоже не слишком счастлив.</a:t>
            </a:r>
          </a:p>
        </p:txBody>
      </p:sp>
    </p:spTree>
    <p:extLst>
      <p:ext uri="{BB962C8B-B14F-4D97-AF65-F5344CB8AC3E}">
        <p14:creationId xmlns:p14="http://schemas.microsoft.com/office/powerpoint/2010/main" val="1479848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AD42D66-1C24-AE45-1BF1-1D265EAA5637}"/>
              </a:ext>
            </a:extLst>
          </p:cNvPr>
          <p:cNvSpPr/>
          <p:nvPr/>
        </p:nvSpPr>
        <p:spPr>
          <a:xfrm>
            <a:off x="255036" y="27992"/>
            <a:ext cx="11681927" cy="6372808"/>
          </a:xfrm>
          <a:prstGeom prst="rect">
            <a:avLst/>
          </a:prstGeom>
          <a:solidFill>
            <a:schemeClr val="bg1"/>
          </a:solidFill>
          <a:ln>
            <a:solidFill>
              <a:srgbClr val="C9ED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DCD653B1-E421-3E97-5C22-34B63A258BF5}"/>
              </a:ext>
            </a:extLst>
          </p:cNvPr>
          <p:cNvSpPr txBox="1">
            <a:spLocks/>
          </p:cNvSpPr>
          <p:nvPr/>
        </p:nvSpPr>
        <p:spPr>
          <a:xfrm>
            <a:off x="-90196" y="317241"/>
            <a:ext cx="6696269" cy="606490"/>
          </a:xfrm>
          <a:prstGeom prst="rect">
            <a:avLst/>
          </a:prstGeom>
          <a:noFill/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Если ребенок «не доиграл»</a:t>
            </a:r>
            <a:r>
              <a:rPr lang="en-US" sz="2800" b="1" dirty="0">
                <a:solidFill>
                  <a:schemeClr val="accent5">
                    <a:lumMod val="50000"/>
                  </a:schemeClr>
                </a:solidFill>
              </a:rPr>
              <a:t> (2/2)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7BFFCD5B-17F9-943A-4F65-EE91C4EDD282}"/>
              </a:ext>
            </a:extLst>
          </p:cNvPr>
          <p:cNvCxnSpPr/>
          <p:nvPr/>
        </p:nvCxnSpPr>
        <p:spPr>
          <a:xfrm>
            <a:off x="550506" y="1110344"/>
            <a:ext cx="108515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Рисунок 26" descr="Кукла контур">
            <a:extLst>
              <a:ext uri="{FF2B5EF4-FFF2-40B4-BE49-F238E27FC236}">
                <a16:creationId xmlns:a16="http://schemas.microsoft.com/office/drawing/2014/main" xmlns="" id="{AB2EACC0-1732-995B-D2E5-22811E9805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582250" y="3029189"/>
            <a:ext cx="893992" cy="893992"/>
          </a:xfrm>
          <a:prstGeom prst="rect">
            <a:avLst/>
          </a:prstGeom>
        </p:spPr>
      </p:pic>
      <p:pic>
        <p:nvPicPr>
          <p:cNvPr id="29" name="Рисунок 28" descr="Баран контур">
            <a:extLst>
              <a:ext uri="{FF2B5EF4-FFF2-40B4-BE49-F238E27FC236}">
                <a16:creationId xmlns:a16="http://schemas.microsoft.com/office/drawing/2014/main" xmlns="" id="{9C062A9A-2974-5CA3-C2EF-3A8539BBD5D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39150" y="4956296"/>
            <a:ext cx="827767" cy="827767"/>
          </a:xfrm>
          <a:prstGeom prst="rect">
            <a:avLst/>
          </a:prstGeom>
        </p:spPr>
      </p:pic>
      <p:pic>
        <p:nvPicPr>
          <p:cNvPr id="3" name="Рисунок 2" descr="Драма контур">
            <a:extLst>
              <a:ext uri="{FF2B5EF4-FFF2-40B4-BE49-F238E27FC236}">
                <a16:creationId xmlns:a16="http://schemas.microsoft.com/office/drawing/2014/main" xmlns="" id="{668E617B-893A-30CF-4971-60DF50D4357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582249" y="1364010"/>
            <a:ext cx="893993" cy="893993"/>
          </a:xfrm>
          <a:prstGeom prst="rect">
            <a:avLst/>
          </a:prstGeom>
        </p:spPr>
      </p:pic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16B5E66A-FBAC-E418-6EBE-288B274051AA}"/>
              </a:ext>
            </a:extLst>
          </p:cNvPr>
          <p:cNvSpPr/>
          <p:nvPr/>
        </p:nvSpPr>
        <p:spPr>
          <a:xfrm>
            <a:off x="1744825" y="1489432"/>
            <a:ext cx="3200400" cy="547141"/>
          </a:xfrm>
          <a:prstGeom prst="roundRect">
            <a:avLst/>
          </a:prstGeom>
          <a:solidFill>
            <a:srgbClr val="F2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Неестественность</a:t>
            </a:r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xmlns="" id="{DABF66CF-65B0-7A8C-F435-C45CAFB8E217}"/>
              </a:ext>
            </a:extLst>
          </p:cNvPr>
          <p:cNvSpPr/>
          <p:nvPr/>
        </p:nvSpPr>
        <p:spPr>
          <a:xfrm>
            <a:off x="1731823" y="3154610"/>
            <a:ext cx="3200400" cy="547141"/>
          </a:xfrm>
          <a:prstGeom prst="roundRect">
            <a:avLst/>
          </a:prstGeom>
          <a:solidFill>
            <a:srgbClr val="F2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Инфантильность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xmlns="" id="{0C23465C-E9C1-4097-88FD-E546426638C8}"/>
              </a:ext>
            </a:extLst>
          </p:cNvPr>
          <p:cNvSpPr/>
          <p:nvPr/>
        </p:nvSpPr>
        <p:spPr>
          <a:xfrm>
            <a:off x="1735492" y="5063854"/>
            <a:ext cx="3200400" cy="547141"/>
          </a:xfrm>
          <a:prstGeom prst="roundRect">
            <a:avLst/>
          </a:prstGeom>
          <a:solidFill>
            <a:srgbClr val="F2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Неумение договариваться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xmlns="" id="{B819ED10-0DBF-1172-8101-DC3F1423DD11}"/>
              </a:ext>
            </a:extLst>
          </p:cNvPr>
          <p:cNvSpPr/>
          <p:nvPr/>
        </p:nvSpPr>
        <p:spPr>
          <a:xfrm>
            <a:off x="5397759" y="1445525"/>
            <a:ext cx="6086670" cy="131451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Чуть менее жесткий вариант – человек, который привык не позволять себе быть естественным, спонтанным. Ему очень трудно выстраивать близкие отношения Ему быть естественным очень страшно. Ему приходится постоянно изображать кого-то другого.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DB72481F-89DA-E2AF-48C8-314AE1F6054A}"/>
              </a:ext>
            </a:extLst>
          </p:cNvPr>
          <p:cNvSpPr/>
          <p:nvPr/>
        </p:nvSpPr>
        <p:spPr>
          <a:xfrm>
            <a:off x="5397759" y="3203659"/>
            <a:ext cx="6086670" cy="131451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Далее, инфантильный человек. Ему в детстве не удалось освоить все необходимые социальные умения на простых моделях – игрушках, ролевых играх. Вот он и остался на том же уровне – малыш, который толком не знает, как ориентироваться в окружающем мире. Он готов подчиняться любому, кто скомандует, соглашается со всем, что сказано уверенным тоном.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xmlns="" id="{74203307-100D-CD8E-82FC-D6F622FE24A1}"/>
              </a:ext>
            </a:extLst>
          </p:cNvPr>
          <p:cNvSpPr/>
          <p:nvPr/>
        </p:nvSpPr>
        <p:spPr>
          <a:xfrm>
            <a:off x="5466180" y="4942551"/>
            <a:ext cx="6086670" cy="93828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Это человек, который агрессивен всегда и во всем. Он не научился в игровой деятельности уступать, подчинять свои интересы общему замыслу, слышать другого. </a:t>
            </a:r>
          </a:p>
        </p:txBody>
      </p:sp>
    </p:spTree>
    <p:extLst>
      <p:ext uri="{BB962C8B-B14F-4D97-AF65-F5344CB8AC3E}">
        <p14:creationId xmlns:p14="http://schemas.microsoft.com/office/powerpoint/2010/main" val="328974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2FF6AE2C-0855-4436-BAB0-964168DB80F7}" vid="{82FFDBF2-270A-4196-BBA2-1947BAF14E3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2C15FF-1675-4B64-8D0C-D78E36D0F68C}">
  <ds:schemaRefs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www.w3.org/XML/1998/namespace"/>
    <ds:schemaRef ds:uri="http://purl.org/dc/terms/"/>
    <ds:schemaRef ds:uri="http://schemas.microsoft.com/office/2006/metadata/properties"/>
    <ds:schemaRef ds:uri="6ee78bd2-4339-4042-adc0-bcc646419980"/>
    <ds:schemaRef ds:uri="2547570a-e5f4-4946-a4c3-82580e42479e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67FFB0-F441-4120-8FA0-C46780EE30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F8F9056-19CC-403D-A4E3-D0BFC3D9E6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 играющими детьми</Template>
  <TotalTime>1424</TotalTime>
  <Words>752</Words>
  <Application>Microsoft Office PowerPoint</Application>
  <PresentationFormat>Широкоэкранный</PresentationFormat>
  <Paragraphs>31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Segoe UI</vt:lpstr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Wildberries</dc:creator>
  <cp:lastModifiedBy>Анна</cp:lastModifiedBy>
  <cp:revision>2</cp:revision>
  <dcterms:created xsi:type="dcterms:W3CDTF">2022-12-11T19:05:10Z</dcterms:created>
  <dcterms:modified xsi:type="dcterms:W3CDTF">2022-12-17T15:28:58Z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