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9" r:id="rId2"/>
    <p:sldId id="257" r:id="rId3"/>
    <p:sldId id="258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000" autoAdjust="0"/>
    <p:restoredTop sz="94434" autoAdjust="0"/>
  </p:normalViewPr>
  <p:slideViewPr>
    <p:cSldViewPr snapToGrid="0">
      <p:cViewPr varScale="1">
        <p:scale>
          <a:sx n="65" d="100"/>
          <a:sy n="65" d="100"/>
        </p:scale>
        <p:origin x="-858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891715-4172-4B8A-BFB5-DEABA22E3CD1}" type="datetimeFigureOut">
              <a:rPr lang="ru-RU" smtClean="0"/>
              <a:pPr/>
              <a:t>17.12.2022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0E5917-E3A5-4214-83A9-EE4E391679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111183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0E5917-E3A5-4214-83A9-EE4E391679C2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900263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5D30D-64AE-4C39-B114-A02A7429068D}" type="datetimeFigureOut">
              <a:rPr lang="ru-RU" smtClean="0"/>
              <a:pPr/>
              <a:t>17.12.2022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BC0E6-8551-46CF-9F8D-C2F1602AC2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23444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5D30D-64AE-4C39-B114-A02A7429068D}" type="datetimeFigureOut">
              <a:rPr lang="ru-RU" smtClean="0"/>
              <a:pPr/>
              <a:t>17.12.2022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BC0E6-8551-46CF-9F8D-C2F1602AC2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8877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5D30D-64AE-4C39-B114-A02A7429068D}" type="datetimeFigureOut">
              <a:rPr lang="ru-RU" smtClean="0"/>
              <a:pPr/>
              <a:t>17.12.2022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BC0E6-8551-46CF-9F8D-C2F1602AC2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780405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5D30D-64AE-4C39-B114-A02A7429068D}" type="datetimeFigureOut">
              <a:rPr lang="ru-RU" smtClean="0"/>
              <a:pPr/>
              <a:t>17.12.2022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BC0E6-8551-46CF-9F8D-C2F1602AC2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918878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5D30D-64AE-4C39-B114-A02A7429068D}" type="datetimeFigureOut">
              <a:rPr lang="ru-RU" smtClean="0"/>
              <a:pPr/>
              <a:t>17.12.2022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BC0E6-8551-46CF-9F8D-C2F1602AC2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41809259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5D30D-64AE-4C39-B114-A02A7429068D}" type="datetimeFigureOut">
              <a:rPr lang="ru-RU" smtClean="0"/>
              <a:pPr/>
              <a:t>17.12.2022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BC0E6-8551-46CF-9F8D-C2F1602AC2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082229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5D30D-64AE-4C39-B114-A02A7429068D}" type="datetimeFigureOut">
              <a:rPr lang="ru-RU" smtClean="0"/>
              <a:pPr/>
              <a:t>17.12.2022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BC0E6-8551-46CF-9F8D-C2F1602AC2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955283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5D30D-64AE-4C39-B114-A02A7429068D}" type="datetimeFigureOut">
              <a:rPr lang="ru-RU" smtClean="0"/>
              <a:pPr/>
              <a:t>17.12.2022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BC0E6-8551-46CF-9F8D-C2F1602AC2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609007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5D30D-64AE-4C39-B114-A02A7429068D}" type="datetimeFigureOut">
              <a:rPr lang="ru-RU" smtClean="0"/>
              <a:pPr/>
              <a:t>17.12.2022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BC0E6-8551-46CF-9F8D-C2F1602AC2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359295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5D30D-64AE-4C39-B114-A02A7429068D}" type="datetimeFigureOut">
              <a:rPr lang="ru-RU" smtClean="0"/>
              <a:pPr/>
              <a:t>17.12.2022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BC0E6-8551-46CF-9F8D-C2F1602AC2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840273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5D30D-64AE-4C39-B114-A02A7429068D}" type="datetimeFigureOut">
              <a:rPr lang="ru-RU" smtClean="0"/>
              <a:pPr/>
              <a:t>17.12.2022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BC0E6-8551-46CF-9F8D-C2F1602AC2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666962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5D30D-64AE-4C39-B114-A02A7429068D}" type="datetimeFigureOut">
              <a:rPr lang="ru-RU" smtClean="0"/>
              <a:pPr/>
              <a:t>17.12.2022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BC0E6-8551-46CF-9F8D-C2F1602AC2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653188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5D30D-64AE-4C39-B114-A02A7429068D}" type="datetimeFigureOut">
              <a:rPr lang="ru-RU" smtClean="0"/>
              <a:pPr/>
              <a:t>17.12.2022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BC0E6-8551-46CF-9F8D-C2F1602AC2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797827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5D30D-64AE-4C39-B114-A02A7429068D}" type="datetimeFigureOut">
              <a:rPr lang="ru-RU" smtClean="0"/>
              <a:pPr/>
              <a:t>17.12.2022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BC0E6-8551-46CF-9F8D-C2F1602AC2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30174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5D30D-64AE-4C39-B114-A02A7429068D}" type="datetimeFigureOut">
              <a:rPr lang="ru-RU" smtClean="0"/>
              <a:pPr/>
              <a:t>17.12.2022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BC0E6-8551-46CF-9F8D-C2F1602AC2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908078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5D30D-64AE-4C39-B114-A02A7429068D}" type="datetimeFigureOut">
              <a:rPr lang="ru-RU" smtClean="0"/>
              <a:pPr/>
              <a:t>17.12.2022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BC0E6-8551-46CF-9F8D-C2F1602AC2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234708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C5D30D-64AE-4C39-B114-A02A7429068D}" type="datetimeFigureOut">
              <a:rPr lang="ru-RU" smtClean="0"/>
              <a:pPr/>
              <a:t>17.12.2022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47BC0E6-8551-46CF-9F8D-C2F1602AC2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06251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0413" b="20413"/>
          <a:stretch>
            <a:fillRect/>
          </a:stretch>
        </p:blipFill>
        <p:spPr>
          <a:xfrm>
            <a:off x="-1" y="1"/>
            <a:ext cx="12542293" cy="6858000"/>
          </a:xfrm>
        </p:spPr>
      </p:pic>
      <p:sp>
        <p:nvSpPr>
          <p:cNvPr id="8" name="TextBox 7"/>
          <p:cNvSpPr txBox="1"/>
          <p:nvPr/>
        </p:nvSpPr>
        <p:spPr>
          <a:xfrm>
            <a:off x="996287" y="655092"/>
            <a:ext cx="9444251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Тринадцатое</a:t>
            </a:r>
            <a:r>
              <a:rPr lang="ru-RU" sz="5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декабря</a:t>
            </a:r>
            <a:endParaRPr lang="en-US" sz="50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5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Классная работа</a:t>
            </a:r>
          </a:p>
          <a:p>
            <a:pPr algn="ctr"/>
            <a:r>
              <a:rPr lang="ru-RU" sz="5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урока: </a:t>
            </a:r>
          </a:p>
          <a:p>
            <a:pPr algn="ctr"/>
            <a:r>
              <a:rPr lang="ru-RU" sz="5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«Терминология и точность речи»</a:t>
            </a:r>
            <a:endParaRPr lang="ru-RU" sz="5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65021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3031" y="272955"/>
            <a:ext cx="9145213" cy="1239255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accent2"/>
                </a:solidFill>
              </a:rPr>
              <a:t>Орфографический и пунктуационный практикум</a:t>
            </a:r>
            <a:endParaRPr lang="ru-RU" b="1" dirty="0">
              <a:solidFill>
                <a:schemeClr val="accent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1971" y="1651379"/>
            <a:ext cx="9285667" cy="4667534"/>
          </a:xfrm>
        </p:spPr>
        <p:txBody>
          <a:bodyPr/>
          <a:lstStyle/>
          <a:p>
            <a:pPr algn="ctr"/>
            <a:r>
              <a:rPr lang="ru-RU" sz="2400" b="1" u="sng" dirty="0" smtClean="0">
                <a:solidFill>
                  <a:schemeClr val="tx1"/>
                </a:solidFill>
              </a:rPr>
              <a:t>Спишите текст, вставляя пропущенные буквы и знаки препинания. </a:t>
            </a:r>
          </a:p>
          <a:p>
            <a:pPr marL="0" indent="0">
              <a:buNone/>
            </a:pPr>
            <a:endParaRPr lang="ru-RU" dirty="0" smtClean="0">
              <a:solidFill>
                <a:schemeClr val="tx1"/>
              </a:solidFill>
              <a:latin typeface="Helvetica" panose="020B0604020202020204" pitchFamily="34" charset="0"/>
            </a:endParaRPr>
          </a:p>
          <a:p>
            <a:pPr marL="0" indent="0">
              <a:buNone/>
            </a:pPr>
            <a:r>
              <a:rPr lang="ru-RU" sz="2400" dirty="0" smtClean="0">
                <a:solidFill>
                  <a:schemeClr val="tx1"/>
                </a:solidFill>
                <a:latin typeface="Helvetica" panose="020B0604020202020204" pitchFamily="34" charset="0"/>
              </a:rPr>
              <a:t>О </a:t>
            </a:r>
            <a:r>
              <a:rPr lang="ru-RU" sz="2400" dirty="0">
                <a:solidFill>
                  <a:schemeClr val="tx1"/>
                </a:solidFill>
                <a:latin typeface="Helvetica" panose="020B0604020202020204" pitchFamily="34" charset="0"/>
              </a:rPr>
              <a:t>человеке с которым трудно </a:t>
            </a:r>
            <a:r>
              <a:rPr lang="ru-RU" sz="2400" dirty="0" err="1">
                <a:solidFill>
                  <a:schemeClr val="tx1"/>
                </a:solidFill>
                <a:latin typeface="Helvetica" panose="020B0604020202020204" pitchFamily="34" charset="0"/>
              </a:rPr>
              <a:t>договорит_ся</a:t>
            </a:r>
            <a:r>
              <a:rPr lang="ru-RU" sz="2400" dirty="0">
                <a:solidFill>
                  <a:schemeClr val="tx1"/>
                </a:solidFill>
                <a:latin typeface="Helvetica" panose="020B0604020202020204" pitchFamily="34" charset="0"/>
              </a:rPr>
              <a:t> с которым (не) возможно </a:t>
            </a:r>
            <a:r>
              <a:rPr lang="ru-RU" sz="2400" dirty="0" err="1">
                <a:solidFill>
                  <a:schemeClr val="tx1"/>
                </a:solidFill>
                <a:latin typeface="Helvetica" panose="020B0604020202020204" pitchFamily="34" charset="0"/>
              </a:rPr>
              <a:t>зан_маться</a:t>
            </a:r>
            <a:r>
              <a:rPr lang="ru-RU" sz="2400" dirty="0">
                <a:solidFill>
                  <a:schemeClr val="tx1"/>
                </a:solidFill>
                <a:latin typeface="Helvetica" panose="020B0604020202020204" pitchFamily="34" charset="0"/>
              </a:rPr>
              <a:t> общим делом говорят с ним каши не </a:t>
            </a:r>
            <a:r>
              <a:rPr lang="ru-RU" sz="2400" dirty="0" err="1">
                <a:solidFill>
                  <a:schemeClr val="tx1"/>
                </a:solidFill>
                <a:latin typeface="Helvetica" panose="020B0604020202020204" pitchFamily="34" charset="0"/>
              </a:rPr>
              <a:t>свар_шь</a:t>
            </a:r>
            <a:r>
              <a:rPr lang="ru-RU" sz="2400" dirty="0">
                <a:solidFill>
                  <a:schemeClr val="tx1"/>
                </a:solidFill>
                <a:latin typeface="Helvetica" panose="020B0604020202020204" pitchFamily="34" charset="0"/>
              </a:rPr>
              <a:t>. Это </a:t>
            </a:r>
            <a:r>
              <a:rPr lang="ru-RU" sz="2400" dirty="0" err="1">
                <a:solidFill>
                  <a:schemeClr val="tx1"/>
                </a:solidFill>
                <a:latin typeface="Helvetica" panose="020B0604020202020204" pitchFamily="34" charset="0"/>
              </a:rPr>
              <a:t>вар_жение</a:t>
            </a:r>
            <a:r>
              <a:rPr lang="ru-RU" sz="2400" dirty="0">
                <a:solidFill>
                  <a:schemeClr val="tx1"/>
                </a:solidFill>
                <a:latin typeface="Helvetica" panose="020B0604020202020204" pitchFamily="34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Helvetica" panose="020B0604020202020204" pitchFamily="34" charset="0"/>
              </a:rPr>
              <a:t>связа</a:t>
            </a:r>
            <a:r>
              <a:rPr lang="ru-RU" sz="2400" dirty="0">
                <a:solidFill>
                  <a:schemeClr val="tx1"/>
                </a:solidFill>
                <a:latin typeface="Helvetica" panose="020B0604020202020204" pitchFamily="34" charset="0"/>
              </a:rPr>
              <a:t> (</a:t>
            </a:r>
            <a:r>
              <a:rPr lang="ru-RU" sz="2400" dirty="0" smtClean="0">
                <a:solidFill>
                  <a:schemeClr val="tx1"/>
                </a:solidFill>
                <a:latin typeface="Helvetica" panose="020B0604020202020204" pitchFamily="34" charset="0"/>
              </a:rPr>
              <a:t>н/</a:t>
            </a:r>
            <a:r>
              <a:rPr lang="ru-RU" sz="2400" dirty="0" err="1" smtClean="0">
                <a:solidFill>
                  <a:schemeClr val="tx1"/>
                </a:solidFill>
                <a:latin typeface="Helvetica" panose="020B0604020202020204" pitchFamily="34" charset="0"/>
              </a:rPr>
              <a:t>нн</a:t>
            </a:r>
            <a:r>
              <a:rPr lang="ru-RU" sz="2400" dirty="0" smtClean="0">
                <a:solidFill>
                  <a:schemeClr val="tx1"/>
                </a:solidFill>
                <a:latin typeface="Helvetica" panose="020B0604020202020204" pitchFamily="34" charset="0"/>
              </a:rPr>
              <a:t>)о </a:t>
            </a:r>
            <a:r>
              <a:rPr lang="ru-RU" sz="2400" dirty="0">
                <a:solidFill>
                  <a:schemeClr val="tx1"/>
                </a:solidFill>
                <a:latin typeface="Helvetica" panose="020B0604020202020204" pitchFamily="34" charset="0"/>
              </a:rPr>
              <a:t>с древним </a:t>
            </a:r>
            <a:r>
              <a:rPr lang="ru-RU" sz="2400" dirty="0" err="1">
                <a:solidFill>
                  <a:schemeClr val="tx1"/>
                </a:solidFill>
                <a:latin typeface="Helvetica" panose="020B0604020202020204" pitchFamily="34" charset="0"/>
              </a:rPr>
              <a:t>р_туально</a:t>
            </a:r>
            <a:r>
              <a:rPr lang="ru-RU" sz="2400" dirty="0">
                <a:solidFill>
                  <a:schemeClr val="tx1"/>
                </a:solidFill>
                <a:latin typeface="Helvetica" panose="020B0604020202020204" pitchFamily="34" charset="0"/>
              </a:rPr>
              <a:t>-обрядовым назначением каши и </a:t>
            </a:r>
            <a:r>
              <a:rPr lang="ru-RU" sz="2400" dirty="0" err="1">
                <a:solidFill>
                  <a:schemeClr val="tx1"/>
                </a:solidFill>
                <a:latin typeface="Helvetica" panose="020B0604020202020204" pitchFamily="34" charset="0"/>
              </a:rPr>
              <a:t>проце</a:t>
            </a:r>
            <a:r>
              <a:rPr lang="ru-RU" sz="2400" dirty="0">
                <a:solidFill>
                  <a:schemeClr val="tx1"/>
                </a:solidFill>
                <a:latin typeface="Helvetica" panose="020B0604020202020204" pitchFamily="34" charset="0"/>
              </a:rPr>
              <a:t> (с/</a:t>
            </a:r>
            <a:r>
              <a:rPr lang="ru-RU" sz="2400" dirty="0" err="1">
                <a:solidFill>
                  <a:schemeClr val="tx1"/>
                </a:solidFill>
                <a:latin typeface="Helvetica" panose="020B0604020202020204" pitchFamily="34" charset="0"/>
              </a:rPr>
              <a:t>сс</a:t>
            </a:r>
            <a:r>
              <a:rPr lang="ru-RU" sz="2400" dirty="0">
                <a:solidFill>
                  <a:schemeClr val="tx1"/>
                </a:solidFill>
                <a:latin typeface="Helvetica" panose="020B0604020202020204" pitchFamily="34" charset="0"/>
              </a:rPr>
              <a:t>) ом её </a:t>
            </a:r>
            <a:r>
              <a:rPr lang="ru-RU" sz="2400" dirty="0" err="1">
                <a:solidFill>
                  <a:schemeClr val="tx1"/>
                </a:solidFill>
                <a:latin typeface="Helvetica" panose="020B0604020202020204" pitchFamily="34" charset="0"/>
              </a:rPr>
              <a:t>пр_готовления</a:t>
            </a:r>
            <a:r>
              <a:rPr lang="ru-RU" sz="2400" dirty="0">
                <a:solidFill>
                  <a:schemeClr val="tx1"/>
                </a:solidFill>
                <a:latin typeface="Helvetica" panose="020B0604020202020204" pitchFamily="34" charset="0"/>
              </a:rPr>
              <a:t>. </a:t>
            </a:r>
            <a:r>
              <a:rPr lang="ru-RU" sz="2400" dirty="0" err="1">
                <a:solidFill>
                  <a:schemeClr val="tx1"/>
                </a:solidFill>
                <a:latin typeface="Helvetica" panose="020B0604020202020204" pitchFamily="34" charset="0"/>
              </a:rPr>
              <a:t>Совмес</a:t>
            </a:r>
            <a:r>
              <a:rPr lang="ru-RU" sz="2400" dirty="0">
                <a:solidFill>
                  <a:schemeClr val="tx1"/>
                </a:solidFill>
                <a:latin typeface="Helvetica" panose="020B0604020202020204" pitchFamily="34" charset="0"/>
              </a:rPr>
              <a:t> (?)</a:t>
            </a:r>
            <a:r>
              <a:rPr lang="ru-RU" sz="2400" dirty="0" err="1">
                <a:solidFill>
                  <a:schemeClr val="tx1"/>
                </a:solidFill>
                <a:latin typeface="Helvetica" panose="020B0604020202020204" pitchFamily="34" charset="0"/>
              </a:rPr>
              <a:t>ное</a:t>
            </a:r>
            <a:r>
              <a:rPr lang="ru-RU" sz="2400" dirty="0">
                <a:solidFill>
                  <a:schemeClr val="tx1"/>
                </a:solidFill>
                <a:latin typeface="Helvetica" panose="020B0604020202020204" pitchFamily="34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Helvetica" panose="020B0604020202020204" pitchFamily="34" charset="0"/>
              </a:rPr>
              <a:t>пр_готовление</a:t>
            </a:r>
            <a:r>
              <a:rPr lang="ru-RU" sz="2400" dirty="0">
                <a:solidFill>
                  <a:schemeClr val="tx1"/>
                </a:solidFill>
                <a:latin typeface="Helvetica" panose="020B0604020202020204" pitchFamily="34" charset="0"/>
              </a:rPr>
              <a:t> обрядовой еды </a:t>
            </a:r>
            <a:r>
              <a:rPr lang="ru-RU" sz="2400" dirty="0" err="1">
                <a:solidFill>
                  <a:schemeClr val="tx1"/>
                </a:solidFill>
                <a:latin typeface="Helvetica" panose="020B0604020202020204" pitchFamily="34" charset="0"/>
              </a:rPr>
              <a:t>св_детельствовало</a:t>
            </a:r>
            <a:r>
              <a:rPr lang="ru-RU" sz="2400" dirty="0">
                <a:solidFill>
                  <a:schemeClr val="tx1"/>
                </a:solidFill>
                <a:latin typeface="Helvetica" panose="020B0604020202020204" pitchFamily="34" charset="0"/>
              </a:rPr>
              <a:t> о </a:t>
            </a:r>
            <a:r>
              <a:rPr lang="ru-RU" sz="2400" dirty="0" err="1">
                <a:solidFill>
                  <a:schemeClr val="tx1"/>
                </a:solidFill>
                <a:latin typeface="Helvetica" panose="020B0604020202020204" pitchFamily="34" charset="0"/>
              </a:rPr>
              <a:t>желани</a:t>
            </a:r>
            <a:r>
              <a:rPr lang="ru-RU" sz="2400" dirty="0">
                <a:solidFill>
                  <a:schemeClr val="tx1"/>
                </a:solidFill>
                <a:latin typeface="Helvetica" panose="020B0604020202020204" pitchFamily="34" charset="0"/>
              </a:rPr>
              <a:t>_ уча (?)</a:t>
            </a:r>
            <a:r>
              <a:rPr lang="ru-RU" sz="2400" dirty="0" err="1">
                <a:solidFill>
                  <a:schemeClr val="tx1"/>
                </a:solidFill>
                <a:latin typeface="Helvetica" panose="020B0604020202020204" pitchFamily="34" charset="0"/>
              </a:rPr>
              <a:t>ствовать</a:t>
            </a:r>
            <a:r>
              <a:rPr lang="ru-RU" sz="2400" dirty="0">
                <a:solidFill>
                  <a:schemeClr val="tx1"/>
                </a:solidFill>
                <a:latin typeface="Helvetica" panose="020B0604020202020204" pitchFamily="34" charset="0"/>
              </a:rPr>
              <a:t> в делах всей общины </a:t>
            </a:r>
            <a:r>
              <a:rPr lang="ru-RU" sz="2400" dirty="0" err="1">
                <a:solidFill>
                  <a:schemeClr val="tx1"/>
                </a:solidFill>
                <a:latin typeface="Helvetica" panose="020B0604020202020204" pitchFamily="34" charset="0"/>
              </a:rPr>
              <a:t>вклад_вать</a:t>
            </a:r>
            <a:r>
              <a:rPr lang="ru-RU" sz="2400" dirty="0">
                <a:solidFill>
                  <a:schemeClr val="tx1"/>
                </a:solidFill>
                <a:latin typeface="Helvetica" panose="020B0604020202020204" pitchFamily="34" charset="0"/>
              </a:rPr>
              <a:t> свою долю в общий котёл. </a:t>
            </a:r>
            <a:endParaRPr lang="ru-RU" sz="24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3372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130" y="166336"/>
            <a:ext cx="8596668" cy="80265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b="1" dirty="0" smtClean="0">
                <a:solidFill>
                  <a:schemeClr val="accent2"/>
                </a:solidFill>
              </a:rPr>
              <a:t>Вспомним! </a:t>
            </a:r>
            <a:endParaRPr lang="ru-RU" sz="4800" b="1" dirty="0">
              <a:solidFill>
                <a:schemeClr val="accent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0251" y="968991"/>
            <a:ext cx="9376012" cy="5418930"/>
          </a:xfrm>
        </p:spPr>
        <p:txBody>
          <a:bodyPr>
            <a:normAutofit fontScale="85000" lnSpcReduction="10000"/>
          </a:bodyPr>
          <a:lstStyle/>
          <a:p>
            <a:r>
              <a:rPr lang="ru-RU" sz="32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Лексика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это словарный состав языка.</a:t>
            </a:r>
          </a:p>
          <a:p>
            <a:endParaRPr lang="ru-RU" sz="3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Лексикология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наука, изучающая словарный состав языка.</a:t>
            </a:r>
          </a:p>
          <a:p>
            <a:endParaRPr lang="ru-RU" sz="3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Лексические нормы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это 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нормы, которые регулируют правила использования и сочетания слов в речи. </a:t>
            </a:r>
          </a:p>
          <a:p>
            <a:endParaRPr lang="ru-RU" sz="3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Употребляя 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слово в речи, мы должны следить за тем, чтобы, </a:t>
            </a:r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во-первых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его лексическое значение было реализовано уместно и правильно, а </a:t>
            </a:r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во-вторых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чтобы слово правильно выражало наше отношение , то есть было выразительным. </a:t>
            </a:r>
          </a:p>
          <a:p>
            <a:endParaRPr lang="ru-RU" sz="32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15758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354843"/>
            <a:ext cx="8596668" cy="805218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solidFill>
                  <a:schemeClr val="accent2"/>
                </a:solidFill>
              </a:rPr>
              <a:t>Термины</a:t>
            </a:r>
            <a:endParaRPr lang="ru-RU" sz="4800" b="1" dirty="0">
              <a:solidFill>
                <a:schemeClr val="accent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8489" y="1337481"/>
            <a:ext cx="9171295" cy="4703881"/>
          </a:xfrm>
        </p:spPr>
        <p:txBody>
          <a:bodyPr>
            <a:noAutofit/>
          </a:bodyPr>
          <a:lstStyle/>
          <a:p>
            <a:r>
              <a:rPr lang="ru-RU" sz="25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Термины</a:t>
            </a:r>
            <a:r>
              <a:rPr lang="ru-RU" sz="2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это официальные научные наименования специальных понятий: морфема, водород, аорта, работодатель.</a:t>
            </a:r>
          </a:p>
          <a:p>
            <a:pPr marL="0" indent="0" algn="ctr">
              <a:buNone/>
            </a:pPr>
            <a:endParaRPr lang="ru-RU" sz="25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5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к терминам: </a:t>
            </a:r>
            <a:endParaRPr lang="ru-RU" sz="2500" b="1" u="sng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1.Однозначность в пределах данной науки;</a:t>
            </a:r>
          </a:p>
          <a:p>
            <a:pPr marL="0" indent="0">
              <a:buNone/>
            </a:pPr>
            <a:r>
              <a:rPr lang="ru-RU" sz="2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2.Отсутствие синонимов; </a:t>
            </a:r>
          </a:p>
          <a:p>
            <a:pPr marL="0" indent="0">
              <a:buNone/>
            </a:pPr>
            <a:r>
              <a:rPr lang="ru-RU" sz="2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3.Нейтральность ( отсутствие эмоционально-экспрессивной окраски);</a:t>
            </a:r>
          </a:p>
          <a:p>
            <a:pPr marL="0" indent="0">
              <a:buNone/>
            </a:pPr>
            <a:r>
              <a:rPr lang="ru-RU" sz="2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4.Содержательная чёткость;</a:t>
            </a:r>
          </a:p>
          <a:p>
            <a:pPr marL="0" indent="0">
              <a:buNone/>
            </a:pPr>
            <a:r>
              <a:rPr lang="ru-RU" sz="2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5.Краткость. </a:t>
            </a:r>
            <a:endParaRPr lang="ru-RU" sz="25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18894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5447" y="136479"/>
            <a:ext cx="8596668" cy="805218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solidFill>
                  <a:schemeClr val="accent2"/>
                </a:solidFill>
              </a:rPr>
              <a:t>Термины</a:t>
            </a:r>
            <a:endParaRPr lang="ru-RU" sz="4800" b="1" dirty="0">
              <a:solidFill>
                <a:schemeClr val="accent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9431" y="1119119"/>
            <a:ext cx="9266831" cy="5554636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Термины используются преимущественно 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текстах научного стиля. </a:t>
            </a:r>
          </a:p>
          <a:p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 специальной литературы все термины следует разъяснять, комментировать. Значения терминов определённой науки можно уточнить, обратившись к 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терминологическим словарям.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Например,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Чернец Л.В., Семёнов В.Б., Скиба В.А. Школьный словарь литературоведческих терминов. 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Употребление терминов за пределами научного стиля, в публицистике и художественной литературе, связано с их переосмыслением, развитием переносных значений. 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Например, </a:t>
            </a:r>
            <a:r>
              <a:rPr lang="ru-RU" sz="2400" b="1" i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Вирус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агрессии и недовольства летает от человека к человеку, стремительно размножаясь (М. Петросян). </a:t>
            </a:r>
          </a:p>
        </p:txBody>
      </p:sp>
    </p:spTree>
    <p:extLst>
      <p:ext uri="{BB962C8B-B14F-4D97-AF65-F5344CB8AC3E}">
        <p14:creationId xmlns:p14="http://schemas.microsoft.com/office/powerpoint/2010/main" xmlns="" val="2280013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6355" y="404884"/>
            <a:ext cx="9157647" cy="157404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u="sng" dirty="0" smtClean="0">
                <a:solidFill>
                  <a:schemeClr val="accent2"/>
                </a:solidFill>
              </a:rPr>
              <a:t>Задание 1.</a:t>
            </a:r>
            <a:r>
              <a:rPr lang="ru-RU" b="1" dirty="0" smtClean="0">
                <a:solidFill>
                  <a:schemeClr val="accent2"/>
                </a:solidFill>
              </a:rPr>
              <a:t> Распределите термины по тематическим группам, обращаясь за помощью к словарю. </a:t>
            </a:r>
            <a:endParaRPr lang="ru-RU" b="1" dirty="0">
              <a:solidFill>
                <a:schemeClr val="accent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8491" y="2320119"/>
            <a:ext cx="9089408" cy="37348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Гарнизон, графика, аккорд, фреска, партитура, дивизия, полигон, орнамент,  соната, витраж, демаскировка. 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54969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6264" y="609601"/>
            <a:ext cx="8596668" cy="85071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accent2"/>
                </a:solidFill>
              </a:rPr>
              <a:t>Домашняя работа</a:t>
            </a:r>
            <a:endParaRPr lang="ru-RU" b="1" dirty="0">
              <a:solidFill>
                <a:schemeClr val="accent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0501" y="1897039"/>
            <a:ext cx="8673501" cy="4144324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Выписать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школьного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словаря литературоведческих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терминов 5 слов </a:t>
            </a:r>
            <a:r>
              <a:rPr lang="ru-RU" sz="28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определениями. 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55162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</TotalTime>
  <Words>347</Words>
  <Application>Microsoft Office PowerPoint</Application>
  <PresentationFormat>Произвольный</PresentationFormat>
  <Paragraphs>36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Грань</vt:lpstr>
      <vt:lpstr>Слайд 1</vt:lpstr>
      <vt:lpstr>Орфографический и пунктуационный практикум</vt:lpstr>
      <vt:lpstr>Вспомним! </vt:lpstr>
      <vt:lpstr>Термины</vt:lpstr>
      <vt:lpstr>Термины</vt:lpstr>
      <vt:lpstr>Задание 1. Распределите термины по тематическим группам, обращаясь за помощью к словарю. </vt:lpstr>
      <vt:lpstr>Домашняя работа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Основные лексические нормы современного русского языка. Терминология и точность речи.</dc:title>
  <dc:creator>Татьяна</dc:creator>
  <cp:lastModifiedBy>км</cp:lastModifiedBy>
  <cp:revision>11</cp:revision>
  <dcterms:created xsi:type="dcterms:W3CDTF">2022-12-15T15:37:13Z</dcterms:created>
  <dcterms:modified xsi:type="dcterms:W3CDTF">2022-12-17T06:31:10Z</dcterms:modified>
</cp:coreProperties>
</file>