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24" autoAdjust="0"/>
  </p:normalViewPr>
  <p:slideViewPr>
    <p:cSldViewPr>
      <p:cViewPr>
        <p:scale>
          <a:sx n="77" d="100"/>
          <a:sy n="77" d="100"/>
        </p:scale>
        <p:origin x="25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6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dirty="0"/>
              <a:t>из </a:t>
            </a:r>
            <a:r>
              <a:rPr lang="ru-RU" dirty="0" smtClean="0"/>
              <a:t>24 </a:t>
            </a:r>
            <a:r>
              <a:rPr lang="ru-RU" dirty="0"/>
              <a:t>учащихся 1 класса (по будням)</a:t>
            </a:r>
          </a:p>
        </c:rich>
      </c:tx>
      <c:layout/>
      <c:overlay val="1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из 28 учащихся 1 класса (по будням)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20,8%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20,8%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33,3%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16,7%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4,2%</a:t>
                    </a:r>
                    <a:endParaRPr lang="en-US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mtClean="0"/>
                      <a:t>4,2%</a:t>
                    </a:r>
                    <a:endParaRPr lang="en-US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6"/>
              <c:tx>
                <c:rich>
                  <a:bodyPr/>
                  <a:lstStyle/>
                  <a:p>
                    <a:r>
                      <a:rPr lang="ru-RU" smtClean="0"/>
                      <a:t>4,2%</a:t>
                    </a:r>
                    <a:endParaRPr lang="en-US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showLegendKey val="1"/>
            <c:showVal val="1"/>
            <c:showCatName val="1"/>
            <c:showSerName val="1"/>
            <c:showPercent val="1"/>
            <c:showBubbleSize val="1"/>
            <c:showLeaderLines val="1"/>
          </c:dLbls>
          <c:cat>
            <c:strRef>
              <c:f>Лист1!$A$2:$A$7</c:f>
              <c:strCache>
                <c:ptCount val="6"/>
                <c:pt idx="0">
                  <c:v>30 минут</c:v>
                </c:pt>
                <c:pt idx="1">
                  <c:v>30-60 мин</c:v>
                </c:pt>
                <c:pt idx="2">
                  <c:v>1-2 час</c:v>
                </c:pt>
                <c:pt idx="3">
                  <c:v>2-3 час</c:v>
                </c:pt>
                <c:pt idx="4">
                  <c:v>5-6 час</c:v>
                </c:pt>
                <c:pt idx="5">
                  <c:v>не сидят за компьютером по будням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8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30 минут</c:v>
                </c:pt>
                <c:pt idx="1">
                  <c:v>30-60 мин</c:v>
                </c:pt>
                <c:pt idx="2">
                  <c:v>1-2 час</c:v>
                </c:pt>
                <c:pt idx="3">
                  <c:v>2-3 час</c:v>
                </c:pt>
                <c:pt idx="4">
                  <c:v>5-6 час</c:v>
                </c:pt>
                <c:pt idx="5">
                  <c:v>не сидят за компьютером по будням</c:v>
                </c:pt>
              </c:strCache>
            </c:strRef>
          </c:cat>
          <c:val>
            <c:numRef>
              <c:f>Лист1!$C$2:$C$7</c:f>
              <c:numCache>
                <c:formatCode>0.0</c:formatCode>
                <c:ptCount val="6"/>
                <c:pt idx="0">
                  <c:v>20.833333333333325</c:v>
                </c:pt>
                <c:pt idx="1">
                  <c:v>20.833333333333325</c:v>
                </c:pt>
                <c:pt idx="2">
                  <c:v>33.333333333333336</c:v>
                </c:pt>
                <c:pt idx="3">
                  <c:v>16.666666666666668</c:v>
                </c:pt>
                <c:pt idx="4">
                  <c:v>4.166666666666667</c:v>
                </c:pt>
                <c:pt idx="5">
                  <c:v>4.166666666666667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946376494604761"/>
          <c:y val="0.11555093646044022"/>
          <c:w val="0.36127697579469298"/>
          <c:h val="0.83099403011611728"/>
        </c:manualLayout>
      </c:layout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dirty="0"/>
              <a:t>из </a:t>
            </a:r>
            <a:r>
              <a:rPr lang="ru-RU" dirty="0" smtClean="0"/>
              <a:t>24 </a:t>
            </a:r>
            <a:r>
              <a:rPr lang="ru-RU" dirty="0"/>
              <a:t>учащихся 1 класса (по выходным)</a:t>
            </a:r>
          </a:p>
        </c:rich>
      </c:tx>
      <c:layout/>
      <c:overlay val="1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из 28 учащихся 1 класса (по выходным)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12,5%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8,3%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layout>
                <c:manualLayout>
                  <c:x val="-8.0941722562457546E-2"/>
                  <c:y val="-7.04353841124603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29,2%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25%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8,3%</a:t>
                    </a:r>
                    <a:endParaRPr lang="en-US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12,5%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4,2%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showLegendKey val="1"/>
            <c:showVal val="1"/>
            <c:showCatName val="1"/>
            <c:showSerName val="1"/>
            <c:showPercent val="1"/>
            <c:showBubbleSize val="1"/>
            <c:showLeaderLines val="1"/>
          </c:dLbls>
          <c:cat>
            <c:strRef>
              <c:f>Лист1!$A$2:$A$8</c:f>
              <c:strCache>
                <c:ptCount val="7"/>
                <c:pt idx="0">
                  <c:v>30 минут</c:v>
                </c:pt>
                <c:pt idx="1">
                  <c:v>30-60 мин</c:v>
                </c:pt>
                <c:pt idx="2">
                  <c:v>1-2 час</c:v>
                </c:pt>
                <c:pt idx="3">
                  <c:v>2-3 час</c:v>
                </c:pt>
                <c:pt idx="4">
                  <c:v>3-4 час</c:v>
                </c:pt>
                <c:pt idx="5">
                  <c:v>5-6 час</c:v>
                </c:pt>
                <c:pt idx="6">
                  <c:v>не сидят за компьютером по выходным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</c:v>
                </c:pt>
                <c:pt idx="1">
                  <c:v>2</c:v>
                </c:pt>
                <c:pt idx="2">
                  <c:v>7</c:v>
                </c:pt>
                <c:pt idx="3">
                  <c:v>6</c:v>
                </c:pt>
                <c:pt idx="4">
                  <c:v>2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30 минут</c:v>
                </c:pt>
                <c:pt idx="1">
                  <c:v>30-60 мин</c:v>
                </c:pt>
                <c:pt idx="2">
                  <c:v>1-2 час</c:v>
                </c:pt>
                <c:pt idx="3">
                  <c:v>2-3 час</c:v>
                </c:pt>
                <c:pt idx="4">
                  <c:v>3-4 час</c:v>
                </c:pt>
                <c:pt idx="5">
                  <c:v>5-6 час</c:v>
                </c:pt>
                <c:pt idx="6">
                  <c:v>не сидят за компьютером по выходным</c:v>
                </c:pt>
              </c:strCache>
            </c:strRef>
          </c:cat>
          <c:val>
            <c:numRef>
              <c:f>Лист1!$C$2:$C$8</c:f>
              <c:numCache>
                <c:formatCode>0.0</c:formatCode>
                <c:ptCount val="7"/>
                <c:pt idx="0">
                  <c:v>12.5</c:v>
                </c:pt>
                <c:pt idx="1">
                  <c:v>8.3333333333333357</c:v>
                </c:pt>
                <c:pt idx="2">
                  <c:v>29.166666666666668</c:v>
                </c:pt>
                <c:pt idx="3">
                  <c:v>25</c:v>
                </c:pt>
                <c:pt idx="4">
                  <c:v>8.3333333333333357</c:v>
                </c:pt>
                <c:pt idx="5">
                  <c:v>12.5</c:v>
                </c:pt>
                <c:pt idx="6">
                  <c:v>4.166666666666667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588351803246819"/>
          <c:y val="8.496671692256505E-2"/>
          <c:w val="0.27485722270827256"/>
          <c:h val="0.91503328307743459"/>
        </c:manualLayout>
      </c:layout>
      <c:overlay val="1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45,9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showLegendKey val="1"/>
            <c:showVal val="1"/>
            <c:showCatName val="1"/>
            <c:showSerName val="1"/>
            <c:showPercent val="1"/>
            <c:showBubbleSize val="1"/>
            <c:showLeaderLines val="1"/>
          </c:dLbls>
          <c:cat>
            <c:strRef>
              <c:f>Лист1!$A$2:$A$5</c:f>
              <c:strCache>
                <c:ptCount val="4"/>
                <c:pt idx="0">
                  <c:v>играют в компьютерные игры</c:v>
                </c:pt>
                <c:pt idx="1">
                  <c:v>смотрят фильм</c:v>
                </c:pt>
                <c:pt idx="2">
                  <c:v>смотрят мультфильм</c:v>
                </c:pt>
                <c:pt idx="3">
                  <c:v>сидят в интернете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0.45900000000000002</c:v>
                </c:pt>
                <c:pt idx="1">
                  <c:v>5.3999999999999999E-2</c:v>
                </c:pt>
                <c:pt idx="2">
                  <c:v>0.37800000000000028</c:v>
                </c:pt>
                <c:pt idx="3">
                  <c:v>0.10800000000000007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9CED2-D679-4CDE-864A-F61471062882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B2F88-9307-4290-9BA9-27362E79D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361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D8C2F-7D6A-4616-A747-AB9BDC3957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390DA-3083-45D7-8C77-0AF1D2DC67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920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8143932" cy="178595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92696"/>
            <a:ext cx="8072494" cy="561662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Исследовательская   работа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на тему: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«Влияние компьютера на детей»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 :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Нурмухаметова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Милия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ученица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2Б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класса     МОБУ  СОШ </a:t>
            </a:r>
          </a:p>
          <a:p>
            <a:pPr algn="r"/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с.Янгантау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МР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Салаватский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район</a:t>
            </a:r>
          </a:p>
          <a:p>
            <a:pPr algn="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Руководитель: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Сиражева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Л.М.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lvl="0"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4.Чем предпочитает заниматься за компьютером?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64294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928670"/>
            <a:ext cx="8143932" cy="578647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Исходя из полученных данных, я сделала вывод, что первоклашки проводят больше времени за компьютером, чем рекомендуют специалисты, повышая тем самым риск возникновения различных заболеваний, о которых говорилось выше.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Дети данного возраста в большей степени предпочитают игры, которые могут повлечь за собой повышение агрессии, утомляемости, и других нервных расстройств.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Для профилактики негативного влияния компьютера я разработала рекомендации, которые не особенно отличаются от рекомендаций специалистов, но применимы именно к моим сверстникам.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Соблюдать временной режим. В 7-8 лет можно позволять сидеть за компьютером не более часа-полутора.  Рекомендуется делать короткий перерыв через каждые 15-20 минут занятий. 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Использовать компьютер не только для игр, но и для образовательных, развивающих программ, создания проектов и т. д.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Следить за тем, чтобы сидеть по возможности дальше от экрана, по крайней мере, в 70 см от экрана. Это уменьшит дозу электромагнитного излучения.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Ребенок не должен надолго оставлять компьютер или монитор включенным. Если машина не используется, выключите ее.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Побольше проводить свободное время на прогулках со своими сверстниками.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Соблюдать рекомендации предлагаемые специалистами, приводимые выше.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Заключение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 anchor="ctr"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Исследуя литературу по вопросу влияния компьютера на здоровье школьника, я сделала вывод, что компьютер хоть и облегчает человеку жизнь, но в то же время может вызвать серьезную зависимость. Погружаясь в виртуальный мир, человек как бы отгораживается от реальности, перестает интересоваться окружающим. И особенно уязвимы в этом плане дети, которые еще не сформировались как личности и легко поддаются пагубному влиянию. Развитие новых технологий обучения в школе, требует  хорошее знание персонального компьютера. Изучить самостоятельно работу во многих программах довольно – таки сложно. Надо иметь достаточно сильную мотивацию, чтобы в одиночку постичь «неизведанное». Но все – таки лучше  сделать компьютер не средством развлечения, а инструментом для обучения, в этом школьникам поможет школа.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Список 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Гигиенические требования к условиям обучения в общеобразовательных учреждениях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2.4.2.1178-02)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Гигиенические требования к персональным электронно-вычислительным машинам и организации работы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2.2.2./2.4.1340-03).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Фадеева С.В. Психолого-педагогические аспекты компьютерной зависимости подростков// Воспитание школьников.– 2009. – № 10 – С. 23-25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Концевой М.П. Здоровье и компьютер// Информатика и образование.– 2000.– № 1– С.88-91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Актуальность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Актуальность моего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исследования обусловлена тем, что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персональные компьютеры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стремительно вошли в современную действительность и стали ее неотъемлемым атрибутом. Работа во многих областях человеческой деятельности в настоящее время, просто немыслима без компьютера, которые окружают нас дома и на работе, часто со всех сторон.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можно было бы рассматривать как одно из выдающихся достижений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современной науке,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бы не отдельные весьма существенные «но». Последствия воздействия излучения, а также других факторов влияния компьютеров на человека изучены недостаточно, а то, что изучено, практически не известно пользователям.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литературу по данной теме;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определить вредные факторы, влияющие на здоровье детей;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провести анкетирование детей и  опрос родителей по использованию компьютера;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дать рекомендации применения различных технологий по сохранению здоровья при работе за компьютером.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554683"/>
          </a:xfrm>
        </p:spPr>
        <p:txBody>
          <a:bodyPr anchor="ctr">
            <a:normAutofit fontScale="85000" lnSpcReduction="20000"/>
          </a:bodyPr>
          <a:lstStyle/>
          <a:p>
            <a:pPr algn="ctr">
              <a:buNone/>
            </a:pPr>
            <a:r>
              <a:rPr lang="ru-RU" b="1" dirty="0"/>
              <a:t>Объект исследования:</a:t>
            </a:r>
            <a:endParaRPr lang="ru-RU" dirty="0"/>
          </a:p>
          <a:p>
            <a:pPr>
              <a:buNone/>
            </a:pPr>
            <a:r>
              <a:rPr lang="ru-RU" dirty="0"/>
              <a:t>Работа школьников за компьютером дома, в школе.</a:t>
            </a: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b="1" dirty="0"/>
              <a:t>Предмет исследования:</a:t>
            </a:r>
            <a:endParaRPr lang="ru-RU" dirty="0"/>
          </a:p>
          <a:p>
            <a:pPr marL="0" algn="just">
              <a:spcBef>
                <a:spcPts val="0"/>
              </a:spcBef>
              <a:buNone/>
            </a:pPr>
            <a:r>
              <a:rPr lang="ru-RU" dirty="0" smtClean="0"/>
              <a:t>      Вредное </a:t>
            </a:r>
            <a:r>
              <a:rPr lang="ru-RU" dirty="0"/>
              <a:t> влияние компьютера на здоровье ребенка </a:t>
            </a:r>
            <a:r>
              <a:rPr lang="ru-RU" dirty="0" smtClean="0"/>
              <a:t>и меры профилактики </a:t>
            </a:r>
            <a:r>
              <a:rPr lang="ru-RU" dirty="0"/>
              <a:t>при работе за компьютером.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b="1" dirty="0"/>
              <a:t>Методы исследования</a:t>
            </a:r>
            <a:r>
              <a:rPr lang="ru-RU" dirty="0"/>
              <a:t>:</a:t>
            </a:r>
          </a:p>
          <a:p>
            <a:r>
              <a:rPr lang="ru-RU" dirty="0"/>
              <a:t>Изучение литературы</a:t>
            </a:r>
          </a:p>
          <a:p>
            <a:r>
              <a:rPr lang="ru-RU" dirty="0"/>
              <a:t>Опрос</a:t>
            </a:r>
          </a:p>
          <a:p>
            <a:r>
              <a:rPr lang="ru-RU" dirty="0"/>
              <a:t>Наблюдение</a:t>
            </a:r>
          </a:p>
          <a:p>
            <a:r>
              <a:rPr lang="ru-RU" dirty="0"/>
              <a:t>Анкетирование</a:t>
            </a:r>
          </a:p>
          <a:p>
            <a:r>
              <a:rPr lang="ru-RU" dirty="0"/>
              <a:t>Анализ</a:t>
            </a:r>
          </a:p>
          <a:p>
            <a:r>
              <a:rPr lang="ru-RU" dirty="0"/>
              <a:t>Обобщение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Влияние компьютера на </a:t>
            </a:r>
            <a:r>
              <a:rPr lang="ru-RU" b="1" i="1" dirty="0" smtClean="0"/>
              <a:t>детей. </a:t>
            </a:r>
            <a:r>
              <a:rPr lang="ru-RU" sz="4000" b="1" i="1" dirty="0" smtClean="0"/>
              <a:t>Плюсы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24034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AutoNum type="arabicPeriod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Компьютер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оказывает положительное влияние на </a:t>
            </a:r>
            <a:r>
              <a:rPr lang="ru-RU" sz="7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интеллектуальное </a:t>
            </a:r>
            <a:r>
              <a:rPr lang="ru-RU" sz="7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ребенка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действуя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через различные обучающие программы и компьютерные игры. Детские фантазии на экране монитора оживают, с каждым разом становятся сложнее, что помогает развить такую функцию мышления как обобщение и классификация образов.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AutoNum type="arabicPeriod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компьютерных играх дети рано начинают понимать, что образы в них не реальные предметы, а только их образные значения, поэтому у детей с очень раннего возраста </a:t>
            </a:r>
            <a:r>
              <a:rPr lang="ru-RU" sz="7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развивается знаковая функция сознания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правильное восприятие того, что помимо настоящей действительности существуют еще и другие ее уровни, такие как схемы, картинки и внутренний мир, который наиболее реален и идеален. Это дает возможность ребенку мыслить, не опираясь на внешние предметы, что является очень важным в процессе обучения. </a:t>
            </a:r>
          </a:p>
          <a:p>
            <a:pPr marL="0" algn="just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Многие специалисты считают, что общение ребенка с компьютером </a:t>
            </a:r>
            <a:r>
              <a:rPr lang="ru-RU" sz="7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помогает</a:t>
            </a:r>
            <a:r>
              <a:rPr lang="ru-RU" sz="7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развитию памяти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концентрации внимания. Дети с легкостью могут запоминать только яркие, значимые для них образы, а компьютер способен их воспроизвести.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4. Так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же приобщение ребенка к компьютеру положительно сказывается на совместное </a:t>
            </a:r>
            <a:r>
              <a:rPr lang="ru-RU" sz="7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зрительной и моторной координации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Родители знают, что посадить ребенка за занятия бывает очень проблематично, а на компьютере он занимается с удовольствием, потому что этот предмет сам по себе интересен для ребенка, таким образом, у ребенка формируется мотивация к познанию, так как выполнение заданий на компьютере вызывают у него положительные эмоции. </a:t>
            </a:r>
          </a:p>
          <a:p>
            <a:pPr mar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Минусы: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62500" lnSpcReduction="20000"/>
          </a:bodyPr>
          <a:lstStyle/>
          <a:p>
            <a:pPr marL="360000" indent="-360000">
              <a:buAutoNum type="arabicPeriod"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Нагрузка на зрение;</a:t>
            </a:r>
          </a:p>
          <a:p>
            <a:pPr marL="360000" indent="-360000">
              <a:buAutoNum type="arabicPeriod"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Стеснённая поза, которая может стать причиной искривления позвоночника;</a:t>
            </a:r>
          </a:p>
          <a:p>
            <a:pPr marL="360000" indent="-360000">
              <a:buAutoNum type="arabicPeriod"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Наличие излучения от монитора;</a:t>
            </a:r>
          </a:p>
          <a:p>
            <a:pPr marL="360000" indent="-360000">
              <a:buAutoNum type="arabicPeriod"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Психическая нагрузка и стресс;</a:t>
            </a:r>
          </a:p>
          <a:p>
            <a:pPr marL="360000" indent="-360000">
              <a:buAutoNum type="arabicPeriod"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Компьютерная зависимость.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Практическая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14353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   С целью анализа родителям школьников 1 классов МОБУ СОШ </a:t>
            </a:r>
            <a:r>
              <a:rPr lang="ru-RU" dirty="0" err="1" smtClean="0"/>
              <a:t>с.Янгантау</a:t>
            </a:r>
            <a:r>
              <a:rPr lang="ru-RU" dirty="0" smtClean="0"/>
              <a:t> было предложено заполнить анкету. В анкете были приведены следующие вопросы:</a:t>
            </a:r>
          </a:p>
          <a:p>
            <a:pPr marL="0" lvl="0" indent="0">
              <a:buNone/>
            </a:pPr>
            <a:r>
              <a:rPr lang="ru-RU" dirty="0" smtClean="0"/>
              <a:t>1. Если у вас дома компьютер или планшет</a:t>
            </a:r>
          </a:p>
          <a:p>
            <a:pPr marL="0" indent="0"/>
            <a:r>
              <a:rPr lang="ru-RU" dirty="0" smtClean="0"/>
              <a:t> да</a:t>
            </a:r>
          </a:p>
          <a:p>
            <a:pPr marL="0" indent="0"/>
            <a:r>
              <a:rPr lang="ru-RU" dirty="0" smtClean="0"/>
              <a:t> нет</a:t>
            </a:r>
          </a:p>
          <a:p>
            <a:pPr marL="0" indent="0">
              <a:buNone/>
            </a:pPr>
            <a:r>
              <a:rPr lang="ru-RU" dirty="0" smtClean="0"/>
              <a:t>      Компьютер есть у 24 из 28 опрошенных – 85,7%.</a:t>
            </a:r>
          </a:p>
          <a:p>
            <a:pPr marL="0" indent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Сколько времени ребенок проводит за компьютером или планшетом по будням (в часах)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4983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92869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3. Сколько времени ребенок проводит за компьютером или планшетом по выходным, на каникулах (в часах)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5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5657</TotalTime>
  <Words>957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 </vt:lpstr>
      <vt:lpstr>Актуальность    </vt:lpstr>
      <vt:lpstr>Задачи:</vt:lpstr>
      <vt:lpstr>Презентация PowerPoint</vt:lpstr>
      <vt:lpstr>Влияние компьютера на детей. Плюсы</vt:lpstr>
      <vt:lpstr>Минусы:</vt:lpstr>
      <vt:lpstr>Практическая часть</vt:lpstr>
      <vt:lpstr>2. Сколько времени ребенок проводит за компьютером или планшетом по будням (в часах) </vt:lpstr>
      <vt:lpstr>3. Сколько времени ребенок проводит за компьютером или планшетом по выходным, на каникулах (в часах) </vt:lpstr>
      <vt:lpstr>4.Чем предпочитает заниматься за компьютером?</vt:lpstr>
      <vt:lpstr>Рекомендации</vt:lpstr>
      <vt:lpstr>Заключение </vt:lpstr>
      <vt:lpstr>Список литературы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 образования  Республики  Башкортостан Башкирский  институт  развития  образования Башкирское  образование  Общероссийской  организации Малой  академии  наук  «Интеллект  будущего» </dc:title>
  <dc:creator>ASUS</dc:creator>
  <cp:lastModifiedBy>Win7</cp:lastModifiedBy>
  <cp:revision>45</cp:revision>
  <dcterms:created xsi:type="dcterms:W3CDTF">2017-01-06T06:23:35Z</dcterms:created>
  <dcterms:modified xsi:type="dcterms:W3CDTF">2022-12-17T10:27:49Z</dcterms:modified>
</cp:coreProperties>
</file>