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3E0"/>
    <a:srgbClr val="DDDDD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58" d="100"/>
          <a:sy n="58" d="100"/>
        </p:scale>
        <p:origin x="3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A93DAC-86CC-4131-AF0D-BEEC8A9F1E30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45DB7B-219F-4B1E-B95B-107C2F10F8D4}">
      <dgm:prSet phldrT="[Текст]" custT="1"/>
      <dgm:spPr/>
      <dgm:t>
        <a:bodyPr/>
        <a:lstStyle/>
        <a:p>
          <a:r>
            <a:rPr lang="ru-RU" sz="1800" dirty="0"/>
            <a:t>Целеустремленность (целеполагание)</a:t>
          </a:r>
        </a:p>
      </dgm:t>
    </dgm:pt>
    <dgm:pt modelId="{8DDE0622-EB3E-489E-A2E1-FD0DC2519F13}" type="parTrans" cxnId="{372E0195-860A-4A6B-818C-3003EBAC4E4C}">
      <dgm:prSet/>
      <dgm:spPr/>
      <dgm:t>
        <a:bodyPr/>
        <a:lstStyle/>
        <a:p>
          <a:endParaRPr lang="ru-RU"/>
        </a:p>
      </dgm:t>
    </dgm:pt>
    <dgm:pt modelId="{180C70A5-A84E-4AED-BFA8-1306C8CA834D}" type="sibTrans" cxnId="{372E0195-860A-4A6B-818C-3003EBAC4E4C}">
      <dgm:prSet/>
      <dgm:spPr/>
      <dgm:t>
        <a:bodyPr/>
        <a:lstStyle/>
        <a:p>
          <a:endParaRPr lang="ru-RU"/>
        </a:p>
      </dgm:t>
    </dgm:pt>
    <dgm:pt modelId="{729E5583-6E58-488A-920C-48FD613FED7F}">
      <dgm:prSet phldrT="[Текст]" custT="1"/>
      <dgm:spPr/>
      <dgm:t>
        <a:bodyPr/>
        <a:lstStyle/>
        <a:p>
          <a:pPr indent="0" algn="just">
            <a:buFontTx/>
            <a:buNone/>
          </a:pPr>
          <a:r>
            <a:rPr lang="ru-RU" sz="1600" dirty="0"/>
            <a:t>Самостоятельная постановка целей, которые с возрастом изменяются. Так, младшие дошкольники ставят цели, связанные со своими личными интересами и сиюминутными желаниями. Старшие дошкольники могут ставить цели, важные не только для них, но и для окружающих. Например, запомнить стихотворение и прочитать его на празднике или сделать открытку маме.</a:t>
          </a:r>
        </a:p>
      </dgm:t>
    </dgm:pt>
    <dgm:pt modelId="{18AC18D5-E26A-4679-89D8-36FBD5E0B6C2}" type="parTrans" cxnId="{52D5571F-F3E6-447F-8D84-A98ADF6BC76A}">
      <dgm:prSet/>
      <dgm:spPr/>
      <dgm:t>
        <a:bodyPr/>
        <a:lstStyle/>
        <a:p>
          <a:endParaRPr lang="ru-RU"/>
        </a:p>
      </dgm:t>
    </dgm:pt>
    <dgm:pt modelId="{56A287E4-A4D8-49BD-8EF4-0AFAE504D8C4}" type="sibTrans" cxnId="{52D5571F-F3E6-447F-8D84-A98ADF6BC76A}">
      <dgm:prSet/>
      <dgm:spPr/>
      <dgm:t>
        <a:bodyPr/>
        <a:lstStyle/>
        <a:p>
          <a:endParaRPr lang="ru-RU"/>
        </a:p>
      </dgm:t>
    </dgm:pt>
    <dgm:pt modelId="{2CB38FA8-5C63-4CFD-BA25-886B1DE0C189}">
      <dgm:prSet phldrT="[Текст]"/>
      <dgm:spPr/>
      <dgm:t>
        <a:bodyPr/>
        <a:lstStyle/>
        <a:p>
          <a:r>
            <a:rPr lang="ru-RU" dirty="0"/>
            <a:t>Самостоятельность</a:t>
          </a:r>
        </a:p>
      </dgm:t>
    </dgm:pt>
    <dgm:pt modelId="{F688DC53-853C-4034-BCC2-062CD571E90A}" type="parTrans" cxnId="{2246598D-A721-4AB0-ABEA-EA0BEE5C7563}">
      <dgm:prSet/>
      <dgm:spPr/>
      <dgm:t>
        <a:bodyPr/>
        <a:lstStyle/>
        <a:p>
          <a:endParaRPr lang="ru-RU"/>
        </a:p>
      </dgm:t>
    </dgm:pt>
    <dgm:pt modelId="{EEFC389D-8822-4C09-BDC2-62EF9B1DC5FA}" type="sibTrans" cxnId="{2246598D-A721-4AB0-ABEA-EA0BEE5C7563}">
      <dgm:prSet/>
      <dgm:spPr/>
      <dgm:t>
        <a:bodyPr/>
        <a:lstStyle/>
        <a:p>
          <a:endParaRPr lang="ru-RU"/>
        </a:p>
      </dgm:t>
    </dgm:pt>
    <dgm:pt modelId="{50169630-C0BD-4F07-9116-6A7B2F9547BE}">
      <dgm:prSet phldrT="[Текст]"/>
      <dgm:spPr/>
      <dgm:t>
        <a:bodyPr/>
        <a:lstStyle/>
        <a:p>
          <a:pPr algn="just">
            <a:buNone/>
          </a:pPr>
          <a:r>
            <a:rPr lang="ru-RU" dirty="0"/>
            <a:t>    Способность к независимым действиям, суждениям, инициативность. Самостоятельность у малышей проявляется в овладении навыками самообслуживания. Одевание и раздевание можно рассматривать, как волевое поведение. А ребенок постарше уже может самостоятельно принимать решение по поводу игровой роли, темы рисунка и т. д. </a:t>
          </a:r>
        </a:p>
      </dgm:t>
    </dgm:pt>
    <dgm:pt modelId="{64C10A35-F262-4939-99E6-5280E7EA8FD4}" type="parTrans" cxnId="{394C51C6-CCAF-44CE-A134-BC3F174565F8}">
      <dgm:prSet/>
      <dgm:spPr/>
      <dgm:t>
        <a:bodyPr/>
        <a:lstStyle/>
        <a:p>
          <a:endParaRPr lang="ru-RU"/>
        </a:p>
      </dgm:t>
    </dgm:pt>
    <dgm:pt modelId="{46968B1D-AD3D-44D2-8C6D-3C2758DB5676}" type="sibTrans" cxnId="{394C51C6-CCAF-44CE-A134-BC3F174565F8}">
      <dgm:prSet/>
      <dgm:spPr/>
      <dgm:t>
        <a:bodyPr/>
        <a:lstStyle/>
        <a:p>
          <a:endParaRPr lang="ru-RU"/>
        </a:p>
      </dgm:t>
    </dgm:pt>
    <dgm:pt modelId="{8C3E1377-B0CE-45D2-A477-0EDDFE2B2CB4}" type="pres">
      <dgm:prSet presAssocID="{89A93DAC-86CC-4131-AF0D-BEEC8A9F1E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7FF0C1-0482-4930-892E-E5C5C69867E7}" type="pres">
      <dgm:prSet presAssocID="{8945DB7B-219F-4B1E-B95B-107C2F10F8D4}" presName="linNode" presStyleCnt="0"/>
      <dgm:spPr/>
    </dgm:pt>
    <dgm:pt modelId="{B3C5DEFC-CFAF-4541-B539-D10F13640FEB}" type="pres">
      <dgm:prSet presAssocID="{8945DB7B-219F-4B1E-B95B-107C2F10F8D4}" presName="parentText" presStyleLbl="node1" presStyleIdx="0" presStyleCnt="2" custScaleX="626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04EC1-50AA-48A5-8956-CE38C0E59B7D}" type="pres">
      <dgm:prSet presAssocID="{8945DB7B-219F-4B1E-B95B-107C2F10F8D4}" presName="descendantText" presStyleLbl="alignAccFollowNode1" presStyleIdx="0" presStyleCnt="2" custScaleY="108078" custLinFactNeighborX="-2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DB1D3-39C5-405C-84A7-F6E9A6A5616D}" type="pres">
      <dgm:prSet presAssocID="{180C70A5-A84E-4AED-BFA8-1306C8CA834D}" presName="sp" presStyleCnt="0"/>
      <dgm:spPr/>
    </dgm:pt>
    <dgm:pt modelId="{B1EAFDCC-69E2-43BC-A20C-4944573EDE72}" type="pres">
      <dgm:prSet presAssocID="{2CB38FA8-5C63-4CFD-BA25-886B1DE0C189}" presName="linNode" presStyleCnt="0"/>
      <dgm:spPr/>
    </dgm:pt>
    <dgm:pt modelId="{94E81772-85F9-4D96-8FEA-FB33F004C460}" type="pres">
      <dgm:prSet presAssocID="{2CB38FA8-5C63-4CFD-BA25-886B1DE0C189}" presName="parentText" presStyleLbl="node1" presStyleIdx="1" presStyleCnt="2" custScaleX="613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F0667-5D70-4887-9E12-FF22BCAD3F1D}" type="pres">
      <dgm:prSet presAssocID="{2CB38FA8-5C63-4CFD-BA25-886B1DE0C189}" presName="descendantText" presStyleLbl="alignAccFollowNode1" presStyleIdx="1" presStyleCnt="2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4A1A33-66E1-4A89-8DEF-2F46BF84BB63}" type="presOf" srcId="{89A93DAC-86CC-4131-AF0D-BEEC8A9F1E30}" destId="{8C3E1377-B0CE-45D2-A477-0EDDFE2B2CB4}" srcOrd="0" destOrd="0" presId="urn:microsoft.com/office/officeart/2005/8/layout/vList5"/>
    <dgm:cxn modelId="{CAFF9B5C-2C23-401C-84D9-56B623BCD0CB}" type="presOf" srcId="{8945DB7B-219F-4B1E-B95B-107C2F10F8D4}" destId="{B3C5DEFC-CFAF-4541-B539-D10F13640FEB}" srcOrd="0" destOrd="0" presId="urn:microsoft.com/office/officeart/2005/8/layout/vList5"/>
    <dgm:cxn modelId="{52D5571F-F3E6-447F-8D84-A98ADF6BC76A}" srcId="{8945DB7B-219F-4B1E-B95B-107C2F10F8D4}" destId="{729E5583-6E58-488A-920C-48FD613FED7F}" srcOrd="0" destOrd="0" parTransId="{18AC18D5-E26A-4679-89D8-36FBD5E0B6C2}" sibTransId="{56A287E4-A4D8-49BD-8EF4-0AFAE504D8C4}"/>
    <dgm:cxn modelId="{8176F7F8-DCD3-4B7A-999D-BA2CD5EAFC3E}" type="presOf" srcId="{729E5583-6E58-488A-920C-48FD613FED7F}" destId="{AFC04EC1-50AA-48A5-8956-CE38C0E59B7D}" srcOrd="0" destOrd="0" presId="urn:microsoft.com/office/officeart/2005/8/layout/vList5"/>
    <dgm:cxn modelId="{394C51C6-CCAF-44CE-A134-BC3F174565F8}" srcId="{2CB38FA8-5C63-4CFD-BA25-886B1DE0C189}" destId="{50169630-C0BD-4F07-9116-6A7B2F9547BE}" srcOrd="0" destOrd="0" parTransId="{64C10A35-F262-4939-99E6-5280E7EA8FD4}" sibTransId="{46968B1D-AD3D-44D2-8C6D-3C2758DB5676}"/>
    <dgm:cxn modelId="{2246598D-A721-4AB0-ABEA-EA0BEE5C7563}" srcId="{89A93DAC-86CC-4131-AF0D-BEEC8A9F1E30}" destId="{2CB38FA8-5C63-4CFD-BA25-886B1DE0C189}" srcOrd="1" destOrd="0" parTransId="{F688DC53-853C-4034-BCC2-062CD571E90A}" sibTransId="{EEFC389D-8822-4C09-BDC2-62EF9B1DC5FA}"/>
    <dgm:cxn modelId="{372E0195-860A-4A6B-818C-3003EBAC4E4C}" srcId="{89A93DAC-86CC-4131-AF0D-BEEC8A9F1E30}" destId="{8945DB7B-219F-4B1E-B95B-107C2F10F8D4}" srcOrd="0" destOrd="0" parTransId="{8DDE0622-EB3E-489E-A2E1-FD0DC2519F13}" sibTransId="{180C70A5-A84E-4AED-BFA8-1306C8CA834D}"/>
    <dgm:cxn modelId="{35B1E3F2-11F8-4B32-8558-835AD85696DD}" type="presOf" srcId="{50169630-C0BD-4F07-9116-6A7B2F9547BE}" destId="{217F0667-5D70-4887-9E12-FF22BCAD3F1D}" srcOrd="0" destOrd="0" presId="urn:microsoft.com/office/officeart/2005/8/layout/vList5"/>
    <dgm:cxn modelId="{F50FA018-B5D3-4DD1-92CA-FC77BFE351C9}" type="presOf" srcId="{2CB38FA8-5C63-4CFD-BA25-886B1DE0C189}" destId="{94E81772-85F9-4D96-8FEA-FB33F004C460}" srcOrd="0" destOrd="0" presId="urn:microsoft.com/office/officeart/2005/8/layout/vList5"/>
    <dgm:cxn modelId="{E204A0F0-5A82-4226-9FB5-7FFADB6E3E8C}" type="presParOf" srcId="{8C3E1377-B0CE-45D2-A477-0EDDFE2B2CB4}" destId="{327FF0C1-0482-4930-892E-E5C5C69867E7}" srcOrd="0" destOrd="0" presId="urn:microsoft.com/office/officeart/2005/8/layout/vList5"/>
    <dgm:cxn modelId="{B348B5C2-A63D-43BF-AAE7-A9BB2F8B80AB}" type="presParOf" srcId="{327FF0C1-0482-4930-892E-E5C5C69867E7}" destId="{B3C5DEFC-CFAF-4541-B539-D10F13640FEB}" srcOrd="0" destOrd="0" presId="urn:microsoft.com/office/officeart/2005/8/layout/vList5"/>
    <dgm:cxn modelId="{FF9A6D2C-9A8F-4914-88EE-93A66E1E452F}" type="presParOf" srcId="{327FF0C1-0482-4930-892E-E5C5C69867E7}" destId="{AFC04EC1-50AA-48A5-8956-CE38C0E59B7D}" srcOrd="1" destOrd="0" presId="urn:microsoft.com/office/officeart/2005/8/layout/vList5"/>
    <dgm:cxn modelId="{D9A1E53F-8CE8-4AE0-AE83-8A48D169A10F}" type="presParOf" srcId="{8C3E1377-B0CE-45D2-A477-0EDDFE2B2CB4}" destId="{700DB1D3-39C5-405C-84A7-F6E9A6A5616D}" srcOrd="1" destOrd="0" presId="urn:microsoft.com/office/officeart/2005/8/layout/vList5"/>
    <dgm:cxn modelId="{39107B20-61A3-433E-A412-ECF14DB62768}" type="presParOf" srcId="{8C3E1377-B0CE-45D2-A477-0EDDFE2B2CB4}" destId="{B1EAFDCC-69E2-43BC-A20C-4944573EDE72}" srcOrd="2" destOrd="0" presId="urn:microsoft.com/office/officeart/2005/8/layout/vList5"/>
    <dgm:cxn modelId="{5DBE4704-D595-4A72-B1A7-65361EE72122}" type="presParOf" srcId="{B1EAFDCC-69E2-43BC-A20C-4944573EDE72}" destId="{94E81772-85F9-4D96-8FEA-FB33F004C460}" srcOrd="0" destOrd="0" presId="urn:microsoft.com/office/officeart/2005/8/layout/vList5"/>
    <dgm:cxn modelId="{B92E5A1E-CD0A-41BF-BEC3-D8B0543D909F}" type="presParOf" srcId="{B1EAFDCC-69E2-43BC-A20C-4944573EDE72}" destId="{217F0667-5D70-4887-9E12-FF22BCAD3F1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A93DAC-86CC-4131-AF0D-BEEC8A9F1E30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45DB7B-219F-4B1E-B95B-107C2F10F8D4}">
      <dgm:prSet phldrT="[Текст]" custT="1"/>
      <dgm:spPr/>
      <dgm:t>
        <a:bodyPr/>
        <a:lstStyle/>
        <a:p>
          <a:r>
            <a:rPr lang="ru-RU" sz="1800" dirty="0"/>
            <a:t>Решительность</a:t>
          </a:r>
        </a:p>
      </dgm:t>
    </dgm:pt>
    <dgm:pt modelId="{8DDE0622-EB3E-489E-A2E1-FD0DC2519F13}" type="parTrans" cxnId="{372E0195-860A-4A6B-818C-3003EBAC4E4C}">
      <dgm:prSet/>
      <dgm:spPr/>
      <dgm:t>
        <a:bodyPr/>
        <a:lstStyle/>
        <a:p>
          <a:endParaRPr lang="ru-RU"/>
        </a:p>
      </dgm:t>
    </dgm:pt>
    <dgm:pt modelId="{180C70A5-A84E-4AED-BFA8-1306C8CA834D}" type="sibTrans" cxnId="{372E0195-860A-4A6B-818C-3003EBAC4E4C}">
      <dgm:prSet/>
      <dgm:spPr/>
      <dgm:t>
        <a:bodyPr/>
        <a:lstStyle/>
        <a:p>
          <a:endParaRPr lang="ru-RU"/>
        </a:p>
      </dgm:t>
    </dgm:pt>
    <dgm:pt modelId="{729E5583-6E58-488A-920C-48FD613FED7F}">
      <dgm:prSet phldrT="[Текст]" custT="1"/>
      <dgm:spPr/>
      <dgm:t>
        <a:bodyPr/>
        <a:lstStyle/>
        <a:p>
          <a:pPr indent="0" algn="just">
            <a:buFontTx/>
            <a:buNone/>
          </a:pPr>
          <a:r>
            <a:rPr lang="ru-RU" sz="1600" dirty="0"/>
            <a:t>Ребенок принимает решение вовремя (например, на творческих занятиях). Это решение устойчивое и обоснованное. Он не раздумывает долго, не колеблется,  выполняя задуманное.</a:t>
          </a:r>
        </a:p>
      </dgm:t>
    </dgm:pt>
    <dgm:pt modelId="{18AC18D5-E26A-4679-89D8-36FBD5E0B6C2}" type="parTrans" cxnId="{52D5571F-F3E6-447F-8D84-A98ADF6BC76A}">
      <dgm:prSet/>
      <dgm:spPr/>
      <dgm:t>
        <a:bodyPr/>
        <a:lstStyle/>
        <a:p>
          <a:endParaRPr lang="ru-RU"/>
        </a:p>
      </dgm:t>
    </dgm:pt>
    <dgm:pt modelId="{56A287E4-A4D8-49BD-8EF4-0AFAE504D8C4}" type="sibTrans" cxnId="{52D5571F-F3E6-447F-8D84-A98ADF6BC76A}">
      <dgm:prSet/>
      <dgm:spPr/>
      <dgm:t>
        <a:bodyPr/>
        <a:lstStyle/>
        <a:p>
          <a:endParaRPr lang="ru-RU"/>
        </a:p>
      </dgm:t>
    </dgm:pt>
    <dgm:pt modelId="{2CB38FA8-5C63-4CFD-BA25-886B1DE0C189}">
      <dgm:prSet phldrT="[Текст]" custT="1"/>
      <dgm:spPr/>
      <dgm:t>
        <a:bodyPr/>
        <a:lstStyle/>
        <a:p>
          <a:r>
            <a:rPr lang="ru-RU" sz="1800" dirty="0"/>
            <a:t>Настойчивость</a:t>
          </a:r>
        </a:p>
      </dgm:t>
    </dgm:pt>
    <dgm:pt modelId="{F688DC53-853C-4034-BCC2-062CD571E90A}" type="parTrans" cxnId="{2246598D-A721-4AB0-ABEA-EA0BEE5C7563}">
      <dgm:prSet/>
      <dgm:spPr/>
      <dgm:t>
        <a:bodyPr/>
        <a:lstStyle/>
        <a:p>
          <a:endParaRPr lang="ru-RU"/>
        </a:p>
      </dgm:t>
    </dgm:pt>
    <dgm:pt modelId="{EEFC389D-8822-4C09-BDC2-62EF9B1DC5FA}" type="sibTrans" cxnId="{2246598D-A721-4AB0-ABEA-EA0BEE5C7563}">
      <dgm:prSet/>
      <dgm:spPr/>
      <dgm:t>
        <a:bodyPr/>
        <a:lstStyle/>
        <a:p>
          <a:endParaRPr lang="ru-RU"/>
        </a:p>
      </dgm:t>
    </dgm:pt>
    <dgm:pt modelId="{50169630-C0BD-4F07-9116-6A7B2F9547BE}">
      <dgm:prSet phldrT="[Текст]" custT="1"/>
      <dgm:spPr/>
      <dgm:t>
        <a:bodyPr/>
        <a:lstStyle/>
        <a:p>
          <a:pPr algn="just">
            <a:buNone/>
          </a:pPr>
          <a:r>
            <a:rPr lang="ru-RU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Dante"/>
              <a:ea typeface="+mn-ea"/>
              <a:cs typeface="+mn-cs"/>
            </a:rPr>
            <a:t>Это волевое качество позволяет ребенку доводить принятое решение до завершения, до достижения цели. </a:t>
          </a:r>
        </a:p>
      </dgm:t>
    </dgm:pt>
    <dgm:pt modelId="{64C10A35-F262-4939-99E6-5280E7EA8FD4}" type="parTrans" cxnId="{394C51C6-CCAF-44CE-A134-BC3F174565F8}">
      <dgm:prSet/>
      <dgm:spPr/>
      <dgm:t>
        <a:bodyPr/>
        <a:lstStyle/>
        <a:p>
          <a:endParaRPr lang="ru-RU"/>
        </a:p>
      </dgm:t>
    </dgm:pt>
    <dgm:pt modelId="{46968B1D-AD3D-44D2-8C6D-3C2758DB5676}" type="sibTrans" cxnId="{394C51C6-CCAF-44CE-A134-BC3F174565F8}">
      <dgm:prSet/>
      <dgm:spPr/>
      <dgm:t>
        <a:bodyPr/>
        <a:lstStyle/>
        <a:p>
          <a:endParaRPr lang="ru-RU"/>
        </a:p>
      </dgm:t>
    </dgm:pt>
    <dgm:pt modelId="{954C8D79-EF1B-4DE1-9559-CB32BD0DE1DD}">
      <dgm:prSet phldrT="[Текст]" custT="1"/>
      <dgm:spPr/>
      <dgm:t>
        <a:bodyPr/>
        <a:lstStyle/>
        <a:p>
          <a:pPr algn="ctr">
            <a:buNone/>
          </a:pPr>
          <a:r>
            <a:rPr lang="ru-RU" sz="1800" kern="1200" dirty="0">
              <a:solidFill>
                <a:srgbClr val="FFFFFF"/>
              </a:solidFill>
              <a:latin typeface="Dante"/>
              <a:ea typeface="+mn-ea"/>
              <a:cs typeface="+mn-cs"/>
            </a:rPr>
            <a:t>Выдержка и самообладание</a:t>
          </a:r>
        </a:p>
      </dgm:t>
    </dgm:pt>
    <dgm:pt modelId="{901037F4-57AF-464C-B5DB-4E1E5C1F06A1}" type="parTrans" cxnId="{23DC3CE0-AA80-43EA-B72B-93663340D899}">
      <dgm:prSet/>
      <dgm:spPr/>
      <dgm:t>
        <a:bodyPr/>
        <a:lstStyle/>
        <a:p>
          <a:endParaRPr lang="ru-RU"/>
        </a:p>
      </dgm:t>
    </dgm:pt>
    <dgm:pt modelId="{5CDCF51F-FB22-48CA-9912-8FBF4E464EF0}" type="sibTrans" cxnId="{23DC3CE0-AA80-43EA-B72B-93663340D899}">
      <dgm:prSet/>
      <dgm:spPr/>
      <dgm:t>
        <a:bodyPr/>
        <a:lstStyle/>
        <a:p>
          <a:endParaRPr lang="ru-RU"/>
        </a:p>
      </dgm:t>
    </dgm:pt>
    <dgm:pt modelId="{A757CB20-8638-4472-9ACA-3AC7A11BED1B}">
      <dgm:prSet phldrT="[Текст]" custT="1"/>
      <dgm:spPr/>
      <dgm:t>
        <a:bodyPr/>
        <a:lstStyle/>
        <a:p>
          <a:pPr indent="0" algn="just">
            <a:buNone/>
          </a:pPr>
          <a:r>
            <a:rPr lang="ru-RU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Dante"/>
              <a:ea typeface="+mn-ea"/>
              <a:cs typeface="+mn-cs"/>
            </a:rPr>
            <a:t>Отсутствие горячности при возникновении конфликта. Данное качество показывает, умеет ли человек останавливать себя от выполнения ненужных действий. Способен ли сохранять хладнокровие в сложных ситуациях (стойко переносить боль, жажду и т. д.).</a:t>
          </a:r>
        </a:p>
      </dgm:t>
    </dgm:pt>
    <dgm:pt modelId="{CBEB164B-EC7D-462A-AAD6-37FBF06E8FCF}" type="parTrans" cxnId="{E0FD44B2-C3AB-4608-8221-D719BFDB90CF}">
      <dgm:prSet/>
      <dgm:spPr/>
      <dgm:t>
        <a:bodyPr/>
        <a:lstStyle/>
        <a:p>
          <a:endParaRPr lang="ru-RU"/>
        </a:p>
      </dgm:t>
    </dgm:pt>
    <dgm:pt modelId="{742AE011-B83B-47D9-93E4-6704AF4B955B}" type="sibTrans" cxnId="{E0FD44B2-C3AB-4608-8221-D719BFDB90CF}">
      <dgm:prSet/>
      <dgm:spPr/>
      <dgm:t>
        <a:bodyPr/>
        <a:lstStyle/>
        <a:p>
          <a:endParaRPr lang="ru-RU"/>
        </a:p>
      </dgm:t>
    </dgm:pt>
    <dgm:pt modelId="{3D7D95EB-0ADD-4034-87D4-ECC43CCF3DDF}">
      <dgm:prSet phldrT="[Текст]" custT="1"/>
      <dgm:spPr/>
      <dgm:t>
        <a:bodyPr/>
        <a:lstStyle/>
        <a:p>
          <a:pPr indent="0" algn="ctr"/>
          <a:r>
            <a:rPr lang="ru-RU" sz="1800" kern="1200" dirty="0">
              <a:solidFill>
                <a:srgbClr val="FFFFFF"/>
              </a:solidFill>
              <a:latin typeface="Dante"/>
              <a:ea typeface="+mn-ea"/>
              <a:cs typeface="+mn-cs"/>
            </a:rPr>
            <a:t>Мужество и смелость</a:t>
          </a:r>
        </a:p>
      </dgm:t>
    </dgm:pt>
    <dgm:pt modelId="{3C38512F-3066-495D-9F53-6686E01F519B}" type="parTrans" cxnId="{059AF835-3136-4E12-90E4-4FB2A7C5D6C4}">
      <dgm:prSet/>
      <dgm:spPr/>
      <dgm:t>
        <a:bodyPr/>
        <a:lstStyle/>
        <a:p>
          <a:endParaRPr lang="ru-RU"/>
        </a:p>
      </dgm:t>
    </dgm:pt>
    <dgm:pt modelId="{90389D93-B479-423E-AAD9-1F0DE9A98A2E}" type="sibTrans" cxnId="{059AF835-3136-4E12-90E4-4FB2A7C5D6C4}">
      <dgm:prSet/>
      <dgm:spPr/>
      <dgm:t>
        <a:bodyPr/>
        <a:lstStyle/>
        <a:p>
          <a:endParaRPr lang="ru-RU"/>
        </a:p>
      </dgm:t>
    </dgm:pt>
    <dgm:pt modelId="{4F4AF3D7-24A7-4C46-AF3D-541BD7783D69}">
      <dgm:prSet phldrT="[Текст]" custT="1"/>
      <dgm:spPr/>
      <dgm:t>
        <a:bodyPr/>
        <a:lstStyle/>
        <a:p>
          <a:pPr indent="0" algn="just">
            <a:buFontTx/>
            <a:buNone/>
          </a:pPr>
          <a:r>
            <a:rPr lang="ru-RU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Dante"/>
              <a:ea typeface="+mn-ea"/>
              <a:cs typeface="+mn-cs"/>
            </a:rPr>
            <a:t>Имея мужество, человеку свойственна настойчивость и уверенность в своих силах. Ребенок не боится делать выбор, не боится признаться в проступке и отвечает за него.</a:t>
          </a:r>
        </a:p>
      </dgm:t>
    </dgm:pt>
    <dgm:pt modelId="{A5254B84-4262-4867-9A64-33806D4A28C3}" type="parTrans" cxnId="{81B6CDB0-D2BA-4DA1-8879-E4A7A294FA75}">
      <dgm:prSet/>
      <dgm:spPr/>
      <dgm:t>
        <a:bodyPr/>
        <a:lstStyle/>
        <a:p>
          <a:endParaRPr lang="ru-RU"/>
        </a:p>
      </dgm:t>
    </dgm:pt>
    <dgm:pt modelId="{45F66E34-1F88-468C-8A0F-141618E45F99}" type="sibTrans" cxnId="{81B6CDB0-D2BA-4DA1-8879-E4A7A294FA75}">
      <dgm:prSet/>
      <dgm:spPr/>
      <dgm:t>
        <a:bodyPr/>
        <a:lstStyle/>
        <a:p>
          <a:endParaRPr lang="ru-RU"/>
        </a:p>
      </dgm:t>
    </dgm:pt>
    <dgm:pt modelId="{8C3E1377-B0CE-45D2-A477-0EDDFE2B2CB4}" type="pres">
      <dgm:prSet presAssocID="{89A93DAC-86CC-4131-AF0D-BEEC8A9F1E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7FF0C1-0482-4930-892E-E5C5C69867E7}" type="pres">
      <dgm:prSet presAssocID="{8945DB7B-219F-4B1E-B95B-107C2F10F8D4}" presName="linNode" presStyleCnt="0"/>
      <dgm:spPr/>
    </dgm:pt>
    <dgm:pt modelId="{B3C5DEFC-CFAF-4541-B539-D10F13640FEB}" type="pres">
      <dgm:prSet presAssocID="{8945DB7B-219F-4B1E-B95B-107C2F10F8D4}" presName="parentText" presStyleLbl="node1" presStyleIdx="0" presStyleCnt="4" custScaleX="62628" custScaleY="399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04EC1-50AA-48A5-8956-CE38C0E59B7D}" type="pres">
      <dgm:prSet presAssocID="{8945DB7B-219F-4B1E-B95B-107C2F10F8D4}" presName="descendantText" presStyleLbl="alignAccFollowNode1" presStyleIdx="0" presStyleCnt="4" custScaleY="45646" custLinFactNeighborX="-2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DB1D3-39C5-405C-84A7-F6E9A6A5616D}" type="pres">
      <dgm:prSet presAssocID="{180C70A5-A84E-4AED-BFA8-1306C8CA834D}" presName="sp" presStyleCnt="0"/>
      <dgm:spPr/>
    </dgm:pt>
    <dgm:pt modelId="{B1EAFDCC-69E2-43BC-A20C-4944573EDE72}" type="pres">
      <dgm:prSet presAssocID="{2CB38FA8-5C63-4CFD-BA25-886B1DE0C189}" presName="linNode" presStyleCnt="0"/>
      <dgm:spPr/>
    </dgm:pt>
    <dgm:pt modelId="{94E81772-85F9-4D96-8FEA-FB33F004C460}" type="pres">
      <dgm:prSet presAssocID="{2CB38FA8-5C63-4CFD-BA25-886B1DE0C189}" presName="parentText" presStyleLbl="node1" presStyleIdx="1" presStyleCnt="4" custScaleX="61311" custScaleY="300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F0667-5D70-4887-9E12-FF22BCAD3F1D}" type="pres">
      <dgm:prSet presAssocID="{2CB38FA8-5C63-4CFD-BA25-886B1DE0C189}" presName="descendantText" presStyleLbl="alignAccFollowNode1" presStyleIdx="1" presStyleCnt="4" custScaleY="3198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2ED6C-F5C3-4D11-81F0-EA1D1B3C3838}" type="pres">
      <dgm:prSet presAssocID="{EEFC389D-8822-4C09-BDC2-62EF9B1DC5FA}" presName="sp" presStyleCnt="0"/>
      <dgm:spPr/>
    </dgm:pt>
    <dgm:pt modelId="{5F3B81FE-B232-486F-BB23-567C7A1399AA}" type="pres">
      <dgm:prSet presAssocID="{954C8D79-EF1B-4DE1-9559-CB32BD0DE1DD}" presName="linNode" presStyleCnt="0"/>
      <dgm:spPr/>
    </dgm:pt>
    <dgm:pt modelId="{826780A7-DE76-4C23-88BD-BD8719A9093E}" type="pres">
      <dgm:prSet presAssocID="{954C8D79-EF1B-4DE1-9559-CB32BD0DE1DD}" presName="parentText" presStyleLbl="node1" presStyleIdx="2" presStyleCnt="4" custScaleX="62628" custScaleY="50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3FB27-B5E7-4E39-A02D-7D2128C3FBC1}" type="pres">
      <dgm:prSet presAssocID="{954C8D79-EF1B-4DE1-9559-CB32BD0DE1DD}" presName="descendantText" presStyleLbl="alignAccFollowNode1" presStyleIdx="2" presStyleCnt="4" custScaleX="102469" custScaleY="51851" custLinFactNeighborX="-4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17F8D-D0F8-41F4-8C59-F5181B249D84}" type="pres">
      <dgm:prSet presAssocID="{5CDCF51F-FB22-48CA-9912-8FBF4E464EF0}" presName="sp" presStyleCnt="0"/>
      <dgm:spPr/>
    </dgm:pt>
    <dgm:pt modelId="{E2DC2D63-4E75-4EE5-854A-7BAD2D33F8DA}" type="pres">
      <dgm:prSet presAssocID="{3D7D95EB-0ADD-4034-87D4-ECC43CCF3DDF}" presName="linNode" presStyleCnt="0"/>
      <dgm:spPr/>
    </dgm:pt>
    <dgm:pt modelId="{420FFCB9-F821-424E-A766-3FC15D5898D1}" type="pres">
      <dgm:prSet presAssocID="{3D7D95EB-0ADD-4034-87D4-ECC43CCF3DDF}" presName="parentText" presStyleLbl="node1" presStyleIdx="3" presStyleCnt="4" custScaleX="64439" custScaleY="449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1B8B5-57A0-4C54-A30E-7A58BB250D32}" type="pres">
      <dgm:prSet presAssocID="{3D7D95EB-0ADD-4034-87D4-ECC43CCF3DDF}" presName="descendantText" presStyleLbl="alignAccFollowNode1" presStyleIdx="3" presStyleCnt="4" custScaleX="102728" custScaleY="47162" custLinFactNeighborX="-5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23074E-471B-405F-85A1-D5CDD9CF5142}" type="presOf" srcId="{50169630-C0BD-4F07-9116-6A7B2F9547BE}" destId="{217F0667-5D70-4887-9E12-FF22BCAD3F1D}" srcOrd="0" destOrd="0" presId="urn:microsoft.com/office/officeart/2005/8/layout/vList5"/>
    <dgm:cxn modelId="{26F7FB99-029A-474F-B4CC-EB4FF9E42268}" type="presOf" srcId="{8945DB7B-219F-4B1E-B95B-107C2F10F8D4}" destId="{B3C5DEFC-CFAF-4541-B539-D10F13640FEB}" srcOrd="0" destOrd="0" presId="urn:microsoft.com/office/officeart/2005/8/layout/vList5"/>
    <dgm:cxn modelId="{394C51C6-CCAF-44CE-A134-BC3F174565F8}" srcId="{2CB38FA8-5C63-4CFD-BA25-886B1DE0C189}" destId="{50169630-C0BD-4F07-9116-6A7B2F9547BE}" srcOrd="0" destOrd="0" parTransId="{64C10A35-F262-4939-99E6-5280E7EA8FD4}" sibTransId="{46968B1D-AD3D-44D2-8C6D-3C2758DB5676}"/>
    <dgm:cxn modelId="{0701EC6B-9E58-4226-B7A7-FC5EFDCEE69F}" type="presOf" srcId="{4F4AF3D7-24A7-4C46-AF3D-541BD7783D69}" destId="{6CE1B8B5-57A0-4C54-A30E-7A58BB250D32}" srcOrd="0" destOrd="0" presId="urn:microsoft.com/office/officeart/2005/8/layout/vList5"/>
    <dgm:cxn modelId="{81B6CDB0-D2BA-4DA1-8879-E4A7A294FA75}" srcId="{3D7D95EB-0ADD-4034-87D4-ECC43CCF3DDF}" destId="{4F4AF3D7-24A7-4C46-AF3D-541BD7783D69}" srcOrd="0" destOrd="0" parTransId="{A5254B84-4262-4867-9A64-33806D4A28C3}" sibTransId="{45F66E34-1F88-468C-8A0F-141618E45F99}"/>
    <dgm:cxn modelId="{60B4EC60-6372-4AB6-ABD5-BB35D50EED53}" type="presOf" srcId="{3D7D95EB-0ADD-4034-87D4-ECC43CCF3DDF}" destId="{420FFCB9-F821-424E-A766-3FC15D5898D1}" srcOrd="0" destOrd="0" presId="urn:microsoft.com/office/officeart/2005/8/layout/vList5"/>
    <dgm:cxn modelId="{E0FD44B2-C3AB-4608-8221-D719BFDB90CF}" srcId="{954C8D79-EF1B-4DE1-9559-CB32BD0DE1DD}" destId="{A757CB20-8638-4472-9ACA-3AC7A11BED1B}" srcOrd="0" destOrd="0" parTransId="{CBEB164B-EC7D-462A-AAD6-37FBF06E8FCF}" sibTransId="{742AE011-B83B-47D9-93E4-6704AF4B955B}"/>
    <dgm:cxn modelId="{372E0195-860A-4A6B-818C-3003EBAC4E4C}" srcId="{89A93DAC-86CC-4131-AF0D-BEEC8A9F1E30}" destId="{8945DB7B-219F-4B1E-B95B-107C2F10F8D4}" srcOrd="0" destOrd="0" parTransId="{8DDE0622-EB3E-489E-A2E1-FD0DC2519F13}" sibTransId="{180C70A5-A84E-4AED-BFA8-1306C8CA834D}"/>
    <dgm:cxn modelId="{52D5571F-F3E6-447F-8D84-A98ADF6BC76A}" srcId="{8945DB7B-219F-4B1E-B95B-107C2F10F8D4}" destId="{729E5583-6E58-488A-920C-48FD613FED7F}" srcOrd="0" destOrd="0" parTransId="{18AC18D5-E26A-4679-89D8-36FBD5E0B6C2}" sibTransId="{56A287E4-A4D8-49BD-8EF4-0AFAE504D8C4}"/>
    <dgm:cxn modelId="{059AF835-3136-4E12-90E4-4FB2A7C5D6C4}" srcId="{89A93DAC-86CC-4131-AF0D-BEEC8A9F1E30}" destId="{3D7D95EB-0ADD-4034-87D4-ECC43CCF3DDF}" srcOrd="3" destOrd="0" parTransId="{3C38512F-3066-495D-9F53-6686E01F519B}" sibTransId="{90389D93-B479-423E-AAD9-1F0DE9A98A2E}"/>
    <dgm:cxn modelId="{AB4A1A33-66E1-4A89-8DEF-2F46BF84BB63}" type="presOf" srcId="{89A93DAC-86CC-4131-AF0D-BEEC8A9F1E30}" destId="{8C3E1377-B0CE-45D2-A477-0EDDFE2B2CB4}" srcOrd="0" destOrd="0" presId="urn:microsoft.com/office/officeart/2005/8/layout/vList5"/>
    <dgm:cxn modelId="{3B4518C7-3531-4FF4-BF75-4B7453738A5E}" type="presOf" srcId="{729E5583-6E58-488A-920C-48FD613FED7F}" destId="{AFC04EC1-50AA-48A5-8956-CE38C0E59B7D}" srcOrd="0" destOrd="0" presId="urn:microsoft.com/office/officeart/2005/8/layout/vList5"/>
    <dgm:cxn modelId="{927ECA59-0C44-4D2D-866C-DC09E03B7E91}" type="presOf" srcId="{2CB38FA8-5C63-4CFD-BA25-886B1DE0C189}" destId="{94E81772-85F9-4D96-8FEA-FB33F004C460}" srcOrd="0" destOrd="0" presId="urn:microsoft.com/office/officeart/2005/8/layout/vList5"/>
    <dgm:cxn modelId="{E0B9E710-E4D3-4564-B56A-8E534C662642}" type="presOf" srcId="{A757CB20-8638-4472-9ACA-3AC7A11BED1B}" destId="{C873FB27-B5E7-4E39-A02D-7D2128C3FBC1}" srcOrd="0" destOrd="0" presId="urn:microsoft.com/office/officeart/2005/8/layout/vList5"/>
    <dgm:cxn modelId="{38097D50-76C0-4137-BCE3-5BE597FDED60}" type="presOf" srcId="{954C8D79-EF1B-4DE1-9559-CB32BD0DE1DD}" destId="{826780A7-DE76-4C23-88BD-BD8719A9093E}" srcOrd="0" destOrd="0" presId="urn:microsoft.com/office/officeart/2005/8/layout/vList5"/>
    <dgm:cxn modelId="{23DC3CE0-AA80-43EA-B72B-93663340D899}" srcId="{89A93DAC-86CC-4131-AF0D-BEEC8A9F1E30}" destId="{954C8D79-EF1B-4DE1-9559-CB32BD0DE1DD}" srcOrd="2" destOrd="0" parTransId="{901037F4-57AF-464C-B5DB-4E1E5C1F06A1}" sibTransId="{5CDCF51F-FB22-48CA-9912-8FBF4E464EF0}"/>
    <dgm:cxn modelId="{2246598D-A721-4AB0-ABEA-EA0BEE5C7563}" srcId="{89A93DAC-86CC-4131-AF0D-BEEC8A9F1E30}" destId="{2CB38FA8-5C63-4CFD-BA25-886B1DE0C189}" srcOrd="1" destOrd="0" parTransId="{F688DC53-853C-4034-BCC2-062CD571E90A}" sibTransId="{EEFC389D-8822-4C09-BDC2-62EF9B1DC5FA}"/>
    <dgm:cxn modelId="{74D15CF4-2A93-47B8-B514-7235BF568FDA}" type="presParOf" srcId="{8C3E1377-B0CE-45D2-A477-0EDDFE2B2CB4}" destId="{327FF0C1-0482-4930-892E-E5C5C69867E7}" srcOrd="0" destOrd="0" presId="urn:microsoft.com/office/officeart/2005/8/layout/vList5"/>
    <dgm:cxn modelId="{0CC67AE1-8EC0-43F6-810C-70800EACF24B}" type="presParOf" srcId="{327FF0C1-0482-4930-892E-E5C5C69867E7}" destId="{B3C5DEFC-CFAF-4541-B539-D10F13640FEB}" srcOrd="0" destOrd="0" presId="urn:microsoft.com/office/officeart/2005/8/layout/vList5"/>
    <dgm:cxn modelId="{BFF7827E-83A2-4629-9157-0688EC10EA37}" type="presParOf" srcId="{327FF0C1-0482-4930-892E-E5C5C69867E7}" destId="{AFC04EC1-50AA-48A5-8956-CE38C0E59B7D}" srcOrd="1" destOrd="0" presId="urn:microsoft.com/office/officeart/2005/8/layout/vList5"/>
    <dgm:cxn modelId="{F2B9E91E-2C47-4C01-B401-6692AC636604}" type="presParOf" srcId="{8C3E1377-B0CE-45D2-A477-0EDDFE2B2CB4}" destId="{700DB1D3-39C5-405C-84A7-F6E9A6A5616D}" srcOrd="1" destOrd="0" presId="urn:microsoft.com/office/officeart/2005/8/layout/vList5"/>
    <dgm:cxn modelId="{88AE7DC9-79B0-43F5-BC43-DC19482DE2C0}" type="presParOf" srcId="{8C3E1377-B0CE-45D2-A477-0EDDFE2B2CB4}" destId="{B1EAFDCC-69E2-43BC-A20C-4944573EDE72}" srcOrd="2" destOrd="0" presId="urn:microsoft.com/office/officeart/2005/8/layout/vList5"/>
    <dgm:cxn modelId="{B607875A-DA06-461D-BAF1-DA506F37C7A1}" type="presParOf" srcId="{B1EAFDCC-69E2-43BC-A20C-4944573EDE72}" destId="{94E81772-85F9-4D96-8FEA-FB33F004C460}" srcOrd="0" destOrd="0" presId="urn:microsoft.com/office/officeart/2005/8/layout/vList5"/>
    <dgm:cxn modelId="{663F3A38-848A-4B08-BA6C-F484EB9BC5AA}" type="presParOf" srcId="{B1EAFDCC-69E2-43BC-A20C-4944573EDE72}" destId="{217F0667-5D70-4887-9E12-FF22BCAD3F1D}" srcOrd="1" destOrd="0" presId="urn:microsoft.com/office/officeart/2005/8/layout/vList5"/>
    <dgm:cxn modelId="{D479D782-226B-4891-A238-2D58563F74D0}" type="presParOf" srcId="{8C3E1377-B0CE-45D2-A477-0EDDFE2B2CB4}" destId="{A282ED6C-F5C3-4D11-81F0-EA1D1B3C3838}" srcOrd="3" destOrd="0" presId="urn:microsoft.com/office/officeart/2005/8/layout/vList5"/>
    <dgm:cxn modelId="{DBC8D303-57D6-4871-AB97-273A4C07C396}" type="presParOf" srcId="{8C3E1377-B0CE-45D2-A477-0EDDFE2B2CB4}" destId="{5F3B81FE-B232-486F-BB23-567C7A1399AA}" srcOrd="4" destOrd="0" presId="urn:microsoft.com/office/officeart/2005/8/layout/vList5"/>
    <dgm:cxn modelId="{D3A55A37-A869-47D2-9F07-A3E7BAA6C565}" type="presParOf" srcId="{5F3B81FE-B232-486F-BB23-567C7A1399AA}" destId="{826780A7-DE76-4C23-88BD-BD8719A9093E}" srcOrd="0" destOrd="0" presId="urn:microsoft.com/office/officeart/2005/8/layout/vList5"/>
    <dgm:cxn modelId="{EB1A8CC8-4480-468A-8408-8FBED3B1CFF1}" type="presParOf" srcId="{5F3B81FE-B232-486F-BB23-567C7A1399AA}" destId="{C873FB27-B5E7-4E39-A02D-7D2128C3FBC1}" srcOrd="1" destOrd="0" presId="urn:microsoft.com/office/officeart/2005/8/layout/vList5"/>
    <dgm:cxn modelId="{73A15E57-09BB-4104-B8EB-A3C580DED104}" type="presParOf" srcId="{8C3E1377-B0CE-45D2-A477-0EDDFE2B2CB4}" destId="{15117F8D-D0F8-41F4-8C59-F5181B249D84}" srcOrd="5" destOrd="0" presId="urn:microsoft.com/office/officeart/2005/8/layout/vList5"/>
    <dgm:cxn modelId="{67CE8BB0-D031-4D24-8B22-DC000ACE4113}" type="presParOf" srcId="{8C3E1377-B0CE-45D2-A477-0EDDFE2B2CB4}" destId="{E2DC2D63-4E75-4EE5-854A-7BAD2D33F8DA}" srcOrd="6" destOrd="0" presId="urn:microsoft.com/office/officeart/2005/8/layout/vList5"/>
    <dgm:cxn modelId="{C1EFC47A-E84C-40B4-9871-8645EB8E63F5}" type="presParOf" srcId="{E2DC2D63-4E75-4EE5-854A-7BAD2D33F8DA}" destId="{420FFCB9-F821-424E-A766-3FC15D5898D1}" srcOrd="0" destOrd="0" presId="urn:microsoft.com/office/officeart/2005/8/layout/vList5"/>
    <dgm:cxn modelId="{F98ED775-58B2-4196-A6F2-DA63901A891F}" type="presParOf" srcId="{E2DC2D63-4E75-4EE5-854A-7BAD2D33F8DA}" destId="{6CE1B8B5-57A0-4C54-A30E-7A58BB250D3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21C390-7F4B-473C-975A-0DAFC04C35F5}" type="doc">
      <dgm:prSet loTypeId="urn:microsoft.com/office/officeart/2009/layout/ReverseList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95F44E3-0598-40CC-BAC9-92B8FB1E3C7A}">
      <dgm:prSet phldrT="[Текст]" custT="1"/>
      <dgm:spPr/>
      <dgm:t>
        <a:bodyPr/>
        <a:lstStyle/>
        <a:p>
          <a:r>
            <a:rPr lang="ru-RU" sz="1800" b="1" dirty="0"/>
            <a:t>На занятиях в различных видах деятельности</a:t>
          </a:r>
        </a:p>
        <a:p>
          <a:endParaRPr lang="ru-RU" sz="1800" b="1" dirty="0"/>
        </a:p>
        <a:p>
          <a:r>
            <a:rPr lang="ru-RU" sz="1800" dirty="0"/>
            <a:t>Ребенок учится осознавать цель, планировать свои действия, запоминать их последовательность, преодолевать трудности. </a:t>
          </a:r>
        </a:p>
      </dgm:t>
    </dgm:pt>
    <dgm:pt modelId="{2A3A82BE-B1C9-4535-AF84-1BD528D7EF9B}" type="parTrans" cxnId="{03B85AA1-0D11-421F-824F-E5FD52009C20}">
      <dgm:prSet/>
      <dgm:spPr/>
      <dgm:t>
        <a:bodyPr/>
        <a:lstStyle/>
        <a:p>
          <a:endParaRPr lang="ru-RU"/>
        </a:p>
      </dgm:t>
    </dgm:pt>
    <dgm:pt modelId="{D93932B9-440F-4197-A634-68273EF41CEC}" type="sibTrans" cxnId="{03B85AA1-0D11-421F-824F-E5FD52009C20}">
      <dgm:prSet/>
      <dgm:spPr/>
      <dgm:t>
        <a:bodyPr/>
        <a:lstStyle/>
        <a:p>
          <a:endParaRPr lang="ru-RU"/>
        </a:p>
      </dgm:t>
    </dgm:pt>
    <dgm:pt modelId="{FCB209ED-ED49-46EA-A143-4A5A17C168D9}">
      <dgm:prSet phldrT="[Текст]" custT="1"/>
      <dgm:spPr/>
      <dgm:t>
        <a:bodyPr/>
        <a:lstStyle/>
        <a:p>
          <a:r>
            <a:rPr lang="ru-RU" sz="1800" b="1" dirty="0"/>
            <a:t>В игре</a:t>
          </a:r>
        </a:p>
        <a:p>
          <a:endParaRPr lang="ru-RU" sz="1800" dirty="0"/>
        </a:p>
        <a:p>
          <a:r>
            <a:rPr lang="ru-RU" sz="1800" dirty="0"/>
            <a:t>Каждая игра требует выполнения правил, подчинение им воспитывает выдержку, терпение, самостоятельность, настойчивость, самоограничение и другие волевые качества</a:t>
          </a:r>
        </a:p>
      </dgm:t>
    </dgm:pt>
    <dgm:pt modelId="{F2DB0F32-2AD9-459B-8C61-D9AC8A35B889}" type="parTrans" cxnId="{7B62BE9F-722C-49EF-9C0F-DEBBA9E34EFF}">
      <dgm:prSet/>
      <dgm:spPr/>
      <dgm:t>
        <a:bodyPr/>
        <a:lstStyle/>
        <a:p>
          <a:endParaRPr lang="ru-RU"/>
        </a:p>
      </dgm:t>
    </dgm:pt>
    <dgm:pt modelId="{F6CA4C6E-4FD7-49D2-8E15-40702156EC09}" type="sibTrans" cxnId="{7B62BE9F-722C-49EF-9C0F-DEBBA9E34EFF}">
      <dgm:prSet/>
      <dgm:spPr/>
      <dgm:t>
        <a:bodyPr/>
        <a:lstStyle/>
        <a:p>
          <a:endParaRPr lang="ru-RU"/>
        </a:p>
      </dgm:t>
    </dgm:pt>
    <dgm:pt modelId="{D0DC5240-EE9E-4072-A060-34C1C2FD7412}" type="pres">
      <dgm:prSet presAssocID="{A721C390-7F4B-473C-975A-0DAFC04C35F5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ED1F796-051D-483E-9EE7-2B9597188FF7}" type="pres">
      <dgm:prSet presAssocID="{A721C390-7F4B-473C-975A-0DAFC04C35F5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DC4B0B-525A-4AED-8274-6C141C9061B1}" type="pres">
      <dgm:prSet presAssocID="{A721C390-7F4B-473C-975A-0DAFC04C35F5}" presName="LeftNode" presStyleLbl="bgImgPlace1" presStyleIdx="0" presStyleCnt="2" custScaleX="263181" custLinFactNeighborX="-89530" custLinFactNeighborY="1335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18A6C6BF-C0FD-4197-9409-32C22454F8A3}" type="pres">
      <dgm:prSet presAssocID="{A721C390-7F4B-473C-975A-0DAFC04C35F5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2E023-F036-448A-9AAA-70C504C9D033}" type="pres">
      <dgm:prSet presAssocID="{A721C390-7F4B-473C-975A-0DAFC04C35F5}" presName="RightNode" presStyleLbl="bgImgPlace1" presStyleIdx="1" presStyleCnt="2" custScaleX="260131" custLinFactNeighborX="94351" custLinFactNeighborY="250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0C6C85C-3879-4F30-A7BE-F43B38F19F98}" type="pres">
      <dgm:prSet presAssocID="{A721C390-7F4B-473C-975A-0DAFC04C35F5}" presName="TopArrow" presStyleLbl="node1" presStyleIdx="0" presStyleCnt="2"/>
      <dgm:spPr/>
    </dgm:pt>
    <dgm:pt modelId="{54D2C7AD-F2A6-4749-94B3-4840E86EB445}" type="pres">
      <dgm:prSet presAssocID="{A721C390-7F4B-473C-975A-0DAFC04C35F5}" presName="BottomArrow" presStyleLbl="node1" presStyleIdx="1" presStyleCnt="2"/>
      <dgm:spPr/>
    </dgm:pt>
  </dgm:ptLst>
  <dgm:cxnLst>
    <dgm:cxn modelId="{90826CF0-9B57-4497-8EED-60C20A65BB40}" type="presOf" srcId="{FCB209ED-ED49-46EA-A143-4A5A17C168D9}" destId="{B392E023-F036-448A-9AAA-70C504C9D033}" srcOrd="1" destOrd="0" presId="urn:microsoft.com/office/officeart/2009/layout/ReverseList"/>
    <dgm:cxn modelId="{7B62BE9F-722C-49EF-9C0F-DEBBA9E34EFF}" srcId="{A721C390-7F4B-473C-975A-0DAFC04C35F5}" destId="{FCB209ED-ED49-46EA-A143-4A5A17C168D9}" srcOrd="1" destOrd="0" parTransId="{F2DB0F32-2AD9-459B-8C61-D9AC8A35B889}" sibTransId="{F6CA4C6E-4FD7-49D2-8E15-40702156EC09}"/>
    <dgm:cxn modelId="{BB50539E-421C-490C-854A-17C744400F87}" type="presOf" srcId="{FCB209ED-ED49-46EA-A143-4A5A17C168D9}" destId="{18A6C6BF-C0FD-4197-9409-32C22454F8A3}" srcOrd="0" destOrd="0" presId="urn:microsoft.com/office/officeart/2009/layout/ReverseList"/>
    <dgm:cxn modelId="{5FBD05F7-910D-45DD-A840-ED6AE2F038A3}" type="presOf" srcId="{A721C390-7F4B-473C-975A-0DAFC04C35F5}" destId="{D0DC5240-EE9E-4072-A060-34C1C2FD7412}" srcOrd="0" destOrd="0" presId="urn:microsoft.com/office/officeart/2009/layout/ReverseList"/>
    <dgm:cxn modelId="{FD89B242-669D-4A09-8EAC-0253B1002522}" type="presOf" srcId="{F95F44E3-0598-40CC-BAC9-92B8FB1E3C7A}" destId="{73DC4B0B-525A-4AED-8274-6C141C9061B1}" srcOrd="1" destOrd="0" presId="urn:microsoft.com/office/officeart/2009/layout/ReverseList"/>
    <dgm:cxn modelId="{03B85AA1-0D11-421F-824F-E5FD52009C20}" srcId="{A721C390-7F4B-473C-975A-0DAFC04C35F5}" destId="{F95F44E3-0598-40CC-BAC9-92B8FB1E3C7A}" srcOrd="0" destOrd="0" parTransId="{2A3A82BE-B1C9-4535-AF84-1BD528D7EF9B}" sibTransId="{D93932B9-440F-4197-A634-68273EF41CEC}"/>
    <dgm:cxn modelId="{CDB6AD2B-369B-4FD5-BAA1-EFFFC25F2EF3}" type="presOf" srcId="{F95F44E3-0598-40CC-BAC9-92B8FB1E3C7A}" destId="{0ED1F796-051D-483E-9EE7-2B9597188FF7}" srcOrd="0" destOrd="0" presId="urn:microsoft.com/office/officeart/2009/layout/ReverseList"/>
    <dgm:cxn modelId="{7EB69282-13F4-4A6C-8749-92E4E17C5EF1}" type="presParOf" srcId="{D0DC5240-EE9E-4072-A060-34C1C2FD7412}" destId="{0ED1F796-051D-483E-9EE7-2B9597188FF7}" srcOrd="0" destOrd="0" presId="urn:microsoft.com/office/officeart/2009/layout/ReverseList"/>
    <dgm:cxn modelId="{36087CA1-87C5-47F4-9548-74648D7F9902}" type="presParOf" srcId="{D0DC5240-EE9E-4072-A060-34C1C2FD7412}" destId="{73DC4B0B-525A-4AED-8274-6C141C9061B1}" srcOrd="1" destOrd="0" presId="urn:microsoft.com/office/officeart/2009/layout/ReverseList"/>
    <dgm:cxn modelId="{2424219A-0942-40B7-8FFF-083DEE5E4CE1}" type="presParOf" srcId="{D0DC5240-EE9E-4072-A060-34C1C2FD7412}" destId="{18A6C6BF-C0FD-4197-9409-32C22454F8A3}" srcOrd="2" destOrd="0" presId="urn:microsoft.com/office/officeart/2009/layout/ReverseList"/>
    <dgm:cxn modelId="{5A37AC86-21DE-46C9-9742-86555DB49FCF}" type="presParOf" srcId="{D0DC5240-EE9E-4072-A060-34C1C2FD7412}" destId="{B392E023-F036-448A-9AAA-70C504C9D033}" srcOrd="3" destOrd="0" presId="urn:microsoft.com/office/officeart/2009/layout/ReverseList"/>
    <dgm:cxn modelId="{202CF487-729B-4953-8082-3092D196E805}" type="presParOf" srcId="{D0DC5240-EE9E-4072-A060-34C1C2FD7412}" destId="{80C6C85C-3879-4F30-A7BE-F43B38F19F98}" srcOrd="4" destOrd="0" presId="urn:microsoft.com/office/officeart/2009/layout/ReverseList"/>
    <dgm:cxn modelId="{E9F4FABE-5948-41B8-91CE-4D4E93CF97B7}" type="presParOf" srcId="{D0DC5240-EE9E-4072-A060-34C1C2FD7412}" destId="{54D2C7AD-F2A6-4749-94B3-4840E86EB445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BC7A07-96C3-42AF-943D-953C86C3D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557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CEE38DF-F503-4E79-B1B0-16489708A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232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ts val="3200"/>
              </a:lnSpc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C1D965B-87A4-4F43-BE02-800BCCDF4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 anchor="ctr" anchorCtr="0"/>
          <a:lstStyle/>
          <a:p>
            <a:fld id="{403CB87E-4591-47A1-9046-CF63F17215EF}" type="datetime2">
              <a:rPr lang="en-US" smtClean="0"/>
              <a:t>Saturday, December 17,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9ED35B-CBF1-40D9-BAA7-CF9E1E22B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7328" y="6217920"/>
            <a:ext cx="7196328" cy="640080"/>
          </a:xfrm>
        </p:spPr>
        <p:txBody>
          <a:bodyPr anchor="ctr" anchorCtr="0"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26653A-450D-4BDE-8718-99F2D931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3152" y="0"/>
            <a:ext cx="685800" cy="685800"/>
          </a:xfrm>
        </p:spPr>
        <p:txBody>
          <a:bodyPr/>
          <a:lstStyle>
            <a:lvl1pPr algn="ctr">
              <a:defRPr/>
            </a:lvl1pPr>
          </a:lstStyle>
          <a:p>
            <a:fld id="{3A4F6043-7A67-491B-98BC-F933DED72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9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D930A-6467-4C46-BA13-A0F5EC12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841977A-7872-4BE8-8C5C-D2099BEDB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2CB8191-8A0C-4077-9A2D-0255BF81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7F0E-8070-4DFE-A821-9A699EDBAD7E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F441B40-57AC-45F3-9AAC-DC2BEBB1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6D65F4-29FA-451A-878F-768E426A7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7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D76A9FC-D582-4FC8-B641-9F77B4DD1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23A1683-12F6-4BA6-AD1A-F98C60951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1141D6-1E1A-4A54-A9B4-57F86865F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34AE-C7BF-46E5-A968-01C6641F6476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7541D6-4702-4421-AEB2-D6CA3AAD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3C9F43-CD60-4C38-94C9-0E6D3B72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9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914413-82C1-4EBC-8C6B-BC5F842D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28F029A-192E-4A44-ACC7-6C5212C77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25625"/>
            <a:ext cx="10543031" cy="420638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8D1A7D4-E57E-4789-896B-B2A051BF9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3DE70B-B772-416E-A790-995760B1742E}" type="datetime2">
              <a:rPr lang="en-US" smtClean="0"/>
              <a:t>Saturday, December 17,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7B63EE-3B35-4F8A-BDA3-E778BFE1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339EF2-7937-4C30-A883-7F7BD028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6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CAF4BC-D1E9-40F0-A26B-9EA9B6B69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1081941"/>
            <a:ext cx="10543032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F7974A6-FAB9-47DA-8F1A-701DFC8DF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3961666"/>
            <a:ext cx="10543032" cy="150018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64E2B4-314C-4D4F-8938-E437A2EF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0CDE-A6F1-4138-AF12-ED09E8E5FB6B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442F23-6986-4A36-97F0-13F305A2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4BA1B9-2423-42BD-A553-DC5703F6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264F76-994F-4AB5-B17B-46C0C2FA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A69B3B-A540-4556-98C8-1F49704A7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0624" y="1825625"/>
            <a:ext cx="5599176" cy="4206382"/>
          </a:xfrm>
        </p:spPr>
        <p:txBody>
          <a:bodyPr/>
          <a:lstStyle>
            <a:lvl1pPr marL="457200" indent="-457200">
              <a:buFont typeface="Wingdings 2" panose="05020102010507070707" pitchFamily="18" charset="2"/>
              <a:buChar char="¬"/>
              <a:defRPr/>
            </a:lvl1pPr>
            <a:lvl2pPr marL="800100" indent="-342900">
              <a:buFont typeface="Wingdings 2" panose="05020102010507070707" pitchFamily="18" charset="2"/>
              <a:buChar char="¬"/>
              <a:defRPr/>
            </a:lvl2pPr>
            <a:lvl3pPr marL="1257300" indent="-342900">
              <a:buFont typeface="Wingdings 2" panose="05020102010507070707" pitchFamily="18" charset="2"/>
              <a:buChar char="¬"/>
              <a:defRPr/>
            </a:lvl3pPr>
            <a:lvl4pPr marL="1657350" indent="-285750">
              <a:buFont typeface="Wingdings 2" panose="05020102010507070707" pitchFamily="18" charset="2"/>
              <a:buChar char="¬"/>
              <a:defRPr/>
            </a:lvl4pPr>
            <a:lvl5pPr marL="2114550" indent="-28575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EC72438-7C63-48F2-9D6F-2461BFD6D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791456" cy="4206382"/>
          </a:xfrm>
        </p:spPr>
        <p:txBody>
          <a:bodyPr/>
          <a:lstStyle>
            <a:lvl1pPr marL="228600" indent="-228600">
              <a:buFont typeface="Wingdings 2" panose="05020102010507070707" pitchFamily="18" charset="2"/>
              <a:buChar char="¬"/>
              <a:defRPr/>
            </a:lvl1pPr>
            <a:lvl2pPr marL="685800" indent="-228600">
              <a:buFont typeface="Wingdings 2" panose="05020102010507070707" pitchFamily="18" charset="2"/>
              <a:buChar char="¬"/>
              <a:defRPr/>
            </a:lvl2pPr>
            <a:lvl3pPr marL="1143000" indent="-228600">
              <a:buFont typeface="Wingdings 2" panose="05020102010507070707" pitchFamily="18" charset="2"/>
              <a:buChar char="¬"/>
              <a:defRPr/>
            </a:lvl3pPr>
            <a:lvl4pPr marL="1600200" indent="-228600">
              <a:buFont typeface="Wingdings 2" panose="05020102010507070707" pitchFamily="18" charset="2"/>
              <a:buChar char="¬"/>
              <a:defRPr/>
            </a:lvl4pPr>
            <a:lvl5pPr marL="2057400" indent="-22860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FA1B49-6AAA-4DA7-970F-B75899F1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F8B1-DB7B-4D28-A97D-40FB2DD1EF78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E3649A-B9A2-4737-B47E-758DC140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50C1407-C705-451C-878E-8175DCCD5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6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2F9955-0460-4A20-8FC6-30059556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F95DDA7-4AAD-4EBE-880C-200E5F10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681163"/>
            <a:ext cx="554969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9717496-E470-4CF6-884C-F07390A46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624" y="2505075"/>
            <a:ext cx="5549697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8C438EA-D381-4F22-A911-ECDD6D04F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70321" y="1681163"/>
            <a:ext cx="4993335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3F255FA-A04D-49F2-8DB4-3CC082D0D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70321" y="2505075"/>
            <a:ext cx="4993335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A6298F3-0AEC-4811-99A4-B78AE3A7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14039161-23B8-4738-9069-73EBE8884FDD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A7690B4-8A9A-4717-8B0B-2C9212926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328F00A-44BE-4E0A-B1CE-1FC48965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9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91F235-FBFF-453E-B90A-5758ED47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938306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43A871-5A76-4349-99F0-C46C7738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4D44-7693-499F-AC6C-11696134FE3F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472E803-8BD9-40A2-8389-C19DA114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05414ED-B772-4B84-813E-E34C9A97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0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E562BDD-CBFF-4046-A6B2-A9ECCB7E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F2AE-472C-4EF3-ABB2-24BAA9AE3CF7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690B5F6-6C28-4A86-AFD0-D7F93D461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910D5C-1634-451B-8D99-4D47EB3A1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2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712261-8522-4437-B612-7C7100D1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10543032" cy="1600200"/>
          </a:xfrm>
        </p:spPr>
        <p:txBody>
          <a:bodyPr anchor="b">
            <a:noAutofit/>
          </a:bodyPr>
          <a:lstStyle>
            <a:lvl1pPr>
              <a:defRPr sz="5200">
                <a:latin typeface="Dante (Headings)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1BAA0AF-3F50-42BD-84B4-E70C3D004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199340"/>
            <a:ext cx="5780468" cy="36617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99C702B-2C4D-4590-8BEE-31940145C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794813E-250B-4422-AE46-5E1AB964A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EAEA162C-A7C1-4263-9453-1BAFF8C39559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1CB5B81-E9CC-45F3-8EF1-35D2C8FF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5DA7E97-5A73-4602-9582-6CDACB91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4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95334B-3019-4CA1-B658-779001922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4489180" cy="16002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FD3CC12-FD6B-41A3-BF67-D600CC438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DDB2BD5-DC18-460B-BFCC-5B2447D2B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BAF6305-9768-4792-866C-91238D456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64DF6793-3458-4587-8168-65F0C37A92D2}" type="datetime2">
              <a:rPr lang="en-US" smtClean="0"/>
              <a:t>Saturday, December 17,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DBF050-0FF1-499F-936E-FAAE50DC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8902C2E-1542-46B4-85B1-7A4B3F77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7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586836B-C327-49CB-ADF2-2E730C4A91BF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8310F61-136C-42B3-981B-FDE3DD0A8135}"/>
              </a:ext>
            </a:extLst>
          </p:cNvPr>
          <p:cNvSpPr/>
          <p:nvPr/>
        </p:nvSpPr>
        <p:spPr>
          <a:xfrm>
            <a:off x="1478322" y="709375"/>
            <a:ext cx="10713675" cy="54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92AF870-601F-4570-A8A9-1003F893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BCCCECD-B6E7-4C40-8A84-65FD5A3F0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825625"/>
            <a:ext cx="105430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43EFA4D-0E39-4E26-B43C-5D1084B3B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624" y="6217920"/>
            <a:ext cx="2743200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352ED3-3C46-4C9A-9738-67B2D875E7E2}" type="datetime2">
              <a:rPr lang="en-US" smtClean="0"/>
              <a:pPr/>
              <a:t>Saturday, December 17,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8851EA-2F2C-4012-8B96-51179BDD1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67328" y="6217920"/>
            <a:ext cx="7196328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7BB8ACB-7A60-4D76-A149-0C57A30E0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3152" y="0"/>
            <a:ext cx="685800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1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Wingdings 2" panose="05020102010507070707" pitchFamily="18" charset="2"/>
        <a:buChar char="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BB3B2C43-5E36-4768-8319-6752D24B4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044326E-7BB3-4929-BE33-05CA64DBB2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31CF4E0-AA2D-43CA-A528-C52FB158244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446276" y="685800"/>
            <a:ext cx="10744200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A9F676-79B2-521F-1AF1-E16AA8CC5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9319" y="576263"/>
            <a:ext cx="5054196" cy="2967606"/>
          </a:xfrm>
        </p:spPr>
        <p:txBody>
          <a:bodyPr anchor="b">
            <a:normAutofit/>
          </a:bodyPr>
          <a:lstStyle/>
          <a:p>
            <a:pPr algn="l"/>
            <a:r>
              <a:rPr lang="ru-RU" sz="4800" dirty="0"/>
              <a:t>Воспитание волевого поведения у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2863871-D4F2-AD7C-9B48-B32E10086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9319" y="3764975"/>
            <a:ext cx="5054196" cy="2192683"/>
          </a:xfrm>
        </p:spPr>
        <p:txBody>
          <a:bodyPr>
            <a:normAutofit/>
          </a:bodyPr>
          <a:lstStyle/>
          <a:p>
            <a:pPr algn="l"/>
            <a:r>
              <a:rPr lang="ru-RU" sz="2200" dirty="0"/>
              <a:t>Педагог-психолог ГБОУ Школа № 423</a:t>
            </a:r>
          </a:p>
          <a:p>
            <a:pPr algn="l"/>
            <a:r>
              <a:rPr lang="ru-RU" sz="2200" dirty="0"/>
              <a:t>Живых Анна Викторовна</a:t>
            </a:r>
          </a:p>
          <a:p>
            <a:pPr algn="l"/>
            <a:endParaRPr lang="ru-RU" sz="2200" dirty="0"/>
          </a:p>
        </p:txBody>
      </p:sp>
      <p:pic>
        <p:nvPicPr>
          <p:cNvPr id="4" name="Picture 3" descr="Облачно, нефтяной Paint Art">
            <a:extLst>
              <a:ext uri="{FF2B5EF4-FFF2-40B4-BE49-F238E27FC236}">
                <a16:creationId xmlns:a16="http://schemas.microsoft.com/office/drawing/2014/main" xmlns="" id="{0B40F330-B2DA-84ED-F7E9-80C93F839B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-6472" y="10"/>
            <a:ext cx="5486394" cy="685798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B083774-A903-4B1B-BC6A-94C1F048E8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5479921" y="0"/>
            <a:ext cx="287517" cy="6857992"/>
          </a:xfrm>
          <a:prstGeom prst="rect">
            <a:avLst/>
          </a:prstGeom>
          <a:solidFill>
            <a:srgbClr val="44BD99">
              <a:alpha val="25000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D5FB189-1F48-4A47-B036-6AF7E11A8E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11504676" y="-14198"/>
            <a:ext cx="0" cy="6858000"/>
          </a:xfrm>
          <a:prstGeom prst="line">
            <a:avLst/>
          </a:prstGeom>
          <a:ln w="9525" cap="rnd">
            <a:solidFill>
              <a:srgbClr val="44BD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C5B335DD-3163-4EC5-8B6B-2AB53E64D1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524" y="6172200"/>
            <a:ext cx="12192000" cy="0"/>
          </a:xfrm>
          <a:prstGeom prst="line">
            <a:avLst/>
          </a:prstGeom>
          <a:ln w="9525" cap="rnd">
            <a:solidFill>
              <a:srgbClr val="44BD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07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BEAE722-38E6-8C2B-A37A-05AE3D6A80EE}"/>
              </a:ext>
            </a:extLst>
          </p:cNvPr>
          <p:cNvSpPr txBox="1"/>
          <p:nvPr/>
        </p:nvSpPr>
        <p:spPr>
          <a:xfrm>
            <a:off x="1863790" y="1484654"/>
            <a:ext cx="9631524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 Преодоление бытовых трудностей с последующим поощрением. Ребенок должен справляться самостоятельно с делами, которые ему по силам.</a:t>
            </a:r>
          </a:p>
          <a:p>
            <a:pPr lvl="0" algn="just"/>
            <a:endParaRPr lang="ru-RU" sz="2000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Чтение поучительных историй и рассказов о волевых, мужественных людях, о героических поступках. Сюда же относится ознакомление с художественной литературой, где главными персонажами выступают благородные, добрые и отзывчивые люди.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Беседы «Умеем ли мы мириться», «Хорошо ли обижаться», «Как научиться быть храбрым», «Хочу, но не могу»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55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77D140-1DBC-D37C-3755-145F3C32A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296" y="811201"/>
            <a:ext cx="10543032" cy="698126"/>
          </a:xfrm>
        </p:spPr>
        <p:txBody>
          <a:bodyPr>
            <a:normAutofit/>
          </a:bodyPr>
          <a:lstStyle/>
          <a:p>
            <a:r>
              <a:rPr lang="ru-RU" sz="4000" dirty="0"/>
              <a:t>1. Понятие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A2A8B6-925C-F24B-02E7-5301D31D4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292" y="1644474"/>
            <a:ext cx="10115139" cy="29461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С понятием «воля» часто связывают процесс сознательной регуляции человеком своих поступков и поведения в целом. </a:t>
            </a:r>
          </a:p>
          <a:p>
            <a:pPr marL="0" indent="0" algn="just">
              <a:buNone/>
            </a:pPr>
            <a:r>
              <a:rPr lang="ru-RU" sz="2000" dirty="0"/>
              <a:t>У воли есть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две функции</a:t>
            </a:r>
            <a:r>
              <a:rPr lang="ru-RU" sz="2000" dirty="0"/>
              <a:t>:</a:t>
            </a:r>
          </a:p>
          <a:p>
            <a:pPr marL="0" indent="0" algn="just">
              <a:buNone/>
            </a:pPr>
            <a:r>
              <a:rPr lang="ru-RU" sz="2000" dirty="0"/>
              <a:t> 1. </a:t>
            </a:r>
            <a:r>
              <a:rPr lang="ru-RU" sz="2000" b="1" dirty="0"/>
              <a:t>Стимулирующая</a:t>
            </a:r>
            <a:r>
              <a:rPr lang="ru-RU" sz="2000" dirty="0"/>
              <a:t>. Она побуждает к совершению необходимых действий для достижения определенных целей, несмотря на возникшие трудности. Порой человеку приходится делать то, что он не хочет, но надо. </a:t>
            </a:r>
          </a:p>
          <a:p>
            <a:pPr marL="0" indent="0" algn="just">
              <a:buNone/>
            </a:pPr>
            <a:r>
              <a:rPr lang="ru-RU" sz="2000" dirty="0"/>
              <a:t>2. </a:t>
            </a:r>
            <a:r>
              <a:rPr lang="ru-RU" sz="2000" b="1" dirty="0"/>
              <a:t>Тормозящая</a:t>
            </a:r>
            <a:r>
              <a:rPr lang="ru-RU" sz="2000" dirty="0"/>
              <a:t>. Благодаря силе воли человек может воздержаться от совершения каких-либо поступков, даже если ему очень хочется их совершить.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998B03-A70B-54F0-7838-72CB89806310}"/>
              </a:ext>
            </a:extLst>
          </p:cNvPr>
          <p:cNvSpPr txBox="1"/>
          <p:nvPr/>
        </p:nvSpPr>
        <p:spPr>
          <a:xfrm>
            <a:off x="1686292" y="4952269"/>
            <a:ext cx="10014296" cy="1015663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tx2"/>
                </a:solidFill>
              </a:rPr>
              <a:t>Если ребенок умеет осознанно контролировать свое поведение, прикладывать определенные усилия для осуществления конкретной цели, то такое поведение называется волевым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8534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77D140-1DBC-D37C-3755-145F3C32A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0957" y="927995"/>
            <a:ext cx="10543032" cy="698126"/>
          </a:xfrm>
        </p:spPr>
        <p:txBody>
          <a:bodyPr>
            <a:normAutofit/>
          </a:bodyPr>
          <a:lstStyle/>
          <a:p>
            <a:r>
              <a:rPr lang="ru-RU" sz="4000" dirty="0"/>
              <a:t>2. Волевые качества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A2A8B6-925C-F24B-02E7-5301D31D4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292" y="1644474"/>
            <a:ext cx="10115139" cy="29461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Волевое поведение проявляется через волевые качества, которые у дошкольников только формируются.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3F8B3A9E-DEAF-0613-1A4F-D3F1B0755B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8325264"/>
              </p:ext>
            </p:extLst>
          </p:nvPr>
        </p:nvGraphicFramePr>
        <p:xfrm>
          <a:off x="891723" y="2379307"/>
          <a:ext cx="11807239" cy="3508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667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2B8A6376-A85A-C413-8AE9-C32CDD7FE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4276343"/>
              </p:ext>
            </p:extLst>
          </p:nvPr>
        </p:nvGraphicFramePr>
        <p:xfrm>
          <a:off x="891724" y="937727"/>
          <a:ext cx="11807239" cy="4982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9585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xmlns="" id="{5343C3A9-D189-EC60-8C04-42FF694448AC}"/>
              </a:ext>
            </a:extLst>
          </p:cNvPr>
          <p:cNvSpPr/>
          <p:nvPr/>
        </p:nvSpPr>
        <p:spPr>
          <a:xfrm>
            <a:off x="4169978" y="1082352"/>
            <a:ext cx="7556632" cy="4711957"/>
          </a:xfrm>
          <a:custGeom>
            <a:avLst/>
            <a:gdLst>
              <a:gd name="connsiteX0" fmla="*/ 303250 w 1819466"/>
              <a:gd name="connsiteY0" fmla="*/ 0 h 7556632"/>
              <a:gd name="connsiteX1" fmla="*/ 1516216 w 1819466"/>
              <a:gd name="connsiteY1" fmla="*/ 0 h 7556632"/>
              <a:gd name="connsiteX2" fmla="*/ 1819466 w 1819466"/>
              <a:gd name="connsiteY2" fmla="*/ 303250 h 7556632"/>
              <a:gd name="connsiteX3" fmla="*/ 1819466 w 1819466"/>
              <a:gd name="connsiteY3" fmla="*/ 7556632 h 7556632"/>
              <a:gd name="connsiteX4" fmla="*/ 1819466 w 1819466"/>
              <a:gd name="connsiteY4" fmla="*/ 7556632 h 7556632"/>
              <a:gd name="connsiteX5" fmla="*/ 0 w 1819466"/>
              <a:gd name="connsiteY5" fmla="*/ 7556632 h 7556632"/>
              <a:gd name="connsiteX6" fmla="*/ 0 w 1819466"/>
              <a:gd name="connsiteY6" fmla="*/ 7556632 h 7556632"/>
              <a:gd name="connsiteX7" fmla="*/ 0 w 1819466"/>
              <a:gd name="connsiteY7" fmla="*/ 303250 h 7556632"/>
              <a:gd name="connsiteX8" fmla="*/ 303250 w 1819466"/>
              <a:gd name="connsiteY8" fmla="*/ 0 h 755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9466" h="7556632">
                <a:moveTo>
                  <a:pt x="1819466" y="1259462"/>
                </a:moveTo>
                <a:lnTo>
                  <a:pt x="1819466" y="6297170"/>
                </a:lnTo>
                <a:cubicBezTo>
                  <a:pt x="1819466" y="6992750"/>
                  <a:pt x="1786776" y="7556632"/>
                  <a:pt x="1746450" y="7556632"/>
                </a:cubicBezTo>
                <a:lnTo>
                  <a:pt x="0" y="7556632"/>
                </a:lnTo>
                <a:lnTo>
                  <a:pt x="0" y="7556632"/>
                </a:lnTo>
                <a:lnTo>
                  <a:pt x="0" y="0"/>
                </a:lnTo>
                <a:lnTo>
                  <a:pt x="0" y="0"/>
                </a:lnTo>
                <a:lnTo>
                  <a:pt x="1746450" y="0"/>
                </a:lnTo>
                <a:cubicBezTo>
                  <a:pt x="1786776" y="0"/>
                  <a:pt x="1819466" y="563882"/>
                  <a:pt x="1819466" y="1259462"/>
                </a:cubicBezTo>
                <a:close/>
              </a:path>
            </a:pathLst>
          </a:custGeom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212643" rIns="336468" bIns="212645" numCol="1" spcCol="1270" anchor="ctr" anchorCtr="0">
            <a:noAutofit/>
          </a:bodyPr>
          <a:lstStyle/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ru-RU" sz="1600" kern="1200" dirty="0"/>
              <a:t>После </a:t>
            </a:r>
            <a:r>
              <a:rPr lang="ru-RU" sz="1600" b="1" kern="1200" dirty="0"/>
              <a:t>3-х лет </a:t>
            </a:r>
            <a:r>
              <a:rPr lang="ru-RU" sz="1600" kern="1200" dirty="0"/>
              <a:t>интенсивно формируется произвольность в сфере движений. Постепенно движения превращаются в управляемые, подконтрольные ребенку. В этом возрасте дети ставят цели, связанные с их личными интересами и сиюминутными, импульсивными желаниями. </a:t>
            </a:r>
          </a:p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endParaRPr lang="ru-RU" sz="1600" kern="1200" dirty="0"/>
          </a:p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ru-RU" sz="1600" kern="1200" dirty="0"/>
              <a:t>В возрасте </a:t>
            </a:r>
            <a:r>
              <a:rPr lang="ru-RU" sz="1600" b="1" kern="1200" dirty="0"/>
              <a:t>4-5 лет </a:t>
            </a:r>
            <a:r>
              <a:rPr lang="ru-RU" sz="1600" kern="1200" dirty="0"/>
              <a:t>происходит переход от необдуманных действий к обдуманным. При появлении у дошкольников мотивов, импульсивность уступает место  произвольности. Ребенок учится ставить перед собой цели, планировать пути ее достижения и контролировать этот процесс. </a:t>
            </a:r>
          </a:p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endParaRPr lang="ru-RU" sz="1600" kern="1200" dirty="0"/>
          </a:p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ru-RU" sz="1600" kern="1200" dirty="0"/>
              <a:t>В </a:t>
            </a:r>
            <a:r>
              <a:rPr lang="ru-RU" sz="1600" b="1" kern="1200" dirty="0"/>
              <a:t>5-6  лет </a:t>
            </a:r>
            <a:r>
              <a:rPr lang="ru-RU" sz="1600" kern="1200" dirty="0"/>
              <a:t>дети легко сохраняют неподвижную позу и достаточно долго удерживают интерес к деятельности. Это не требует от них непрерывного усилия. В старшем дошкольном возрасте черты произвольности начинают приобретать психические процессы: память, мышление, воображение, восприятие и речь. </a:t>
            </a:r>
          </a:p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endParaRPr lang="ru-RU" sz="1600" kern="1200" dirty="0"/>
          </a:p>
          <a:p>
            <a:pPr marL="171450" lvl="1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ru-RU" sz="1600" kern="1200" dirty="0"/>
              <a:t>  К </a:t>
            </a:r>
            <a:r>
              <a:rPr lang="ru-RU" sz="1600" b="1" kern="1200" dirty="0"/>
              <a:t>6-7 годам </a:t>
            </a:r>
            <a:r>
              <a:rPr lang="ru-RU" sz="1600" kern="1200" dirty="0"/>
              <a:t>складывается произвольность в сфере общения со взрослыми: отношение к заданиям взрослого, подчинение правилам. В этом возрасте многие дети ставят перед собой цели, важные как для них, так и для окружающих. </a:t>
            </a: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xmlns="" id="{406781C9-402B-DB81-ABDE-80551E3C92D2}"/>
              </a:ext>
            </a:extLst>
          </p:cNvPr>
          <p:cNvSpPr/>
          <p:nvPr/>
        </p:nvSpPr>
        <p:spPr>
          <a:xfrm>
            <a:off x="1620677" y="996324"/>
            <a:ext cx="2662069" cy="1991523"/>
          </a:xfrm>
          <a:custGeom>
            <a:avLst/>
            <a:gdLst>
              <a:gd name="connsiteX0" fmla="*/ 0 w 2662069"/>
              <a:gd name="connsiteY0" fmla="*/ 331927 h 1991523"/>
              <a:gd name="connsiteX1" fmla="*/ 331927 w 2662069"/>
              <a:gd name="connsiteY1" fmla="*/ 0 h 1991523"/>
              <a:gd name="connsiteX2" fmla="*/ 2330142 w 2662069"/>
              <a:gd name="connsiteY2" fmla="*/ 0 h 1991523"/>
              <a:gd name="connsiteX3" fmla="*/ 2662069 w 2662069"/>
              <a:gd name="connsiteY3" fmla="*/ 331927 h 1991523"/>
              <a:gd name="connsiteX4" fmla="*/ 2662069 w 2662069"/>
              <a:gd name="connsiteY4" fmla="*/ 1659596 h 1991523"/>
              <a:gd name="connsiteX5" fmla="*/ 2330142 w 2662069"/>
              <a:gd name="connsiteY5" fmla="*/ 1991523 h 1991523"/>
              <a:gd name="connsiteX6" fmla="*/ 331927 w 2662069"/>
              <a:gd name="connsiteY6" fmla="*/ 1991523 h 1991523"/>
              <a:gd name="connsiteX7" fmla="*/ 0 w 2662069"/>
              <a:gd name="connsiteY7" fmla="*/ 1659596 h 1991523"/>
              <a:gd name="connsiteX8" fmla="*/ 0 w 2662069"/>
              <a:gd name="connsiteY8" fmla="*/ 331927 h 199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2069" h="1991523">
                <a:moveTo>
                  <a:pt x="0" y="331927"/>
                </a:moveTo>
                <a:cubicBezTo>
                  <a:pt x="0" y="148609"/>
                  <a:pt x="148609" y="0"/>
                  <a:pt x="331927" y="0"/>
                </a:cubicBezTo>
                <a:lnTo>
                  <a:pt x="2330142" y="0"/>
                </a:lnTo>
                <a:cubicBezTo>
                  <a:pt x="2513460" y="0"/>
                  <a:pt x="2662069" y="148609"/>
                  <a:pt x="2662069" y="331927"/>
                </a:cubicBezTo>
                <a:lnTo>
                  <a:pt x="2662069" y="1659596"/>
                </a:lnTo>
                <a:cubicBezTo>
                  <a:pt x="2662069" y="1842914"/>
                  <a:pt x="2513460" y="1991523"/>
                  <a:pt x="2330142" y="1991523"/>
                </a:cubicBezTo>
                <a:lnTo>
                  <a:pt x="331927" y="1991523"/>
                </a:lnTo>
                <a:cubicBezTo>
                  <a:pt x="148609" y="1991523"/>
                  <a:pt x="0" y="1842914"/>
                  <a:pt x="0" y="1659596"/>
                </a:cubicBezTo>
                <a:lnTo>
                  <a:pt x="0" y="3319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798" tIns="131508" rIns="165798" bIns="13150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1800" kern="1200" dirty="0"/>
              <a:t>Произвольность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874554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77D140-1DBC-D37C-3755-145F3C32A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296" y="1016475"/>
            <a:ext cx="10284194" cy="69812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3. Особенности негативных проявлений волевого поведения дошкольников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998B03-A70B-54F0-7838-72CB89806310}"/>
              </a:ext>
            </a:extLst>
          </p:cNvPr>
          <p:cNvSpPr txBox="1"/>
          <p:nvPr/>
        </p:nvSpPr>
        <p:spPr>
          <a:xfrm>
            <a:off x="1752296" y="2036088"/>
            <a:ext cx="10014296" cy="92333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Упрямство</a:t>
            </a:r>
            <a:r>
              <a:rPr lang="ru-RU" dirty="0">
                <a:solidFill>
                  <a:schemeClr val="tx2"/>
                </a:solidFill>
              </a:rPr>
              <a:t> – необоснованное и нерациональное противодействие просьбам, советам, требованиям.  Ребенок может продолжать делать то, что уже понятно, делается неправильно. Кстати, бывает из-за страха признать ошибку.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51B32B5-E9E6-D658-8EEB-D7AD8659109C}"/>
              </a:ext>
            </a:extLst>
          </p:cNvPr>
          <p:cNvSpPr txBox="1"/>
          <p:nvPr/>
        </p:nvSpPr>
        <p:spPr>
          <a:xfrm>
            <a:off x="1752296" y="3164358"/>
            <a:ext cx="10014296" cy="646331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Непокорность</a:t>
            </a:r>
            <a:r>
              <a:rPr lang="ru-RU" dirty="0">
                <a:solidFill>
                  <a:schemeClr val="tx2"/>
                </a:solidFill>
              </a:rPr>
              <a:t> – нежелание кому-либо подчиняться, игнорирование требований и просьб взрослого.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999E925-4DB2-D30B-E30D-6CD521491E4F}"/>
              </a:ext>
            </a:extLst>
          </p:cNvPr>
          <p:cNvSpPr txBox="1"/>
          <p:nvPr/>
        </p:nvSpPr>
        <p:spPr>
          <a:xfrm>
            <a:off x="1752296" y="4042705"/>
            <a:ext cx="10014296" cy="92333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Своеволие</a:t>
            </a:r>
            <a:r>
              <a:rPr lang="ru-RU" dirty="0">
                <a:solidFill>
                  <a:schemeClr val="tx2"/>
                </a:solidFill>
              </a:rPr>
              <a:t> – наблюдается у детей, которые стремятся выполнять все самостоятельно, не согласовывая с другими свои действия, не принимая помощь со стороны. Из-за этого возникают конфликты, у ребенка появляется обида, он сорится с детьми.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7C35206-EDE4-246A-0D84-42A4EE318084}"/>
              </a:ext>
            </a:extLst>
          </p:cNvPr>
          <p:cNvSpPr txBox="1"/>
          <p:nvPr/>
        </p:nvSpPr>
        <p:spPr>
          <a:xfrm>
            <a:off x="1752296" y="5214417"/>
            <a:ext cx="10014296" cy="646331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Негативизм</a:t>
            </a:r>
            <a:r>
              <a:rPr lang="ru-RU" dirty="0">
                <a:solidFill>
                  <a:schemeClr val="tx2"/>
                </a:solidFill>
              </a:rPr>
              <a:t> – непринятие чего – либо без определенных причин. Стремление поступить наоборот.</a:t>
            </a:r>
          </a:p>
        </p:txBody>
      </p:sp>
    </p:spTree>
    <p:extLst>
      <p:ext uri="{BB962C8B-B14F-4D97-AF65-F5344CB8AC3E}">
        <p14:creationId xmlns:p14="http://schemas.microsoft.com/office/powerpoint/2010/main" val="374270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77D140-1DBC-D37C-3755-145F3C32A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294" y="945511"/>
            <a:ext cx="10284194" cy="698126"/>
          </a:xfrm>
        </p:spPr>
        <p:txBody>
          <a:bodyPr>
            <a:normAutofit/>
          </a:bodyPr>
          <a:lstStyle/>
          <a:p>
            <a:r>
              <a:rPr lang="ru-RU" sz="4000" dirty="0"/>
              <a:t>4. Воспитание волевого поведения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E2E5688-1524-5509-8BB2-752B50BE13A1}"/>
              </a:ext>
            </a:extLst>
          </p:cNvPr>
          <p:cNvSpPr txBox="1"/>
          <p:nvPr/>
        </p:nvSpPr>
        <p:spPr>
          <a:xfrm>
            <a:off x="1752294" y="1714601"/>
            <a:ext cx="985545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algn="just"/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Воспитание волевого поведения необходимо осуществлять одновременно с развитием интеллекта и воспитанием морально-нравственных качеств.</a:t>
            </a:r>
          </a:p>
          <a:p>
            <a:pPr marL="228600" algn="just"/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 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В процессе формирования волевого поведения дошкольников большое значение имеет </a:t>
            </a:r>
            <a:r>
              <a:rPr lang="ru-RU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организация коллективных форм деятельности</a:t>
            </a: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. Когда ребенок участвует в коллективных делах, то учится управлять своим поведением, контролировать свои поступки, сдерживаться от негативных проявлений.</a:t>
            </a:r>
          </a:p>
          <a:p>
            <a:pPr algn="just"/>
            <a:endParaRPr lang="ru-RU" sz="1400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Педагогам и родителям полезно объяснять детям </a:t>
            </a:r>
            <a:r>
              <a:rPr lang="ru-RU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цель и  мотивы </a:t>
            </a: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деятельности.  Цель - для чего эта деятельность. Мотив - почему совершается эта деятельность. Например, Цель: «Я хочу это сделать хорошо»</a:t>
            </a:r>
          </a:p>
          <a:p>
            <a:pPr marL="22860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672EE21-4D4B-1F8E-DCF2-30CF30ED723C}"/>
              </a:ext>
            </a:extLst>
          </p:cNvPr>
          <p:cNvSpPr txBox="1"/>
          <p:nvPr/>
        </p:nvSpPr>
        <p:spPr>
          <a:xfrm>
            <a:off x="1868689" y="3881164"/>
            <a:ext cx="9622667" cy="2031325"/>
          </a:xfrm>
          <a:prstGeom prst="rect">
            <a:avLst/>
          </a:prstGeom>
          <a:solidFill>
            <a:srgbClr val="BBE3E0"/>
          </a:solidFill>
        </p:spPr>
        <p:txBody>
          <a:bodyPr wrap="square">
            <a:spAutoFit/>
          </a:bodyPr>
          <a:lstStyle/>
          <a:p>
            <a:pPr marL="228600" algn="just"/>
            <a:r>
              <a:rPr lang="ru-RU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Мотивы:</a:t>
            </a:r>
          </a:p>
          <a:p>
            <a:pPr marL="228600" algn="just"/>
            <a:endParaRPr lang="ru-RU" sz="1400" b="1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342900" lvl="0" indent="-342900" algn="just">
              <a:buFont typeface="+mj-lt"/>
              <a:buAutoNum type="arabicParenR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чтобы меня похвалила воспитательница, учительница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как папа и мама хорошо работают, так и я должен стараться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чтобы дать братику поиграть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я хочу быть лучше всех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за мое старание мама покупает мне конфеты</a:t>
            </a:r>
          </a:p>
          <a:p>
            <a:pPr lvl="0" algn="just"/>
            <a:endParaRPr lang="ru-RU" sz="1400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algn="just"/>
            <a:r>
              <a:rPr lang="ru-RU" sz="1400" i="1" dirty="0">
                <a:solidFill>
                  <a:schemeClr val="accent2">
                    <a:lumMod val="75000"/>
                  </a:schemeClr>
                </a:solidFill>
              </a:rPr>
              <a:t>   Т.е. мотивы бывают – низшего уровня (эгоистические) и высшего уровня (общественные, чувство долга).</a:t>
            </a:r>
          </a:p>
        </p:txBody>
      </p:sp>
    </p:spTree>
    <p:extLst>
      <p:ext uri="{BB962C8B-B14F-4D97-AF65-F5344CB8AC3E}">
        <p14:creationId xmlns:p14="http://schemas.microsoft.com/office/powerpoint/2010/main" val="12828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E2E5688-1524-5509-8BB2-752B50BE13A1}"/>
              </a:ext>
            </a:extLst>
          </p:cNvPr>
          <p:cNvSpPr txBox="1"/>
          <p:nvPr/>
        </p:nvSpPr>
        <p:spPr>
          <a:xfrm>
            <a:off x="1761624" y="1388030"/>
            <a:ext cx="9855459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algn="just"/>
            <a:r>
              <a:rPr lang="ru-RU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Успешнее дошкольники достигают цели, если мотивация понятна</a:t>
            </a:r>
            <a:r>
              <a:rPr lang="ru-RU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. Так, деятельность дошкольников была более активной, когда дети изготовляли флажок для малышей, а салфетку для мамы. Если ситуация менялась (салфетка предназначалась для малышей, а флажок для мамы), ребята очень часто не доводили дело до конца, постоянно отвлекались. Они не понимали, зачем маме нужен флажок, а малышам - салфетка.</a:t>
            </a:r>
          </a:p>
          <a:p>
            <a:pPr marL="228600" algn="just"/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28600" algn="just"/>
            <a:r>
              <a:rPr lang="ru-RU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Необходимо поддерживать желания достигать намеченных целей.</a:t>
            </a:r>
            <a:r>
              <a:rPr lang="ru-RU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 Если у дошкольника что-то не получается в силу своего возраста, необходимо оказать помощь. В одной ситуации хватит лишь совета, в другой придется помочь действием. Очень важен личный пример и доброжелательный тон.</a:t>
            </a:r>
          </a:p>
          <a:p>
            <a:pPr marL="228600" algn="just"/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28600" algn="just"/>
            <a:r>
              <a:rPr lang="ru-RU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Один из факторов воспитания воли – </a:t>
            </a:r>
            <a:r>
              <a:rPr lang="ru-RU" b="1" dirty="0"/>
              <a:t>режим,</a:t>
            </a:r>
            <a:r>
              <a:rPr lang="ru-RU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 определенный порядок жизни ребенка. Точное выполнение режима приучает ребенка к порядку, дисциплине.  Безоговорочное выполнение требований взрослых, строгое выполнение режимных моментов – хорошее средство воспитания воли.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228600" algn="just"/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/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28600" algn="just"/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28600" algn="just"/>
            <a:endParaRPr lang="ru-RU" dirty="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</a:endParaRPr>
          </a:p>
          <a:p>
            <a:pPr marL="22860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13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B1D34D4-CAFE-C024-0294-B10887D6D4F3}"/>
              </a:ext>
            </a:extLst>
          </p:cNvPr>
          <p:cNvSpPr txBox="1"/>
          <p:nvPr/>
        </p:nvSpPr>
        <p:spPr>
          <a:xfrm>
            <a:off x="1611865" y="1019584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algn="just"/>
            <a:r>
              <a:rPr lang="ru-RU" sz="2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rPr>
              <a:t>Воля развивается:</a:t>
            </a: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xmlns="" id="{EC0F8D2C-A789-013D-3883-BCEF4FE746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110326"/>
              </p:ext>
            </p:extLst>
          </p:nvPr>
        </p:nvGraphicFramePr>
        <p:xfrm>
          <a:off x="641740" y="1547545"/>
          <a:ext cx="11637346" cy="4526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2113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setVTI">
  <a:themeElements>
    <a:clrScheme name="Стандартная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Dante">
      <a:majorFont>
        <a:latin typeface="Dante"/>
        <a:ea typeface=""/>
        <a:cs typeface=""/>
      </a:majorFont>
      <a:minorFont>
        <a:latin typeface="Dan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setVTI" id="{17A3166B-76FF-4669-8F6D-D4251AE158D8}" vid="{4532814A-B5F8-4CFD-BC69-A007D492DA4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986</Words>
  <Application>Microsoft Office PowerPoint</Application>
  <PresentationFormat>Широкоэкранный</PresentationFormat>
  <Paragraphs>75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Dante</vt:lpstr>
      <vt:lpstr>Dante (Headings)2</vt:lpstr>
      <vt:lpstr>Helvetica Neue Medium</vt:lpstr>
      <vt:lpstr>Symbol</vt:lpstr>
      <vt:lpstr>Times New Roman</vt:lpstr>
      <vt:lpstr>Wingdings</vt:lpstr>
      <vt:lpstr>Wingdings 2</vt:lpstr>
      <vt:lpstr>OffsetVTI</vt:lpstr>
      <vt:lpstr>Воспитание волевого поведения у дошкольников</vt:lpstr>
      <vt:lpstr>1. Понятие</vt:lpstr>
      <vt:lpstr>2. Волевые качества</vt:lpstr>
      <vt:lpstr>Презентация PowerPoint</vt:lpstr>
      <vt:lpstr>Презентация PowerPoint</vt:lpstr>
      <vt:lpstr>3. Особенности негативных проявлений волевого поведения дошкольников</vt:lpstr>
      <vt:lpstr>4. Воспитание волевого поведения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волевого поведения у дошкольников</dc:title>
  <dc:creator>Wildberries</dc:creator>
  <cp:lastModifiedBy>Анна</cp:lastModifiedBy>
  <cp:revision>2</cp:revision>
  <dcterms:created xsi:type="dcterms:W3CDTF">2022-12-11T11:17:45Z</dcterms:created>
  <dcterms:modified xsi:type="dcterms:W3CDTF">2022-12-17T15:43:35Z</dcterms:modified>
</cp:coreProperties>
</file>