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4" r:id="rId5"/>
    <p:sldId id="291" r:id="rId6"/>
    <p:sldId id="280" r:id="rId7"/>
    <p:sldId id="281" r:id="rId8"/>
    <p:sldId id="282" r:id="rId9"/>
    <p:sldId id="263" r:id="rId10"/>
    <p:sldId id="278" r:id="rId11"/>
    <p:sldId id="265" r:id="rId12"/>
    <p:sldId id="266" r:id="rId13"/>
    <p:sldId id="272" r:id="rId14"/>
    <p:sldId id="274" r:id="rId15"/>
    <p:sldId id="275" r:id="rId16"/>
    <p:sldId id="276" r:id="rId17"/>
    <p:sldId id="277" r:id="rId18"/>
    <p:sldId id="286" r:id="rId19"/>
    <p:sldId id="292" r:id="rId20"/>
    <p:sldId id="290" r:id="rId21"/>
    <p:sldId id="289" r:id="rId22"/>
    <p:sldId id="287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66"/>
    <a:srgbClr val="800080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D30552-92BF-4041-BC37-0B568581689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82F7A7-FBB4-4922-9117-60C43E100502}">
      <dgm:prSet phldrT="[Текст]" custT="1"/>
      <dgm:spPr>
        <a:solidFill>
          <a:srgbClr val="B95FFD"/>
        </a:solidFill>
        <a:ln>
          <a:solidFill>
            <a:srgbClr val="5A1A9A"/>
          </a:solidFill>
        </a:ln>
      </dgm:spPr>
      <dgm:t>
        <a:bodyPr/>
        <a:lstStyle/>
        <a:p>
          <a:r>
            <a:rPr lang="en-US" sz="1400" dirty="0"/>
            <a:t>I</a:t>
          </a:r>
          <a:r>
            <a:rPr lang="ru-RU" sz="1400" dirty="0"/>
            <a:t> этап </a:t>
          </a:r>
        </a:p>
        <a:p>
          <a:r>
            <a:rPr lang="ru-RU" sz="1400" dirty="0"/>
            <a:t>ПОДГОТОВИ</a:t>
          </a:r>
        </a:p>
        <a:p>
          <a:r>
            <a:rPr lang="ru-RU" sz="1400" dirty="0"/>
            <a:t>ТЕЛЬНЫЙ</a:t>
          </a:r>
        </a:p>
      </dgm:t>
    </dgm:pt>
    <dgm:pt modelId="{20146948-3A5A-4B39-AF98-CCE0380960CD}" type="parTrans" cxnId="{71F0D532-993E-4C1D-A86F-0C402C22A4B9}">
      <dgm:prSet/>
      <dgm:spPr/>
      <dgm:t>
        <a:bodyPr/>
        <a:lstStyle/>
        <a:p>
          <a:endParaRPr lang="ru-RU"/>
        </a:p>
      </dgm:t>
    </dgm:pt>
    <dgm:pt modelId="{3796E5E7-CD12-4DB0-84D7-B43347DCC852}" type="sibTrans" cxnId="{71F0D532-993E-4C1D-A86F-0C402C22A4B9}">
      <dgm:prSet/>
      <dgm:spPr/>
      <dgm:t>
        <a:bodyPr/>
        <a:lstStyle/>
        <a:p>
          <a:endParaRPr lang="ru-RU"/>
        </a:p>
      </dgm:t>
    </dgm:pt>
    <dgm:pt modelId="{7AC7B3CC-CADF-4FA3-820D-EABDBA5D74E8}">
      <dgm:prSet phldrT="[Текст]"/>
      <dgm:spPr>
        <a:ln>
          <a:solidFill>
            <a:srgbClr val="5A1A9A"/>
          </a:solidFill>
        </a:ln>
      </dgm:spPr>
      <dgm:t>
        <a:bodyPr/>
        <a:lstStyle/>
        <a:p>
          <a:r>
            <a:rPr lang="ru-RU" dirty="0"/>
            <a:t>Закрепление – какой материал, как звучит. Звуки окружающего мира : природные и рукотворные.</a:t>
          </a:r>
        </a:p>
      </dgm:t>
    </dgm:pt>
    <dgm:pt modelId="{D898F5E5-BDC0-4828-B373-67CD12721358}" type="parTrans" cxnId="{65E22572-F27E-4CBC-AFF5-2EEC303AD1B4}">
      <dgm:prSet/>
      <dgm:spPr/>
      <dgm:t>
        <a:bodyPr/>
        <a:lstStyle/>
        <a:p>
          <a:endParaRPr lang="ru-RU"/>
        </a:p>
      </dgm:t>
    </dgm:pt>
    <dgm:pt modelId="{DF19CEE1-C3BB-458E-9D48-7962F78D264A}" type="sibTrans" cxnId="{65E22572-F27E-4CBC-AFF5-2EEC303AD1B4}">
      <dgm:prSet/>
      <dgm:spPr/>
      <dgm:t>
        <a:bodyPr/>
        <a:lstStyle/>
        <a:p>
          <a:endParaRPr lang="ru-RU"/>
        </a:p>
      </dgm:t>
    </dgm:pt>
    <dgm:pt modelId="{9D25A269-16C7-4A38-821E-A39D99FF8FDA}">
      <dgm:prSet phldrT="[Текст]"/>
      <dgm:spPr>
        <a:solidFill>
          <a:srgbClr val="A735FD"/>
        </a:solidFill>
        <a:ln>
          <a:solidFill>
            <a:srgbClr val="5A1A9A"/>
          </a:solidFill>
        </a:ln>
      </dgm:spPr>
      <dgm:t>
        <a:bodyPr/>
        <a:lstStyle/>
        <a:p>
          <a:r>
            <a:rPr lang="en-US" dirty="0"/>
            <a:t>II</a:t>
          </a:r>
          <a:r>
            <a:rPr lang="ru-RU" dirty="0"/>
            <a:t> этап ОСНОВНОЙ</a:t>
          </a:r>
        </a:p>
      </dgm:t>
    </dgm:pt>
    <dgm:pt modelId="{4813F04C-3EDD-41B5-9EFB-FFF20553691A}" type="parTrans" cxnId="{91663728-14B9-49FF-A2E1-62DE3DC7EA6B}">
      <dgm:prSet/>
      <dgm:spPr/>
      <dgm:t>
        <a:bodyPr/>
        <a:lstStyle/>
        <a:p>
          <a:endParaRPr lang="ru-RU"/>
        </a:p>
      </dgm:t>
    </dgm:pt>
    <dgm:pt modelId="{80DB56BB-9335-499D-964A-569918499BE8}" type="sibTrans" cxnId="{91663728-14B9-49FF-A2E1-62DE3DC7EA6B}">
      <dgm:prSet/>
      <dgm:spPr/>
      <dgm:t>
        <a:bodyPr/>
        <a:lstStyle/>
        <a:p>
          <a:endParaRPr lang="ru-RU"/>
        </a:p>
      </dgm:t>
    </dgm:pt>
    <dgm:pt modelId="{EBF95CD2-540D-42D8-AEC9-E49D3003994C}">
      <dgm:prSet phldrT="[Текст]"/>
      <dgm:spPr>
        <a:ln>
          <a:solidFill>
            <a:srgbClr val="5A1A9A"/>
          </a:solidFill>
        </a:ln>
      </dgm:spPr>
      <dgm:t>
        <a:bodyPr/>
        <a:lstStyle/>
        <a:p>
          <a:r>
            <a:rPr lang="ru-RU" dirty="0"/>
            <a:t>Музыкальные инструменты: самодельные и профессиональные. Использование музыкальных инструментов (поиграли и послушали)</a:t>
          </a:r>
        </a:p>
      </dgm:t>
    </dgm:pt>
    <dgm:pt modelId="{627DF781-3606-45E2-B118-1B2070DCC490}" type="parTrans" cxnId="{12E7CECD-2E13-48CA-9DC9-B06BE45185A6}">
      <dgm:prSet/>
      <dgm:spPr/>
      <dgm:t>
        <a:bodyPr/>
        <a:lstStyle/>
        <a:p>
          <a:endParaRPr lang="ru-RU"/>
        </a:p>
      </dgm:t>
    </dgm:pt>
    <dgm:pt modelId="{4452D03B-8CED-463C-87EE-270BE2B20757}" type="sibTrans" cxnId="{12E7CECD-2E13-48CA-9DC9-B06BE45185A6}">
      <dgm:prSet/>
      <dgm:spPr/>
      <dgm:t>
        <a:bodyPr/>
        <a:lstStyle/>
        <a:p>
          <a:endParaRPr lang="ru-RU"/>
        </a:p>
      </dgm:t>
    </dgm:pt>
    <dgm:pt modelId="{67D7BB48-372A-46AB-BD16-DD77C3BF0FFA}">
      <dgm:prSet phldrT="[Текст]"/>
      <dgm:spPr>
        <a:solidFill>
          <a:srgbClr val="9710FC"/>
        </a:solidFill>
        <a:ln>
          <a:solidFill>
            <a:srgbClr val="5A1A9A"/>
          </a:solidFill>
        </a:ln>
      </dgm:spPr>
      <dgm:t>
        <a:bodyPr/>
        <a:lstStyle/>
        <a:p>
          <a:r>
            <a:rPr lang="en-US" dirty="0"/>
            <a:t>III</a:t>
          </a:r>
          <a:r>
            <a:rPr lang="ru-RU" dirty="0"/>
            <a:t> этап ИТОГОВЫЙ</a:t>
          </a:r>
        </a:p>
      </dgm:t>
    </dgm:pt>
    <dgm:pt modelId="{73530554-2811-49C5-A421-A4E7DCF6C0F9}" type="parTrans" cxnId="{4D8F34EC-DEB5-4251-B192-33E9C4243753}">
      <dgm:prSet/>
      <dgm:spPr/>
      <dgm:t>
        <a:bodyPr/>
        <a:lstStyle/>
        <a:p>
          <a:endParaRPr lang="ru-RU"/>
        </a:p>
      </dgm:t>
    </dgm:pt>
    <dgm:pt modelId="{A6E3583B-6599-442B-A12C-AD5F7109E778}" type="sibTrans" cxnId="{4D8F34EC-DEB5-4251-B192-33E9C4243753}">
      <dgm:prSet/>
      <dgm:spPr/>
      <dgm:t>
        <a:bodyPr/>
        <a:lstStyle/>
        <a:p>
          <a:endParaRPr lang="ru-RU"/>
        </a:p>
      </dgm:t>
    </dgm:pt>
    <dgm:pt modelId="{1648A75C-6FF2-430D-9780-3B4A26721A9F}">
      <dgm:prSet phldrT="[Текст]"/>
      <dgm:spPr>
        <a:ln>
          <a:solidFill>
            <a:srgbClr val="5A1A9A"/>
          </a:solidFill>
        </a:ln>
      </dgm:spPr>
      <dgm:t>
        <a:bodyPr/>
        <a:lstStyle/>
        <a:p>
          <a:r>
            <a:rPr lang="ru-RU" dirty="0"/>
            <a:t>Создание «</a:t>
          </a:r>
          <a:r>
            <a:rPr lang="ru-RU" dirty="0" err="1"/>
            <a:t>шуршалок</a:t>
          </a:r>
          <a:r>
            <a:rPr lang="ru-RU" dirty="0"/>
            <a:t>» и д/и «Подарки для гномика»</a:t>
          </a:r>
        </a:p>
      </dgm:t>
    </dgm:pt>
    <dgm:pt modelId="{0A2DDE0A-FDEB-4407-8E78-C2B9C3FA91F9}" type="parTrans" cxnId="{41DE539C-F6D3-42F0-A5D3-6D4A8A63101C}">
      <dgm:prSet/>
      <dgm:spPr/>
      <dgm:t>
        <a:bodyPr/>
        <a:lstStyle/>
        <a:p>
          <a:endParaRPr lang="ru-RU"/>
        </a:p>
      </dgm:t>
    </dgm:pt>
    <dgm:pt modelId="{B1B88C30-428A-4B5B-ADC2-3F44C16C6E1E}" type="sibTrans" cxnId="{41DE539C-F6D3-42F0-A5D3-6D4A8A63101C}">
      <dgm:prSet/>
      <dgm:spPr/>
      <dgm:t>
        <a:bodyPr/>
        <a:lstStyle/>
        <a:p>
          <a:endParaRPr lang="ru-RU"/>
        </a:p>
      </dgm:t>
    </dgm:pt>
    <dgm:pt modelId="{85787C43-849C-4D8F-BD5F-54D2B7474F8C}" type="pres">
      <dgm:prSet presAssocID="{A0D30552-92BF-4041-BC37-0B56858168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2668EF-BE89-451F-AE0D-C735BEA4651D}" type="pres">
      <dgm:prSet presAssocID="{3882F7A7-FBB4-4922-9117-60C43E100502}" presName="composite" presStyleCnt="0"/>
      <dgm:spPr/>
    </dgm:pt>
    <dgm:pt modelId="{EB293C0C-4437-44BA-9CBD-0D0A15C3B3B3}" type="pres">
      <dgm:prSet presAssocID="{3882F7A7-FBB4-4922-9117-60C43E10050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CF2DB0-D76D-40EF-896E-152EFBFAC8BC}" type="pres">
      <dgm:prSet presAssocID="{3882F7A7-FBB4-4922-9117-60C43E10050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677013-B37B-4661-BA8B-49FD0221AFC6}" type="pres">
      <dgm:prSet presAssocID="{3796E5E7-CD12-4DB0-84D7-B43347DCC852}" presName="sp" presStyleCnt="0"/>
      <dgm:spPr/>
    </dgm:pt>
    <dgm:pt modelId="{DB002153-D3D2-4D1D-B8F3-311A91925EB5}" type="pres">
      <dgm:prSet presAssocID="{9D25A269-16C7-4A38-821E-A39D99FF8FDA}" presName="composite" presStyleCnt="0"/>
      <dgm:spPr/>
    </dgm:pt>
    <dgm:pt modelId="{D06EB367-ECD6-49DF-9A2C-12F9C261A621}" type="pres">
      <dgm:prSet presAssocID="{9D25A269-16C7-4A38-821E-A39D99FF8FDA}" presName="parentText" presStyleLbl="alignNode1" presStyleIdx="1" presStyleCnt="3" custLinFactNeighborX="-4653" custLinFactNeighborY="14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715F7-6EA9-4A65-8290-5C68C712F393}" type="pres">
      <dgm:prSet presAssocID="{9D25A269-16C7-4A38-821E-A39D99FF8FD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032669-06D9-41A9-9F45-D2264074DE0E}" type="pres">
      <dgm:prSet presAssocID="{80DB56BB-9335-499D-964A-569918499BE8}" presName="sp" presStyleCnt="0"/>
      <dgm:spPr/>
    </dgm:pt>
    <dgm:pt modelId="{B3BDA871-030E-445D-B695-94A82436EDC8}" type="pres">
      <dgm:prSet presAssocID="{67D7BB48-372A-46AB-BD16-DD77C3BF0FFA}" presName="composite" presStyleCnt="0"/>
      <dgm:spPr/>
    </dgm:pt>
    <dgm:pt modelId="{24202069-252B-43F4-8ECD-AEBE6BB2DA46}" type="pres">
      <dgm:prSet presAssocID="{67D7BB48-372A-46AB-BD16-DD77C3BF0FF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5ACFB-761E-4B16-B6FA-996663D366E0}" type="pres">
      <dgm:prSet presAssocID="{67D7BB48-372A-46AB-BD16-DD77C3BF0FF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663728-14B9-49FF-A2E1-62DE3DC7EA6B}" srcId="{A0D30552-92BF-4041-BC37-0B5685816898}" destId="{9D25A269-16C7-4A38-821E-A39D99FF8FDA}" srcOrd="1" destOrd="0" parTransId="{4813F04C-3EDD-41B5-9EFB-FFF20553691A}" sibTransId="{80DB56BB-9335-499D-964A-569918499BE8}"/>
    <dgm:cxn modelId="{12E7CECD-2E13-48CA-9DC9-B06BE45185A6}" srcId="{9D25A269-16C7-4A38-821E-A39D99FF8FDA}" destId="{EBF95CD2-540D-42D8-AEC9-E49D3003994C}" srcOrd="0" destOrd="0" parTransId="{627DF781-3606-45E2-B118-1B2070DCC490}" sibTransId="{4452D03B-8CED-463C-87EE-270BE2B20757}"/>
    <dgm:cxn modelId="{2E806D18-B321-489E-897F-0A6326704903}" type="presOf" srcId="{1648A75C-6FF2-430D-9780-3B4A26721A9F}" destId="{A4B5ACFB-761E-4B16-B6FA-996663D366E0}" srcOrd="0" destOrd="0" presId="urn:microsoft.com/office/officeart/2005/8/layout/chevron2"/>
    <dgm:cxn modelId="{4D8F34EC-DEB5-4251-B192-33E9C4243753}" srcId="{A0D30552-92BF-4041-BC37-0B5685816898}" destId="{67D7BB48-372A-46AB-BD16-DD77C3BF0FFA}" srcOrd="2" destOrd="0" parTransId="{73530554-2811-49C5-A421-A4E7DCF6C0F9}" sibTransId="{A6E3583B-6599-442B-A12C-AD5F7109E778}"/>
    <dgm:cxn modelId="{71F0D532-993E-4C1D-A86F-0C402C22A4B9}" srcId="{A0D30552-92BF-4041-BC37-0B5685816898}" destId="{3882F7A7-FBB4-4922-9117-60C43E100502}" srcOrd="0" destOrd="0" parTransId="{20146948-3A5A-4B39-AF98-CCE0380960CD}" sibTransId="{3796E5E7-CD12-4DB0-84D7-B43347DCC852}"/>
    <dgm:cxn modelId="{971BAAB2-D967-474F-89A0-CDF3C856BC2B}" type="presOf" srcId="{9D25A269-16C7-4A38-821E-A39D99FF8FDA}" destId="{D06EB367-ECD6-49DF-9A2C-12F9C261A621}" srcOrd="0" destOrd="0" presId="urn:microsoft.com/office/officeart/2005/8/layout/chevron2"/>
    <dgm:cxn modelId="{3C78613F-E4F8-4C30-8091-7C87DEAF9C3D}" type="presOf" srcId="{A0D30552-92BF-4041-BC37-0B5685816898}" destId="{85787C43-849C-4D8F-BD5F-54D2B7474F8C}" srcOrd="0" destOrd="0" presId="urn:microsoft.com/office/officeart/2005/8/layout/chevron2"/>
    <dgm:cxn modelId="{65E22572-F27E-4CBC-AFF5-2EEC303AD1B4}" srcId="{3882F7A7-FBB4-4922-9117-60C43E100502}" destId="{7AC7B3CC-CADF-4FA3-820D-EABDBA5D74E8}" srcOrd="0" destOrd="0" parTransId="{D898F5E5-BDC0-4828-B373-67CD12721358}" sibTransId="{DF19CEE1-C3BB-458E-9D48-7962F78D264A}"/>
    <dgm:cxn modelId="{41DE539C-F6D3-42F0-A5D3-6D4A8A63101C}" srcId="{67D7BB48-372A-46AB-BD16-DD77C3BF0FFA}" destId="{1648A75C-6FF2-430D-9780-3B4A26721A9F}" srcOrd="0" destOrd="0" parTransId="{0A2DDE0A-FDEB-4407-8E78-C2B9C3FA91F9}" sibTransId="{B1B88C30-428A-4B5B-ADC2-3F44C16C6E1E}"/>
    <dgm:cxn modelId="{1570ECDB-AF70-4CEE-93A6-A029BFF9DC63}" type="presOf" srcId="{3882F7A7-FBB4-4922-9117-60C43E100502}" destId="{EB293C0C-4437-44BA-9CBD-0D0A15C3B3B3}" srcOrd="0" destOrd="0" presId="urn:microsoft.com/office/officeart/2005/8/layout/chevron2"/>
    <dgm:cxn modelId="{A0F1E8F1-48CE-493B-9C91-C98CD5ECCBAE}" type="presOf" srcId="{EBF95CD2-540D-42D8-AEC9-E49D3003994C}" destId="{B04715F7-6EA9-4A65-8290-5C68C712F393}" srcOrd="0" destOrd="0" presId="urn:microsoft.com/office/officeart/2005/8/layout/chevron2"/>
    <dgm:cxn modelId="{03E81A62-35C7-42B9-91FD-3C6ADA03DB9F}" type="presOf" srcId="{7AC7B3CC-CADF-4FA3-820D-EABDBA5D74E8}" destId="{1ECF2DB0-D76D-40EF-896E-152EFBFAC8BC}" srcOrd="0" destOrd="0" presId="urn:microsoft.com/office/officeart/2005/8/layout/chevron2"/>
    <dgm:cxn modelId="{7EE52103-680E-4F39-B3E8-167A23B532E3}" type="presOf" srcId="{67D7BB48-372A-46AB-BD16-DD77C3BF0FFA}" destId="{24202069-252B-43F4-8ECD-AEBE6BB2DA46}" srcOrd="0" destOrd="0" presId="urn:microsoft.com/office/officeart/2005/8/layout/chevron2"/>
    <dgm:cxn modelId="{17FFC099-232E-4997-BE31-7E44A9EE1868}" type="presParOf" srcId="{85787C43-849C-4D8F-BD5F-54D2B7474F8C}" destId="{AB2668EF-BE89-451F-AE0D-C735BEA4651D}" srcOrd="0" destOrd="0" presId="urn:microsoft.com/office/officeart/2005/8/layout/chevron2"/>
    <dgm:cxn modelId="{68E6C636-8612-4803-B2B9-BAB5C9BE174E}" type="presParOf" srcId="{AB2668EF-BE89-451F-AE0D-C735BEA4651D}" destId="{EB293C0C-4437-44BA-9CBD-0D0A15C3B3B3}" srcOrd="0" destOrd="0" presId="urn:microsoft.com/office/officeart/2005/8/layout/chevron2"/>
    <dgm:cxn modelId="{554DEF20-1778-46EC-80CC-B503EAF11CC2}" type="presParOf" srcId="{AB2668EF-BE89-451F-AE0D-C735BEA4651D}" destId="{1ECF2DB0-D76D-40EF-896E-152EFBFAC8BC}" srcOrd="1" destOrd="0" presId="urn:microsoft.com/office/officeart/2005/8/layout/chevron2"/>
    <dgm:cxn modelId="{96AB3510-FE2A-41AF-BA06-95DC7C9E7FC8}" type="presParOf" srcId="{85787C43-849C-4D8F-BD5F-54D2B7474F8C}" destId="{81677013-B37B-4661-BA8B-49FD0221AFC6}" srcOrd="1" destOrd="0" presId="urn:microsoft.com/office/officeart/2005/8/layout/chevron2"/>
    <dgm:cxn modelId="{EA42D126-4010-4037-8B21-480C26B7157C}" type="presParOf" srcId="{85787C43-849C-4D8F-BD5F-54D2B7474F8C}" destId="{DB002153-D3D2-4D1D-B8F3-311A91925EB5}" srcOrd="2" destOrd="0" presId="urn:microsoft.com/office/officeart/2005/8/layout/chevron2"/>
    <dgm:cxn modelId="{E56BEF0E-7895-4E91-9238-BB0B4270C508}" type="presParOf" srcId="{DB002153-D3D2-4D1D-B8F3-311A91925EB5}" destId="{D06EB367-ECD6-49DF-9A2C-12F9C261A621}" srcOrd="0" destOrd="0" presId="urn:microsoft.com/office/officeart/2005/8/layout/chevron2"/>
    <dgm:cxn modelId="{6282BF39-5186-4403-986C-6F3D76CD728C}" type="presParOf" srcId="{DB002153-D3D2-4D1D-B8F3-311A91925EB5}" destId="{B04715F7-6EA9-4A65-8290-5C68C712F393}" srcOrd="1" destOrd="0" presId="urn:microsoft.com/office/officeart/2005/8/layout/chevron2"/>
    <dgm:cxn modelId="{000FE7A6-4A16-4A53-B2A2-55B994366EB8}" type="presParOf" srcId="{85787C43-849C-4D8F-BD5F-54D2B7474F8C}" destId="{FF032669-06D9-41A9-9F45-D2264074DE0E}" srcOrd="3" destOrd="0" presId="urn:microsoft.com/office/officeart/2005/8/layout/chevron2"/>
    <dgm:cxn modelId="{B40F7029-C11F-44F6-AD08-43D2E740F86D}" type="presParOf" srcId="{85787C43-849C-4D8F-BD5F-54D2B7474F8C}" destId="{B3BDA871-030E-445D-B695-94A82436EDC8}" srcOrd="4" destOrd="0" presId="urn:microsoft.com/office/officeart/2005/8/layout/chevron2"/>
    <dgm:cxn modelId="{F71B1EAC-A578-4F38-86E4-16414A588A49}" type="presParOf" srcId="{B3BDA871-030E-445D-B695-94A82436EDC8}" destId="{24202069-252B-43F4-8ECD-AEBE6BB2DA46}" srcOrd="0" destOrd="0" presId="urn:microsoft.com/office/officeart/2005/8/layout/chevron2"/>
    <dgm:cxn modelId="{5E7FA614-E171-4749-A2E2-55FCAC8601B0}" type="presParOf" srcId="{B3BDA871-030E-445D-B695-94A82436EDC8}" destId="{A4B5ACFB-761E-4B16-B6FA-996663D366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64DA4-667F-4B8B-8346-43EB58D0092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67367-3BC0-4741-BD71-97DF6DE0D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12" Type="http://schemas.openxmlformats.org/officeDocument/2006/relationships/image" Target="../media/image4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muz-rukdou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0843" y="1268760"/>
            <a:ext cx="71912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ЗВУКИ</a:t>
            </a:r>
            <a:r>
              <a:rPr lang="ru-RU" sz="6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ВОКРУГ НАС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2A73D27-00FE-4582-81A2-FF5F3E0DC51E}"/>
              </a:ext>
            </a:extLst>
          </p:cNvPr>
          <p:cNvSpPr txBox="1"/>
          <p:nvPr/>
        </p:nvSpPr>
        <p:spPr>
          <a:xfrm>
            <a:off x="683568" y="4725144"/>
            <a:ext cx="5040560" cy="1224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ГБДОУ Д/с№2 комбинированного вида </a:t>
            </a:r>
          </a:p>
          <a:p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Приморского района Санкт – Петербурга </a:t>
            </a:r>
          </a:p>
          <a:p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Воспитатели: Чеховская Т.А., Корсакова А.В.</a:t>
            </a:r>
          </a:p>
          <a:p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Дефектолог: Лобанова О.И.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УЗЫКА ВОКРУГ НАС\ФОТО — копия\DSC02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938" y="1315399"/>
            <a:ext cx="4392488" cy="329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260648"/>
            <a:ext cx="76896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Музыкальный уголок в группе</a:t>
            </a:r>
            <a:endParaRPr lang="ru-RU" sz="4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1938" y="4942436"/>
            <a:ext cx="5012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Создан с опорой на концепцию элементарного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музицирования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предложенную Карлом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Орфом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BCACFB5-068A-475E-ABD8-0A7996020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197390"/>
            <a:ext cx="2915966" cy="5183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0MSDCF\DSC02105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 r="30" b="167"/>
          <a:stretch>
            <a:fillRect/>
          </a:stretch>
        </p:blipFill>
        <p:spPr bwMode="auto">
          <a:xfrm rot="5400000">
            <a:off x="4596829" y="1819995"/>
            <a:ext cx="5040561" cy="3650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G:\DCIM\100MSDCF\DSC02108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r="118" b="70"/>
          <a:stretch>
            <a:fillRect/>
          </a:stretch>
        </p:blipFill>
        <p:spPr bwMode="auto">
          <a:xfrm>
            <a:off x="396680" y="2986217"/>
            <a:ext cx="4402776" cy="31882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744257" y="0"/>
            <a:ext cx="43504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Бумажные звуки</a:t>
            </a:r>
            <a:endParaRPr lang="ru-RU" sz="4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849" y="1268760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Идем от исследования к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музицированию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6049" y="116632"/>
            <a:ext cx="47924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Деревянные звуки</a:t>
            </a:r>
            <a:endParaRPr lang="ru-RU" sz="4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G:\DCIM\100MSDCF\DSC02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048" y="1197150"/>
            <a:ext cx="2783409" cy="2087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G:\DCIM\100MSDCF\DSC02098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67542" y="4377349"/>
            <a:ext cx="2783410" cy="2087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G:\DCIM\100MSDCF\DSC02097.JPG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032422" y="4377349"/>
            <a:ext cx="2783410" cy="2087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G:\DCIM\100MSDCF\DSC02100.JPG"/>
          <p:cNvPicPr>
            <a:picLocks noChangeAspect="1" noChangeArrowheads="1"/>
          </p:cNvPicPr>
          <p:nvPr/>
        </p:nvPicPr>
        <p:blipFill>
          <a:blip r:embed="rId5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036168" y="1197150"/>
            <a:ext cx="2783410" cy="2087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G:\DCIM\100MSDCF\DSC020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3979" y="2805136"/>
            <a:ext cx="2495415" cy="1871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347864" y="98072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Используются разные способы звучания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59448" y="498722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Поскрести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Постучать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Потрясти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0693" y="116632"/>
            <a:ext cx="5543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Металлические звуки</a:t>
            </a:r>
            <a:endParaRPr lang="ru-RU" sz="4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G:\DCIM\100MSDCF\DSC02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367" y="890978"/>
            <a:ext cx="3462585" cy="25972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G:\DCIM\100MSDCF\DSC020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885731"/>
            <a:ext cx="3390578" cy="25432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G:\DCIM\100MSDCF\DSC021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843053"/>
            <a:ext cx="3390578" cy="25432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D:\МУЗЫКА ВОКРУГ НАС\ФОТО — копия\DSC020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367" y="3789040"/>
            <a:ext cx="3462585" cy="25972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8598" y="116632"/>
            <a:ext cx="49273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Пластиковые звуки</a:t>
            </a:r>
            <a:endParaRPr lang="ru-RU" sz="4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Picture 4" descr="G:\DCIM\100MSDCF\DSC02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905" y="1129737"/>
            <a:ext cx="3919080" cy="29396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D:\МУЗЫКА ВОКРУГ НАС\ФОТО — копия\DSC02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2253" y="3414377"/>
            <a:ext cx="3816424" cy="2862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07847" y="1061956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Для создания самодельных музыкальных инструментов широко используется разнообразный бросовый материал.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8695" y="4509120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Одинаковые инструменты из разных материалов звучат по разному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980" y="116632"/>
            <a:ext cx="32765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Звуки воды</a:t>
            </a:r>
            <a:endParaRPr lang="ru-RU" sz="48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D:\МУЗЫКА ВОКРУГ НАС\ФОТО — копия\DSCN0130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5238362" y="1246486"/>
            <a:ext cx="3677687" cy="27585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D:\МУЗЫКА ВОКРУГ НАС\ФОТО — копия\DSCN0127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 rot="5400000">
            <a:off x="105250" y="1356673"/>
            <a:ext cx="3273459" cy="2455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D:\МУЗЫКА ВОКРУГ НАС\ФОТО — копия\DSCN0123.JP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 rot="5400000">
            <a:off x="2083135" y="3719706"/>
            <a:ext cx="3153121" cy="23651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934106" y="166099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Самые доступные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80112" y="4326435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Создают эффект релаксации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416" y="188640"/>
            <a:ext cx="84105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Шуршащие и гремящие  звуки</a:t>
            </a:r>
            <a:endParaRPr lang="ru-RU" sz="48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G:\DCIM\100MSDCF\DSC02106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755576" y="1142583"/>
            <a:ext cx="3312368" cy="24846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G:\DCIM\100MSDCF\DSC02107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755576" y="3908710"/>
            <a:ext cx="3312369" cy="2484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D:\МУЗЫКА ВОКРУГ НАС\ФОТО — копия\DSC021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126003"/>
            <a:ext cx="3312369" cy="2484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D:\МУЗЫКА ВОКРУГ НАС\ФОТО — копия\DSCN0143.JPG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5220072" y="3892574"/>
            <a:ext cx="3312432" cy="2484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7143" y="116632"/>
            <a:ext cx="8090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Звуки окружающего мира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6" name="Picture 2" descr="D:\МУЗЫКА ВОКРУГ НАС\ФОТО — копия\DSCN014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774403" y="4403967"/>
            <a:ext cx="2643988" cy="1983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D:\МУЗЫКА ВОКРУГ НАС\ФОТО — копия\DSCN0141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259711" y="1462425"/>
            <a:ext cx="3456384" cy="2592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D:\МУЗЫКА ВОКРУГ НАС\ФОТО — копия\DSCN0142.JPG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864086" y="4400929"/>
            <a:ext cx="2643988" cy="1983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9" name="Picture 5" descr="D:\МУЗЫКА ВОКРУГ НАС\ФОТО — копия\IMAG04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0972800" y="-5867400"/>
            <a:ext cx="3009836" cy="1800000"/>
          </a:xfrm>
          <a:prstGeom prst="rect">
            <a:avLst/>
          </a:prstGeom>
          <a:noFill/>
        </p:spPr>
      </p:pic>
      <p:pic>
        <p:nvPicPr>
          <p:cNvPr id="6150" name="Picture 6" descr="D:\МУЗЫКА ВОКРУГ НАС\ФОТО — копия\IMAG047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0972800" y="-5867400"/>
            <a:ext cx="6019672" cy="3600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88246" y="910320"/>
            <a:ext cx="3263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Наблюдение на прогулке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6079" y="4403967"/>
            <a:ext cx="21680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Дидактическая игра «Подбери картинку к  музыкальному произведению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12209" y="91032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аудиозаписей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ADFE131-AB90-42BF-9C13-8C62A58E4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179" y="147230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80FBF3E-143F-4A2D-BE17-D38235EF9B2A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6019" y="1497818"/>
            <a:ext cx="3621406" cy="2249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CFD4B39-5A80-4725-9734-FBABC560EFFF}"/>
              </a:ext>
            </a:extLst>
          </p:cNvPr>
          <p:cNvSpPr/>
          <p:nvPr/>
        </p:nvSpPr>
        <p:spPr>
          <a:xfrm>
            <a:off x="1601628" y="116632"/>
            <a:ext cx="6481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Дидактические игры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ACCC85C-EC7D-4975-9218-4584044DB8BE}"/>
              </a:ext>
            </a:extLst>
          </p:cNvPr>
          <p:cNvSpPr txBox="1"/>
          <p:nvPr/>
        </p:nvSpPr>
        <p:spPr>
          <a:xfrm>
            <a:off x="740684" y="1636059"/>
            <a:ext cx="35477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Д/И «Звуки за ширмой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Д/И «Кто позвал»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Д/И «Разрезные картинки»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449B36A-7E7C-477E-BB88-1D1632BF6A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588" y="4293096"/>
            <a:ext cx="3805587" cy="21406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1145800-6E64-435A-8C30-F34B39072D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92" y="4293096"/>
            <a:ext cx="3805587" cy="21406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8C48C73-445B-4C6F-87FB-FE9022041F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68978"/>
            <a:ext cx="4311025" cy="2424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94565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F748BE6C-E75A-4DE4-8A27-C5D3E41FE2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787" y="698956"/>
            <a:ext cx="1351480" cy="168935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003A8EB-777B-4E59-BB6B-BF4D63C5D5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108" y="2143173"/>
            <a:ext cx="850604" cy="87957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913C68D-4D6F-4DE6-9F7B-8F93864998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8"/>
          <a:stretch/>
        </p:blipFill>
        <p:spPr>
          <a:xfrm>
            <a:off x="4097814" y="2754311"/>
            <a:ext cx="826500" cy="9002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C1FFA20-F1B5-41A2-BF88-1453950980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" t="461" r="54" b="531"/>
          <a:stretch/>
        </p:blipFill>
        <p:spPr>
          <a:xfrm>
            <a:off x="3279448" y="2317277"/>
            <a:ext cx="912847" cy="77650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9C0F81A5-FE33-4828-8B3A-43FADB0CE5DB}"/>
              </a:ext>
            </a:extLst>
          </p:cNvPr>
          <p:cNvSpPr/>
          <p:nvPr/>
        </p:nvSpPr>
        <p:spPr>
          <a:xfrm>
            <a:off x="267993" y="237612"/>
            <a:ext cx="3715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Д/И «Подарки для гномика»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6E4C440-03D8-4E72-9B38-4F665FC18C8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893" y="637722"/>
            <a:ext cx="2006196" cy="1811819"/>
          </a:xfrm>
          <a:prstGeom prst="rect">
            <a:avLst/>
          </a:prstGeom>
        </p:spPr>
      </p:pic>
      <p:pic>
        <p:nvPicPr>
          <p:cNvPr id="1030" name="Picture 6" descr="Гном PNG">
            <a:extLst>
              <a:ext uri="{FF2B5EF4-FFF2-40B4-BE49-F238E27FC236}">
                <a16:creationId xmlns="" xmlns:a16="http://schemas.microsoft.com/office/drawing/2014/main" id="{B09360E0-5A86-4B9C-B226-DAB244F43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99" y="828237"/>
            <a:ext cx="1590805" cy="1689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2096ABBA-B652-47EC-866F-5B1FF2E65E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35" y="3500494"/>
            <a:ext cx="95132" cy="641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BCE01513-CE8D-4E9C-941D-5910B0B8E15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618" y="2231288"/>
            <a:ext cx="879580" cy="87958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0535A301-D24F-41C3-ADD5-E905A9A1BE6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519" y="2240911"/>
            <a:ext cx="841163" cy="90028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6666DCBD-354D-4B60-B979-8E90DBEC8BF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512" y="2843273"/>
            <a:ext cx="1067984" cy="72008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64FFA647-5634-48FA-B140-7205298F751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11" y="2714700"/>
            <a:ext cx="1039372" cy="89905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40BF79ED-CB07-4B66-A4CB-E685E646355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8" b="447"/>
          <a:stretch/>
        </p:blipFill>
        <p:spPr>
          <a:xfrm>
            <a:off x="1832524" y="2319243"/>
            <a:ext cx="1108145" cy="75828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E47357B0-2B29-4E5A-8029-4513F30120E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66"/>
          <a:stretch/>
        </p:blipFill>
        <p:spPr>
          <a:xfrm>
            <a:off x="239676" y="2187642"/>
            <a:ext cx="749350" cy="105660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75AAD396-76E1-4A37-9D63-DF55AAF9A21D}"/>
              </a:ext>
            </a:extLst>
          </p:cNvPr>
          <p:cNvSpPr txBox="1"/>
          <p:nvPr/>
        </p:nvSpPr>
        <p:spPr>
          <a:xfrm>
            <a:off x="85196" y="372844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Цель: Развивать слуховое внимание, через знакомство со звуками окружающей среды и музыкальными инструментами.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A0B204B-EFFC-4CB5-8F9B-602614D342B5}"/>
              </a:ext>
            </a:extLst>
          </p:cNvPr>
          <p:cNvSpPr txBox="1"/>
          <p:nvPr/>
        </p:nvSpPr>
        <p:spPr>
          <a:xfrm>
            <a:off x="262592" y="4485992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Ход игры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Играющие выбирают себе гномика и объясняют, чем он занимается и  какие звуки или шумы живут рядом с ним. (рукотворные шумы, музыкальные звуки, природные шумы и звуки). Затем, играющим предлагается разложить карточки с изображением разных предметов и явлений, определяя звуки и шумы производимые ими. Играющие соотносят «подарки» с интересами выбранного гномика. Выигрывает тот, кто быстрее и без ошибок одарил своего гномика. </a:t>
            </a:r>
          </a:p>
        </p:txBody>
      </p:sp>
    </p:spTree>
    <p:extLst>
      <p:ext uri="{BB962C8B-B14F-4D97-AF65-F5344CB8AC3E}">
        <p14:creationId xmlns="" xmlns:p14="http://schemas.microsoft.com/office/powerpoint/2010/main" val="1366669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052736"/>
            <a:ext cx="662473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rgbClr val="000066"/>
                </a:solidFill>
                <a:latin typeface="Gabriola" pitchFamily="82" charset="0"/>
              </a:rPr>
              <a:t>Наш мир – большой театр, </a:t>
            </a:r>
          </a:p>
          <a:p>
            <a:pPr algn="ctr"/>
            <a:r>
              <a:rPr lang="ru-RU" sz="5000" b="1" dirty="0">
                <a:solidFill>
                  <a:srgbClr val="000066"/>
                </a:solidFill>
                <a:latin typeface="Gabriola" pitchFamily="82" charset="0"/>
              </a:rPr>
              <a:t>в котором внимательный зритель может увидеть и услышать много интересного, удивительного, необычного.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09906A23-9B9C-4A53-B5CE-7AFB5F6FE062}"/>
              </a:ext>
            </a:extLst>
          </p:cNvPr>
          <p:cNvSpPr/>
          <p:nvPr/>
        </p:nvSpPr>
        <p:spPr>
          <a:xfrm>
            <a:off x="3542957" y="116632"/>
            <a:ext cx="2598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Беседы 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AF1E808-02CC-4394-A463-574A201A6762}"/>
              </a:ext>
            </a:extLst>
          </p:cNvPr>
          <p:cNvSpPr txBox="1"/>
          <p:nvPr/>
        </p:nvSpPr>
        <p:spPr>
          <a:xfrm>
            <a:off x="971600" y="3963444"/>
            <a:ext cx="2707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«Звуки и шумы»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«Звуки природы»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«Звуки города»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0597AAD-BB69-414A-AEB4-2B3795E81CD7}"/>
              </a:ext>
            </a:extLst>
          </p:cNvPr>
          <p:cNvSpPr txBox="1"/>
          <p:nvPr/>
        </p:nvSpPr>
        <p:spPr>
          <a:xfrm>
            <a:off x="4704840" y="1050788"/>
            <a:ext cx="418764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Правила поведения в группе</a:t>
            </a:r>
          </a:p>
          <a:p>
            <a:endParaRPr lang="ru-RU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В нашей группе всем известно,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Всё, что взял клади на место.</a:t>
            </a:r>
          </a:p>
          <a:p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Мы в нашей группе не кричим,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Когда работаем - молчим.</a:t>
            </a:r>
          </a:p>
          <a:p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Мы друг другу не мешаем,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Когда просят – помогаем.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2E569DB-C7EF-4785-85A5-F1CC895CDD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" r="39"/>
          <a:stretch/>
        </p:blipFill>
        <p:spPr>
          <a:xfrm>
            <a:off x="270289" y="1022628"/>
            <a:ext cx="4301711" cy="2693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4954889-9544-448E-BA76-316E480210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8" r="42" b="7"/>
          <a:stretch/>
        </p:blipFill>
        <p:spPr>
          <a:xfrm>
            <a:off x="4572000" y="3914803"/>
            <a:ext cx="4301711" cy="260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9633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92873B7-C9CA-4871-B293-07289BB1FA23}"/>
              </a:ext>
            </a:extLst>
          </p:cNvPr>
          <p:cNvSpPr/>
          <p:nvPr/>
        </p:nvSpPr>
        <p:spPr>
          <a:xfrm>
            <a:off x="1832333" y="116632"/>
            <a:ext cx="6019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Электронные игры 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A914FBE-4310-4231-8CB2-CD14A316A0C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920" y="1039962"/>
            <a:ext cx="3474573" cy="19569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7C98C79-AA3A-4726-ADA3-4C5C8DC51E8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12734" y="1125153"/>
            <a:ext cx="3318188" cy="1930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5806A76-D511-41D4-B8A3-06E74F48CD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100" t="191" r="65" b="49"/>
          <a:stretch/>
        </p:blipFill>
        <p:spPr>
          <a:xfrm>
            <a:off x="1547664" y="2636912"/>
            <a:ext cx="3474573" cy="1967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58BC677-43FE-44A5-A069-7D522893DA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42" t="54" r="85" b="119"/>
          <a:stretch/>
        </p:blipFill>
        <p:spPr>
          <a:xfrm>
            <a:off x="755576" y="4293096"/>
            <a:ext cx="3451688" cy="19978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62043B-2EEB-43D9-9366-180CBBCF62CC}"/>
              </a:ext>
            </a:extLst>
          </p:cNvPr>
          <p:cNvSpPr txBox="1"/>
          <p:nvPr/>
        </p:nvSpPr>
        <p:spPr>
          <a:xfrm>
            <a:off x="5232008" y="3590866"/>
            <a:ext cx="36740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 «Шумы и звуки» 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«Шумы и звуки» 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«Угадай музыкальный инструмент»</a:t>
            </a:r>
          </a:p>
          <a:p>
            <a:r>
              <a:rPr lang="ru-RU" sz="2400">
                <a:latin typeface="Arial" panose="020B0604020202020204" pitchFamily="34" charset="0"/>
                <a:cs typeface="Arial" panose="020B0604020202020204" pitchFamily="34" charset="0"/>
              </a:rPr>
              <a:t>-  Викторина 	  (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электронная</a:t>
            </a:r>
            <a:r>
              <a:rPr lang="ru-RU" sz="2400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0712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BD1E311-263A-410A-BE48-C1BF6A06A1C9}"/>
              </a:ext>
            </a:extLst>
          </p:cNvPr>
          <p:cNvSpPr/>
          <p:nvPr/>
        </p:nvSpPr>
        <p:spPr>
          <a:xfrm>
            <a:off x="1567452" y="116632"/>
            <a:ext cx="654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Работа с родителями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670E48A-7CA3-4E60-BAC4-86EA6D4CEB6B}"/>
              </a:ext>
            </a:extLst>
          </p:cNvPr>
          <p:cNvSpPr txBox="1"/>
          <p:nvPr/>
        </p:nvSpPr>
        <p:spPr>
          <a:xfrm>
            <a:off x="3330850" y="1340768"/>
            <a:ext cx="2400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Фото выставка «Тихие и шумные места вокруг нас»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410782E-FBCA-402F-8574-8D6DF69914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" t="47" b="51"/>
          <a:stretch/>
        </p:blipFill>
        <p:spPr>
          <a:xfrm>
            <a:off x="4632992" y="3086942"/>
            <a:ext cx="2195737" cy="3473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C2E09F8-31F5-4CB2-A706-B5096CDA6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0" t="20" b="48"/>
          <a:stretch/>
        </p:blipFill>
        <p:spPr>
          <a:xfrm>
            <a:off x="6588224" y="1169671"/>
            <a:ext cx="2195736" cy="3499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8091541-651C-42EC-8D7D-09D0E95CEA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" r="121"/>
          <a:stretch/>
        </p:blipFill>
        <p:spPr>
          <a:xfrm>
            <a:off x="2232159" y="3086943"/>
            <a:ext cx="2197382" cy="3473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20210607_10384211.jpg">
            <a:extLst>
              <a:ext uri="{FF2B5EF4-FFF2-40B4-BE49-F238E27FC236}">
                <a16:creationId xmlns="" xmlns:a16="http://schemas.microsoft.com/office/drawing/2014/main" id="{A2B684E4-3865-413E-9885-303AD091F1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88" t="84" r="194" b="11"/>
          <a:stretch/>
        </p:blipFill>
        <p:spPr>
          <a:xfrm>
            <a:off x="416686" y="1194991"/>
            <a:ext cx="2197382" cy="3473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10796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C38DAC-D9D2-4594-9030-D156A824D0BE}"/>
              </a:ext>
            </a:extLst>
          </p:cNvPr>
          <p:cNvSpPr txBox="1"/>
          <p:nvPr/>
        </p:nvSpPr>
        <p:spPr>
          <a:xfrm>
            <a:off x="611560" y="476672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Источники:</a:t>
            </a:r>
          </a:p>
          <a:p>
            <a:r>
              <a:rPr lang="ru-RU" dirty="0"/>
              <a:t>- Элементарное музыкальное воспитание по системе Карла </a:t>
            </a:r>
            <a:r>
              <a:rPr lang="ru-RU" dirty="0" err="1"/>
              <a:t>Орфа</a:t>
            </a:r>
            <a:r>
              <a:rPr lang="ru-RU" dirty="0"/>
              <a:t>, Лев </a:t>
            </a:r>
            <a:r>
              <a:rPr lang="ru-RU" dirty="0" err="1"/>
              <a:t>Баренбойм</a:t>
            </a:r>
            <a:r>
              <a:rPr lang="ru-RU" dirty="0"/>
              <a:t>,  Подробнее на livelib.ru:</a:t>
            </a:r>
            <a:br>
              <a:rPr lang="ru-RU" dirty="0"/>
            </a:br>
            <a:r>
              <a:rPr lang="ru-RU" dirty="0"/>
              <a:t>https://www.livelib.ru/author/539935/top-karl-orf</a:t>
            </a:r>
          </a:p>
          <a:p>
            <a:pPr marL="285750" indent="-285750">
              <a:buFontTx/>
              <a:buChar char="-"/>
            </a:pPr>
            <a:r>
              <a:rPr lang="en-US" dirty="0">
                <a:hlinkClick r:id="rId2"/>
              </a:rPr>
              <a:t>https://muz-rukdou.ru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558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1869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</a:t>
            </a:r>
            <a:r>
              <a:rPr lang="ru-RU" sz="5400" b="1" cap="none" spc="0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ель</a:t>
            </a:r>
            <a:r>
              <a:rPr lang="ru-RU" sz="5400" b="1" cap="none" spc="0" dirty="0">
                <a:ln w="17780" cmpd="sng">
                  <a:solidFill>
                    <a:srgbClr val="660066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412776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Gabriola" pitchFamily="82" charset="0"/>
              </a:rPr>
              <a:t>Развивать слуховое внимание, через знакомство с музыкальными инструментами и звуками окружающей среды.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60648"/>
            <a:ext cx="2517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Задачи: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59532" y="1300118"/>
            <a:ext cx="842493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Учить детей узнавать и различать звучание различных материалов, предметов, звуки окружающего мира и некоторых музыкальных инструментов.</a:t>
            </a:r>
            <a:endParaRPr lang="ru-RU" sz="2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Развивать умение охарактеризовать (описать словами) услышанные звуки.</a:t>
            </a:r>
            <a:endParaRPr lang="ru-RU" sz="2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Познакомить детей с необычными музыкальными инструментами, сделанными своими руками.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4.    Развивать культуру общения: умение слышать и слушать.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323528" y="1052736"/>
            <a:ext cx="8304991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 b="1" i="1" dirty="0">
                <a:solidFill>
                  <a:srgbClr val="FF0000"/>
                </a:solidFill>
                <a:latin typeface="Arial" charset="0"/>
              </a:rPr>
              <a:t>Тип проекта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: </a:t>
            </a:r>
          </a:p>
          <a:p>
            <a:pPr eaLnBrk="1" hangingPunct="1"/>
            <a:r>
              <a:rPr lang="ru-RU" sz="2800" dirty="0">
                <a:solidFill>
                  <a:srgbClr val="663300"/>
                </a:solidFill>
                <a:latin typeface="Arial" charset="0"/>
              </a:rPr>
              <a:t>Информационный, творческий, практико-ориентированный.</a:t>
            </a:r>
          </a:p>
          <a:p>
            <a:pPr eaLnBrk="1" hangingPunct="1"/>
            <a:endParaRPr lang="ru-RU" sz="2800" b="1" i="1" dirty="0">
              <a:solidFill>
                <a:srgbClr val="6600CC"/>
              </a:solidFill>
              <a:latin typeface="Arial" charset="0"/>
            </a:endParaRPr>
          </a:p>
          <a:p>
            <a:pPr eaLnBrk="1" hangingPunct="1"/>
            <a:r>
              <a:rPr lang="ru-RU" sz="2800" b="1" i="1" dirty="0">
                <a:solidFill>
                  <a:srgbClr val="FF0000"/>
                </a:solidFill>
                <a:latin typeface="Arial" charset="0"/>
              </a:rPr>
              <a:t>Продолжительность проекта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: </a:t>
            </a:r>
          </a:p>
          <a:p>
            <a:pPr eaLnBrk="1" hangingPunct="1"/>
            <a:r>
              <a:rPr lang="ru-RU" sz="2800" dirty="0">
                <a:solidFill>
                  <a:srgbClr val="663300"/>
                </a:solidFill>
                <a:latin typeface="Arial" charset="0"/>
              </a:rPr>
              <a:t>Краткосрочный</a:t>
            </a:r>
          </a:p>
          <a:p>
            <a:pPr eaLnBrk="1" hangingPunct="1"/>
            <a:endParaRPr lang="ru-RU" sz="2800" dirty="0">
              <a:solidFill>
                <a:srgbClr val="663300"/>
              </a:solidFill>
              <a:latin typeface="Arial" charset="0"/>
            </a:endParaRPr>
          </a:p>
          <a:p>
            <a:pPr eaLnBrk="1" hangingPunct="1"/>
            <a:r>
              <a:rPr lang="ru-RU" sz="2800" b="1" i="1" dirty="0">
                <a:solidFill>
                  <a:srgbClr val="FF0000"/>
                </a:solidFill>
                <a:latin typeface="Arial" charset="0"/>
              </a:rPr>
              <a:t>Участники проекта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: </a:t>
            </a:r>
          </a:p>
          <a:p>
            <a:pPr eaLnBrk="1" hangingPunct="1"/>
            <a:r>
              <a:rPr lang="ru-RU" sz="2800" dirty="0">
                <a:solidFill>
                  <a:srgbClr val="663300"/>
                </a:solidFill>
                <a:latin typeface="Arial" charset="0"/>
              </a:rPr>
              <a:t>дети подготовительной коррекционной  группы с ЗПР, педагоги и родители</a:t>
            </a:r>
          </a:p>
          <a:p>
            <a:pPr eaLnBrk="1" hangingPunct="1"/>
            <a:endParaRPr lang="ru-RU" sz="2400" b="1" i="1" dirty="0">
              <a:solidFill>
                <a:srgbClr val="6600CC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58756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7780" cmpd="sng">
                  <a:solidFill>
                    <a:srgbClr val="008000"/>
                  </a:solidFill>
                  <a:prstDash val="solid"/>
                  <a:miter lim="800000"/>
                </a:ln>
                <a:gradFill rotWithShape="1">
                  <a:gsLst>
                    <a:gs pos="62000">
                      <a:srgbClr val="FFED00"/>
                    </a:gs>
                    <a:gs pos="21000">
                      <a:srgbClr val="FFFF00"/>
                    </a:gs>
                    <a:gs pos="47000">
                      <a:srgbClr val="FF9933"/>
                    </a:gs>
                    <a:gs pos="81000">
                      <a:srgbClr val="669900"/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ФОРМА ПРОВЕДЕНИЯ</a:t>
            </a:r>
          </a:p>
          <a:p>
            <a:pPr algn="ctr"/>
            <a:r>
              <a:rPr lang="ru-RU" sz="3600" b="1" dirty="0">
                <a:ln w="17780" cmpd="sng">
                  <a:solidFill>
                    <a:srgbClr val="008000"/>
                  </a:solidFill>
                  <a:prstDash val="solid"/>
                  <a:miter lim="800000"/>
                </a:ln>
                <a:gradFill rotWithShape="1">
                  <a:gsLst>
                    <a:gs pos="62000">
                      <a:srgbClr val="FFED00"/>
                    </a:gs>
                    <a:gs pos="21000">
                      <a:srgbClr val="FFFF00"/>
                    </a:gs>
                    <a:gs pos="47000">
                      <a:srgbClr val="FF9933"/>
                    </a:gs>
                    <a:gs pos="81000">
                      <a:srgbClr val="669900"/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ИТОГОВОГО МЕРОПРИЯТИЯ</a:t>
            </a:r>
            <a:endParaRPr lang="ru-RU" sz="3600" b="1" cap="none" spc="0" dirty="0">
              <a:ln w="17780" cmpd="sng">
                <a:solidFill>
                  <a:srgbClr val="008000"/>
                </a:solidFill>
                <a:prstDash val="solid"/>
                <a:miter lim="800000"/>
              </a:ln>
              <a:gradFill rotWithShape="1">
                <a:gsLst>
                  <a:gs pos="62000">
                    <a:srgbClr val="FFED00"/>
                  </a:gs>
                  <a:gs pos="21000">
                    <a:srgbClr val="FFFF00"/>
                  </a:gs>
                  <a:gs pos="47000">
                    <a:srgbClr val="FF9933"/>
                  </a:gs>
                  <a:gs pos="81000">
                    <a:srgbClr val="669900"/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2357921"/>
            <a:ext cx="65833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Оснащение музыкального уголка: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шуршалками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» с разными наполнителями (изготовленные детьми) 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375622"/>
            <a:ext cx="64294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Фото Выставка: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«Самые тихие и шумные места в городе»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42294" y="1439994"/>
            <a:ext cx="4314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Дидактическия</a:t>
            </a:r>
            <a:r>
              <a:rPr lang="ru-RU" sz="28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игра: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«Подарки для гномика)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682171"/>
            <a:ext cx="7429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Консультация для родителей: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«Пополнение развивающей предметно- пространственной среды в ДОУ музыкальными инструментами по К. 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Орфу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)»			 </a:t>
            </a:r>
          </a:p>
        </p:txBody>
      </p:sp>
    </p:spTree>
    <p:extLst>
      <p:ext uri="{BB962C8B-B14F-4D97-AF65-F5344CB8AC3E}">
        <p14:creationId xmlns="" xmlns:p14="http://schemas.microsoft.com/office/powerpoint/2010/main" val="2794560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60647"/>
            <a:ext cx="53640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7780" cmpd="sng">
                  <a:solidFill>
                    <a:srgbClr val="008000"/>
                  </a:solidFill>
                  <a:prstDash val="solid"/>
                  <a:miter lim="800000"/>
                </a:ln>
                <a:gradFill rotWithShape="1">
                  <a:gsLst>
                    <a:gs pos="59000">
                      <a:srgbClr val="FFED00"/>
                    </a:gs>
                    <a:gs pos="13000">
                      <a:srgbClr val="FFFF00"/>
                    </a:gs>
                    <a:gs pos="32000">
                      <a:srgbClr val="FF9933"/>
                    </a:gs>
                    <a:gs pos="84000">
                      <a:srgbClr val="669900"/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ИТОГОВЫЙ ПРОДУКТ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03008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285860"/>
            <a:ext cx="735811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Изготовление с детьми «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шуршалок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» с разными наполнителями.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2. Фото Выставка «Самые тихие и шумные места в городе» </a:t>
            </a:r>
          </a:p>
          <a:p>
            <a:pPr marL="342900" indent="-342900">
              <a:buAutoNum type="arabicPeriod" startAt="3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Д/И «Подарки для гномика»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4. Статья «Пополнение развивающей предметно- пространственной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среды в ДОУ музыкальными инструментами по К. 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Орфу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 startAt="3"/>
            </a:pP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91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28604"/>
            <a:ext cx="77254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rgbClr val="008000"/>
                  </a:solidFill>
                  <a:prstDash val="solid"/>
                  <a:miter lim="800000"/>
                </a:ln>
                <a:gradFill rotWithShape="1">
                  <a:gsLst>
                    <a:gs pos="59000">
                      <a:srgbClr val="FFED00"/>
                    </a:gs>
                    <a:gs pos="13000">
                      <a:srgbClr val="FFFF00"/>
                    </a:gs>
                    <a:gs pos="36000">
                      <a:srgbClr val="FF9933"/>
                    </a:gs>
                    <a:gs pos="84000">
                      <a:srgbClr val="669900"/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ПРЕДПОЛАГАЕМЫЙ РЕЗУЛЬТАТ</a:t>
            </a:r>
            <a:endParaRPr lang="ru-RU" sz="4400" b="1" cap="none" spc="0" dirty="0">
              <a:ln w="17780" cmpd="sng">
                <a:solidFill>
                  <a:srgbClr val="008000"/>
                </a:solidFill>
                <a:prstDash val="solid"/>
                <a:miter lim="800000"/>
              </a:ln>
              <a:gradFill rotWithShape="1">
                <a:gsLst>
                  <a:gs pos="59000">
                    <a:srgbClr val="FFED00"/>
                  </a:gs>
                  <a:gs pos="13000">
                    <a:srgbClr val="FFFF00"/>
                  </a:gs>
                  <a:gs pos="36000">
                    <a:srgbClr val="FF9933"/>
                  </a:gs>
                  <a:gs pos="84000">
                    <a:srgbClr val="669900"/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39552" y="1628800"/>
            <a:ext cx="7745505" cy="38778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>
                <a:latin typeface="Arial" pitchFamily="34" charset="0"/>
                <a:cs typeface="Arial" pitchFamily="34" charset="0"/>
              </a:rPr>
              <a:t>- развитие коммуникативных навыков и познавательной активности детей.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- использование звуков окружающего мира в игровой деятельности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- соблюдение правил поведения во время занятий и игр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550835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379496412"/>
              </p:ext>
            </p:extLst>
          </p:nvPr>
        </p:nvGraphicFramePr>
        <p:xfrm>
          <a:off x="1331640" y="1268760"/>
          <a:ext cx="70567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75656" y="116632"/>
            <a:ext cx="6733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Содержание проекта:</a:t>
            </a:r>
            <a:endParaRPr lang="ru-RU" sz="5400" b="1" cap="none" spc="0" dirty="0">
              <a:ln w="17780" cmpd="sng">
                <a:solidFill>
                  <a:srgbClr val="660066"/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590</Words>
  <Application>Microsoft Office PowerPoint</Application>
  <PresentationFormat>Экран (4:3)</PresentationFormat>
  <Paragraphs>103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116</cp:revision>
  <dcterms:created xsi:type="dcterms:W3CDTF">2014-04-05T18:46:12Z</dcterms:created>
  <dcterms:modified xsi:type="dcterms:W3CDTF">2022-12-17T15:49:38Z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1040603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