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8" r:id="rId10"/>
    <p:sldId id="269" r:id="rId11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15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715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263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6663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581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19633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040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052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77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66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9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40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94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91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376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33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55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D8BD707-D9CF-40AE-B4C6-C98DA3205C09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4267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xfrm>
            <a:off x="533400" y="304800"/>
            <a:ext cx="8077200" cy="333745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99"/>
              </a:lnSpc>
              <a:spcBef>
                <a:spcPts val="105"/>
              </a:spcBef>
            </a:pPr>
            <a:r>
              <a:rPr lang="ru-RU" sz="3600" i="1" dirty="0">
                <a:solidFill>
                  <a:srgbClr val="FFFFFF"/>
                </a:solidFill>
              </a:rPr>
              <a:t>Дидактическая игра как средство формирования временных представлений у обучающихся с интеллектуальной недостаточностью</a:t>
            </a:r>
            <a:endParaRPr sz="3600" dirty="0"/>
          </a:p>
        </p:txBody>
      </p:sp>
      <p:sp>
        <p:nvSpPr>
          <p:cNvPr id="30" name="object 30"/>
          <p:cNvSpPr txBox="1"/>
          <p:nvPr/>
        </p:nvSpPr>
        <p:spPr>
          <a:xfrm>
            <a:off x="5410200" y="5257800"/>
            <a:ext cx="3630295" cy="115159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ГБОУ школы №439 Петродворцового р-на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Тулисова Дарья Андреевна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59B268FC-496C-4157-7AFB-BB84C2D30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92107"/>
            <a:ext cx="4291013" cy="266109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533400" y="466701"/>
            <a:ext cx="6554867" cy="3901068"/>
          </a:xfrm>
          <a:prstGeom prst="rect">
            <a:avLst/>
          </a:prstGeom>
        </p:spPr>
        <p:txBody>
          <a:bodyPr vert="horz" wrap="square" lIns="0" tIns="88900" rIns="0" bIns="0" rtlCol="0">
            <a:spAutoFit/>
          </a:bodyPr>
          <a:lstStyle/>
          <a:p>
            <a:pPr marL="482600" indent="-457200">
              <a:lnSpc>
                <a:spcPct val="100000"/>
              </a:lnSpc>
              <a:spcBef>
                <a:spcPts val="700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spc="-5" dirty="0"/>
              <a:t>Словесная</a:t>
            </a:r>
            <a:r>
              <a:rPr sz="2600" spc="-15" dirty="0"/>
              <a:t> </a:t>
            </a:r>
            <a:r>
              <a:rPr sz="2600" spc="-5" dirty="0"/>
              <a:t>активизация</a:t>
            </a:r>
            <a:endParaRPr sz="2600" dirty="0"/>
          </a:p>
          <a:p>
            <a:pPr marL="481965" marR="2009775" indent="-457200">
              <a:lnSpc>
                <a:spcPts val="3110"/>
              </a:lnSpc>
              <a:spcBef>
                <a:spcPts val="710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spc="-5" dirty="0"/>
              <a:t>Чередование различных </a:t>
            </a:r>
            <a:r>
              <a:rPr sz="2600" dirty="0"/>
              <a:t>видов  </a:t>
            </a:r>
            <a:r>
              <a:rPr sz="2600" spc="-5" dirty="0"/>
              <a:t>деятельности</a:t>
            </a:r>
            <a:endParaRPr sz="2600" dirty="0"/>
          </a:p>
          <a:p>
            <a:pPr marL="482600" indent="-457200">
              <a:lnSpc>
                <a:spcPct val="100000"/>
              </a:lnSpc>
              <a:spcBef>
                <a:spcPts val="500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dirty="0"/>
              <a:t>Смена </a:t>
            </a:r>
            <a:r>
              <a:rPr sz="2600" spc="-5" dirty="0"/>
              <a:t>наглядного</a:t>
            </a:r>
            <a:r>
              <a:rPr sz="2600" spc="-10" dirty="0"/>
              <a:t> </a:t>
            </a:r>
            <a:r>
              <a:rPr sz="2600" spc="-5" dirty="0"/>
              <a:t>материала</a:t>
            </a:r>
            <a:endParaRPr sz="2600" dirty="0"/>
          </a:p>
          <a:p>
            <a:pPr marL="482600" indent="-457200">
              <a:lnSpc>
                <a:spcPct val="100000"/>
              </a:lnSpc>
              <a:spcBef>
                <a:spcPts val="595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spc="-5" dirty="0"/>
              <a:t>Физкультминутки </a:t>
            </a:r>
            <a:r>
              <a:rPr sz="2600" dirty="0"/>
              <a:t>и</a:t>
            </a:r>
            <a:r>
              <a:rPr sz="2600" spc="-20" dirty="0"/>
              <a:t> </a:t>
            </a:r>
            <a:r>
              <a:rPr sz="2600" spc="-5" dirty="0"/>
              <a:t>релаксация</a:t>
            </a:r>
            <a:endParaRPr sz="2600" dirty="0"/>
          </a:p>
          <a:p>
            <a:pPr marL="481965" marR="17780" indent="-457200"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spc="-5" dirty="0"/>
              <a:t>Трудный </a:t>
            </a:r>
            <a:r>
              <a:rPr sz="2600" dirty="0"/>
              <a:t>новый </a:t>
            </a:r>
            <a:r>
              <a:rPr sz="2600" spc="-5" dirty="0"/>
              <a:t>материал дается </a:t>
            </a:r>
            <a:r>
              <a:rPr sz="2600" dirty="0"/>
              <a:t>через </a:t>
            </a:r>
            <a:r>
              <a:rPr sz="2600" spc="-5" dirty="0"/>
              <a:t>3—5  минут от начала занятия, до </a:t>
            </a:r>
            <a:r>
              <a:rPr sz="2600" dirty="0"/>
              <a:t>15- 18-й  </a:t>
            </a:r>
            <a:r>
              <a:rPr sz="2600" spc="-5" dirty="0"/>
              <a:t>минуты</a:t>
            </a:r>
            <a:endParaRPr sz="2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8ED368-BDA7-8B99-40CF-04DE976BA8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4191000"/>
            <a:ext cx="4515556" cy="2438400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FF496B9-DE1C-8CDC-0BF2-F1465CE89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5377" y="729259"/>
            <a:ext cx="5244465" cy="375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300" i="1" dirty="0"/>
              <a:t>ПРИНЦИПЫ </a:t>
            </a:r>
            <a:r>
              <a:rPr sz="2300" i="1" spc="-5" dirty="0"/>
              <a:t>ОБУЧЕНИЯ</a:t>
            </a:r>
            <a:r>
              <a:rPr sz="2300" i="1" spc="-40" dirty="0"/>
              <a:t> </a:t>
            </a:r>
            <a:r>
              <a:rPr sz="2300" i="1" spc="-5" dirty="0"/>
              <a:t>МАТЕМАТИКЕ</a:t>
            </a:r>
            <a:endParaRPr sz="2300"/>
          </a:p>
        </p:txBody>
      </p:sp>
      <p:sp>
        <p:nvSpPr>
          <p:cNvPr id="3" name="object 3"/>
          <p:cNvSpPr txBox="1"/>
          <p:nvPr/>
        </p:nvSpPr>
        <p:spPr>
          <a:xfrm>
            <a:off x="509104" y="1576979"/>
            <a:ext cx="6844030" cy="5191165"/>
          </a:xfrm>
          <a:prstGeom prst="rect">
            <a:avLst/>
          </a:prstGeom>
        </p:spPr>
        <p:txBody>
          <a:bodyPr vert="horz" wrap="square" lIns="0" tIns="81280" rIns="0" bIns="0" rtlCol="0">
            <a:spAutoFit/>
          </a:bodyPr>
          <a:lstStyle/>
          <a:p>
            <a:pPr marL="380366" indent="-342900">
              <a:lnSpc>
                <a:spcPct val="100000"/>
              </a:lnSpc>
              <a:spcBef>
                <a:spcPts val="64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Сознательность 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10" dirty="0">
                <a:latin typeface="Trebuchet MS"/>
                <a:cs typeface="Trebuchet MS"/>
              </a:rPr>
              <a:t> активность.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Наглядность.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Деятельностный</a:t>
            </a:r>
            <a:r>
              <a:rPr sz="2150" spc="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подход.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4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Систематичность 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10" dirty="0">
                <a:latin typeface="Trebuchet MS"/>
                <a:cs typeface="Trebuchet MS"/>
              </a:rPr>
              <a:t> последовательность.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Прочность.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Постоянная</a:t>
            </a:r>
            <a:r>
              <a:rPr sz="2150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повторяемость.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4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Научность.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Доступность.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Связь с</a:t>
            </a:r>
            <a:r>
              <a:rPr sz="2150" spc="5" dirty="0">
                <a:latin typeface="Trebuchet MS"/>
                <a:cs typeface="Trebuchet MS"/>
              </a:rPr>
              <a:t> </a:t>
            </a:r>
            <a:r>
              <a:rPr sz="2150" spc="15" dirty="0">
                <a:latin typeface="Trebuchet MS"/>
                <a:cs typeface="Trebuchet MS"/>
              </a:rPr>
              <a:t>жизнью.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4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5" dirty="0">
                <a:latin typeface="Trebuchet MS"/>
                <a:cs typeface="Trebuchet MS"/>
              </a:rPr>
              <a:t>Развивающее</a:t>
            </a:r>
            <a:r>
              <a:rPr sz="2150" spc="10" dirty="0">
                <a:latin typeface="Trebuchet MS"/>
                <a:cs typeface="Trebuchet MS"/>
              </a:rPr>
              <a:t> обучение.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Индивидуальный </a:t>
            </a:r>
            <a:r>
              <a:rPr sz="2150" spc="15" dirty="0">
                <a:latin typeface="Trebuchet MS"/>
                <a:cs typeface="Trebuchet MS"/>
              </a:rPr>
              <a:t>и дифференцированный</a:t>
            </a:r>
            <a:r>
              <a:rPr sz="2150" spc="-2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подход.</a:t>
            </a:r>
            <a:endParaRPr sz="2150" dirty="0">
              <a:latin typeface="Trebuchet MS"/>
              <a:cs typeface="Trebuchet MS"/>
            </a:endParaRPr>
          </a:p>
          <a:p>
            <a:pPr marL="3803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68605" algn="l"/>
              </a:tabLst>
            </a:pPr>
            <a:r>
              <a:rPr sz="2150" spc="10" dirty="0">
                <a:latin typeface="Trebuchet MS"/>
                <a:cs typeface="Trebuchet MS"/>
              </a:rPr>
              <a:t>Коррекционная направленность 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др.</a:t>
            </a:r>
            <a:endParaRPr sz="215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399563"/>
            <a:ext cx="8183245" cy="697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1200"/>
              </a:lnSpc>
              <a:spcBef>
                <a:spcPts val="100"/>
              </a:spcBef>
            </a:pPr>
            <a:r>
              <a:rPr sz="1450" b="1" spc="10" dirty="0">
                <a:solidFill>
                  <a:srgbClr val="FCF1E7"/>
                </a:solidFill>
                <a:latin typeface="Trebuchet MS"/>
                <a:cs typeface="Trebuchet MS"/>
              </a:rPr>
              <a:t>С УЧЕТОМ ФГОС ДО, ФОРМИРОВАНИЕ ЭЛЕМЕНТАРНЫХ МАТЕМАТИЧЕСКИХ  ПРЕДСТАВЛЕНИЙ У </a:t>
            </a:r>
            <a:r>
              <a:rPr sz="1450" b="1" spc="15" dirty="0">
                <a:solidFill>
                  <a:srgbClr val="FCF1E7"/>
                </a:solidFill>
                <a:latin typeface="Trebuchet MS"/>
                <a:cs typeface="Trebuchet MS"/>
              </a:rPr>
              <a:t>ДЕТЕЙ </a:t>
            </a:r>
            <a:r>
              <a:rPr sz="1450" b="1" spc="10" dirty="0">
                <a:solidFill>
                  <a:srgbClr val="FCF1E7"/>
                </a:solidFill>
                <a:latin typeface="Trebuchet MS"/>
                <a:cs typeface="Trebuchet MS"/>
              </a:rPr>
              <a:t>ДОШКОЛЬНОГО ВОЗРАСТА ОТНОСИТСЯ К ОБРАЗОВАТЕЛЬНОЙ  ОБЛАСТИ</a:t>
            </a:r>
            <a:endParaRPr sz="145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1143000"/>
            <a:ext cx="4964430" cy="414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50" i="1" spc="-10" dirty="0"/>
              <a:t>«ПОЗНАВАТЕЛЬНОЕ</a:t>
            </a:r>
            <a:r>
              <a:rPr sz="2550" i="1" spc="-25" dirty="0"/>
              <a:t> </a:t>
            </a:r>
            <a:r>
              <a:rPr sz="2550" i="1" spc="-10" dirty="0"/>
              <a:t>РАЗВИТИЕ»</a:t>
            </a:r>
            <a:endParaRPr sz="2550" dirty="0"/>
          </a:p>
        </p:txBody>
      </p:sp>
      <p:sp>
        <p:nvSpPr>
          <p:cNvPr id="4" name="object 4"/>
          <p:cNvSpPr txBox="1"/>
          <p:nvPr/>
        </p:nvSpPr>
        <p:spPr>
          <a:xfrm>
            <a:off x="273729" y="1603862"/>
            <a:ext cx="8596542" cy="4953279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367665" indent="-342900">
              <a:lnSpc>
                <a:spcPct val="100000"/>
              </a:lnSpc>
              <a:spcBef>
                <a:spcPts val="565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313055" algn="l"/>
              </a:tabLst>
            </a:pPr>
            <a:r>
              <a:rPr sz="2000" spc="-5" dirty="0">
                <a:latin typeface="Trebuchet MS"/>
                <a:cs typeface="Trebuchet MS"/>
              </a:rPr>
              <a:t>развитие интересов детей,</a:t>
            </a:r>
            <a:r>
              <a:rPr sz="2000" spc="-1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любознательности,</a:t>
            </a:r>
            <a:endParaRPr sz="2000" dirty="0">
              <a:latin typeface="Trebuchet MS"/>
              <a:cs typeface="Trebuchet MS"/>
            </a:endParaRPr>
          </a:p>
          <a:p>
            <a:pPr marL="367666" indent="-342900">
              <a:lnSpc>
                <a:spcPct val="100000"/>
              </a:lnSpc>
              <a:spcBef>
                <a:spcPts val="470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236854" algn="l"/>
              </a:tabLst>
            </a:pPr>
            <a:r>
              <a:rPr sz="2000" spc="-5" dirty="0">
                <a:latin typeface="Trebuchet MS"/>
                <a:cs typeface="Trebuchet MS"/>
              </a:rPr>
              <a:t>познавательной</a:t>
            </a:r>
            <a:r>
              <a:rPr sz="2000" spc="-1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мотивации;</a:t>
            </a:r>
            <a:endParaRPr sz="2000" dirty="0">
              <a:latin typeface="Trebuchet MS"/>
              <a:cs typeface="Trebuchet MS"/>
            </a:endParaRPr>
          </a:p>
          <a:p>
            <a:pPr marL="367666" indent="-342900">
              <a:lnSpc>
                <a:spcPct val="100000"/>
              </a:lnSpc>
              <a:spcBef>
                <a:spcPts val="459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236854" algn="l"/>
              </a:tabLst>
            </a:pPr>
            <a:r>
              <a:rPr sz="2000" spc="-5" dirty="0">
                <a:latin typeface="Trebuchet MS"/>
                <a:cs typeface="Trebuchet MS"/>
              </a:rPr>
              <a:t>формирование познавательных</a:t>
            </a:r>
            <a:r>
              <a:rPr sz="2000" spc="-1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действий,</a:t>
            </a:r>
            <a:endParaRPr sz="2000" dirty="0">
              <a:latin typeface="Trebuchet MS"/>
              <a:cs typeface="Trebuchet MS"/>
            </a:endParaRPr>
          </a:p>
          <a:p>
            <a:pPr marL="368300" marR="1507490" indent="-342900">
              <a:lnSpc>
                <a:spcPct val="119500"/>
              </a:lnSpc>
              <a:spcBef>
                <a:spcPts val="5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236854" algn="l"/>
              </a:tabLst>
            </a:pPr>
            <a:r>
              <a:rPr sz="2000" spc="-5" dirty="0">
                <a:latin typeface="Trebuchet MS"/>
                <a:cs typeface="Trebuchet MS"/>
              </a:rPr>
              <a:t>развитие воображения </a:t>
            </a:r>
            <a:r>
              <a:rPr sz="2000" dirty="0">
                <a:latin typeface="Trebuchet MS"/>
                <a:cs typeface="Trebuchet MS"/>
              </a:rPr>
              <a:t>и творческой </a:t>
            </a:r>
            <a:r>
              <a:rPr sz="2000" spc="-5" dirty="0">
                <a:latin typeface="Trebuchet MS"/>
                <a:cs typeface="Trebuchet MS"/>
              </a:rPr>
              <a:t>активности; </a:t>
            </a:r>
            <a:r>
              <a:rPr sz="2000" u="heavy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000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формирование первичных</a:t>
            </a:r>
            <a:r>
              <a:rPr sz="2000" spc="-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2000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представлений</a:t>
            </a:r>
            <a:endParaRPr sz="2000" dirty="0">
              <a:latin typeface="Trebuchet MS"/>
              <a:cs typeface="Trebuchet MS"/>
            </a:endParaRPr>
          </a:p>
          <a:p>
            <a:pPr marL="367666" indent="-342900">
              <a:lnSpc>
                <a:spcPct val="100000"/>
              </a:lnSpc>
              <a:spcBef>
                <a:spcPts val="459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236854" algn="l"/>
              </a:tabLst>
            </a:pPr>
            <a:r>
              <a:rPr sz="2000" dirty="0">
                <a:latin typeface="Trebuchet MS"/>
                <a:cs typeface="Trebuchet MS"/>
              </a:rPr>
              <a:t>о </a:t>
            </a:r>
            <a:r>
              <a:rPr sz="2000" spc="-5" dirty="0">
                <a:latin typeface="Trebuchet MS"/>
                <a:cs typeface="Trebuchet MS"/>
              </a:rPr>
              <a:t>себе, других людях,</a:t>
            </a:r>
            <a:endParaRPr sz="2000" dirty="0">
              <a:latin typeface="Trebuchet MS"/>
              <a:cs typeface="Trebuchet MS"/>
            </a:endParaRPr>
          </a:p>
          <a:p>
            <a:pPr marL="367666" marR="503555" indent="-342900">
              <a:lnSpc>
                <a:spcPct val="100099"/>
              </a:lnSpc>
              <a:spcBef>
                <a:spcPts val="470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236854" algn="l"/>
              </a:tabLst>
            </a:pP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об объектах </a:t>
            </a:r>
            <a:r>
              <a:rPr sz="20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окружающего мира (форме, 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цвете, </a:t>
            </a:r>
            <a:r>
              <a:rPr sz="20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размере,  материале, звучании, количестве, числе, 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части и </a:t>
            </a:r>
            <a:r>
              <a:rPr sz="20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целом,  пространстве 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и </a:t>
            </a:r>
            <a:r>
              <a:rPr sz="20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времени, движении 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и </a:t>
            </a:r>
            <a:r>
              <a:rPr sz="20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покое, причинах 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и  </a:t>
            </a:r>
            <a:r>
              <a:rPr sz="20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следствиях 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и</a:t>
            </a:r>
            <a:r>
              <a:rPr sz="2000" spc="-2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sz="20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др.)</a:t>
            </a:r>
          </a:p>
          <a:p>
            <a:pPr marL="367666" marR="17780" indent="-342900">
              <a:lnSpc>
                <a:spcPct val="100000"/>
              </a:lnSpc>
              <a:spcBef>
                <a:spcPts val="470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236854" algn="l"/>
              </a:tabLst>
            </a:pPr>
            <a:r>
              <a:rPr sz="2000" dirty="0">
                <a:latin typeface="Trebuchet MS"/>
                <a:cs typeface="Trebuchet MS"/>
              </a:rPr>
              <a:t>о малой </a:t>
            </a:r>
            <a:r>
              <a:rPr sz="2000" spc="-5" dirty="0">
                <a:latin typeface="Trebuchet MS"/>
                <a:cs typeface="Trebuchet MS"/>
              </a:rPr>
              <a:t>родине </a:t>
            </a:r>
            <a:r>
              <a:rPr sz="2000" dirty="0">
                <a:latin typeface="Trebuchet MS"/>
                <a:cs typeface="Trebuchet MS"/>
              </a:rPr>
              <a:t>и </a:t>
            </a:r>
            <a:r>
              <a:rPr sz="2000" spc="-5" dirty="0">
                <a:latin typeface="Trebuchet MS"/>
                <a:cs typeface="Trebuchet MS"/>
              </a:rPr>
              <a:t>Отечестве, </a:t>
            </a:r>
            <a:r>
              <a:rPr sz="2000" dirty="0">
                <a:latin typeface="Trebuchet MS"/>
                <a:cs typeface="Trebuchet MS"/>
              </a:rPr>
              <a:t>об </a:t>
            </a:r>
            <a:r>
              <a:rPr sz="2000" spc="-5" dirty="0">
                <a:latin typeface="Trebuchet MS"/>
                <a:cs typeface="Trebuchet MS"/>
              </a:rPr>
              <a:t>отечественных праздниках </a:t>
            </a:r>
            <a:r>
              <a:rPr sz="2000" dirty="0">
                <a:latin typeface="Trebuchet MS"/>
                <a:cs typeface="Trebuchet MS"/>
              </a:rPr>
              <a:t>и  </a:t>
            </a:r>
            <a:r>
              <a:rPr sz="2000" spc="-5" dirty="0">
                <a:latin typeface="Trebuchet MS"/>
                <a:cs typeface="Trebuchet MS"/>
              </a:rPr>
              <a:t>традициях,</a:t>
            </a:r>
            <a:endParaRPr sz="2000" dirty="0">
              <a:latin typeface="Trebuchet MS"/>
              <a:cs typeface="Trebuchet MS"/>
            </a:endParaRPr>
          </a:p>
          <a:p>
            <a:pPr marL="367666" indent="-342900">
              <a:lnSpc>
                <a:spcPct val="100000"/>
              </a:lnSpc>
              <a:spcBef>
                <a:spcPts val="459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236854" algn="l"/>
                <a:tab pos="1548765" algn="l"/>
              </a:tabLst>
            </a:pPr>
            <a:r>
              <a:rPr sz="2000" dirty="0">
                <a:latin typeface="Trebuchet MS"/>
                <a:cs typeface="Trebuchet MS"/>
              </a:rPr>
              <a:t>о</a:t>
            </a:r>
            <a:r>
              <a:rPr sz="2000" spc="10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планете	Земля,</a:t>
            </a:r>
            <a:endParaRPr sz="2000" dirty="0">
              <a:latin typeface="Trebuchet MS"/>
              <a:cs typeface="Trebuchet MS"/>
            </a:endParaRPr>
          </a:p>
          <a:p>
            <a:pPr marL="367665" indent="-342900">
              <a:lnSpc>
                <a:spcPct val="100000"/>
              </a:lnSpc>
              <a:spcBef>
                <a:spcPts val="470"/>
              </a:spcBef>
              <a:buClr>
                <a:schemeClr val="accent6"/>
              </a:buClr>
              <a:buSzPct val="72500"/>
              <a:buFont typeface="Wingdings" panose="05000000000000000000" pitchFamily="2" charset="2"/>
              <a:buChar char="Ø"/>
              <a:tabLst>
                <a:tab pos="313055" algn="l"/>
                <a:tab pos="3284854" algn="l"/>
              </a:tabLst>
            </a:pPr>
            <a:r>
              <a:rPr sz="2000" dirty="0">
                <a:latin typeface="Trebuchet MS"/>
                <a:cs typeface="Trebuchet MS"/>
              </a:rPr>
              <a:t>о </a:t>
            </a:r>
            <a:r>
              <a:rPr sz="2000" spc="-5" dirty="0">
                <a:latin typeface="Trebuchet MS"/>
                <a:cs typeface="Trebuchet MS"/>
              </a:rPr>
              <a:t>многообразии</a:t>
            </a:r>
            <a:r>
              <a:rPr sz="2000" spc="10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стран</a:t>
            </a:r>
            <a:r>
              <a:rPr sz="2000" spc="5" dirty="0">
                <a:latin typeface="Trebuchet MS"/>
                <a:cs typeface="Trebuchet MS"/>
              </a:rPr>
              <a:t> </a:t>
            </a:r>
            <a:r>
              <a:rPr sz="2000" dirty="0">
                <a:latin typeface="Trebuchet MS"/>
                <a:cs typeface="Trebuchet MS"/>
              </a:rPr>
              <a:t>и	народов</a:t>
            </a:r>
            <a:r>
              <a:rPr sz="2000" spc="-15" dirty="0">
                <a:latin typeface="Trebuchet MS"/>
                <a:cs typeface="Trebuchet MS"/>
              </a:rPr>
              <a:t> </a:t>
            </a:r>
            <a:r>
              <a:rPr sz="2000" spc="-5" dirty="0">
                <a:latin typeface="Trebuchet MS"/>
                <a:cs typeface="Trebuchet MS"/>
              </a:rPr>
              <a:t>мира.</a:t>
            </a:r>
            <a:endParaRPr sz="20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0219" y="315252"/>
            <a:ext cx="5886450" cy="11601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90"/>
              </a:spcBef>
            </a:pPr>
            <a:r>
              <a:rPr sz="3700" i="1" spc="10" dirty="0"/>
              <a:t>ЗАДАЧИ ФЭМП В  </a:t>
            </a:r>
            <a:r>
              <a:rPr sz="3700" spc="15" dirty="0"/>
              <a:t>ДОШКОЛЬНОМ</a:t>
            </a:r>
            <a:r>
              <a:rPr sz="3700" spc="-30" dirty="0"/>
              <a:t> </a:t>
            </a:r>
            <a:r>
              <a:rPr sz="3700" spc="10" dirty="0"/>
              <a:t>ВОЗРАСТЕ</a:t>
            </a:r>
            <a:endParaRPr sz="3700"/>
          </a:p>
        </p:txBody>
      </p:sp>
      <p:sp>
        <p:nvSpPr>
          <p:cNvPr id="3" name="object 3"/>
          <p:cNvSpPr txBox="1"/>
          <p:nvPr/>
        </p:nvSpPr>
        <p:spPr>
          <a:xfrm>
            <a:off x="228600" y="2520703"/>
            <a:ext cx="6798309" cy="4297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6385" marR="5080" indent="-27432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407034" algn="l"/>
                <a:tab pos="2983230" algn="l"/>
                <a:tab pos="4582160" algn="l"/>
              </a:tabLst>
            </a:pPr>
            <a:r>
              <a:rPr sz="2600" spc="-5" dirty="0">
                <a:latin typeface="Trebuchet MS"/>
                <a:cs typeface="Trebuchet MS"/>
              </a:rPr>
              <a:t>Фор</a:t>
            </a:r>
            <a:r>
              <a:rPr sz="2600" dirty="0">
                <a:latin typeface="Trebuchet MS"/>
                <a:cs typeface="Trebuchet MS"/>
              </a:rPr>
              <a:t>ми</a:t>
            </a:r>
            <a:r>
              <a:rPr sz="2600" spc="-5" dirty="0">
                <a:latin typeface="Trebuchet MS"/>
                <a:cs typeface="Trebuchet MS"/>
              </a:rPr>
              <a:t>ро</a:t>
            </a:r>
            <a:r>
              <a:rPr sz="2600" dirty="0">
                <a:latin typeface="Trebuchet MS"/>
                <a:cs typeface="Trebuchet MS"/>
              </a:rPr>
              <a:t>в</a:t>
            </a:r>
            <a:r>
              <a:rPr sz="2600" spc="-5" dirty="0">
                <a:latin typeface="Trebuchet MS"/>
                <a:cs typeface="Trebuchet MS"/>
              </a:rPr>
              <a:t>ан</a:t>
            </a:r>
            <a:r>
              <a:rPr sz="2600" dirty="0">
                <a:latin typeface="Trebuchet MS"/>
                <a:cs typeface="Trebuchet MS"/>
              </a:rPr>
              <a:t>ие	</a:t>
            </a:r>
            <a:r>
              <a:rPr sz="2600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</a:t>
            </a:r>
            <a:r>
              <a:rPr sz="2600" spc="-1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и</a:t>
            </a:r>
            <a:r>
              <a:rPr sz="2600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</a:t>
            </a:r>
            <a:r>
              <a:rPr sz="26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те</a:t>
            </a:r>
            <a:r>
              <a:rPr sz="26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мы</a:t>
            </a:r>
            <a:r>
              <a:rPr sz="2600" dirty="0">
                <a:solidFill>
                  <a:srgbClr val="A24A72"/>
                </a:solidFill>
                <a:latin typeface="Trebuchet MS"/>
                <a:cs typeface="Trebuchet MS"/>
              </a:rPr>
              <a:t>	</a:t>
            </a:r>
            <a:r>
              <a:rPr sz="2600" spc="-5" dirty="0">
                <a:latin typeface="Trebuchet MS"/>
                <a:cs typeface="Trebuchet MS"/>
              </a:rPr>
              <a:t>э</a:t>
            </a:r>
            <a:r>
              <a:rPr sz="2600" dirty="0">
                <a:latin typeface="Trebuchet MS"/>
                <a:cs typeface="Trebuchet MS"/>
              </a:rPr>
              <a:t>л</a:t>
            </a:r>
            <a:r>
              <a:rPr sz="2600" spc="5" dirty="0">
                <a:latin typeface="Trebuchet MS"/>
                <a:cs typeface="Trebuchet MS"/>
              </a:rPr>
              <a:t>е</a:t>
            </a:r>
            <a:r>
              <a:rPr sz="2600" spc="-5" dirty="0">
                <a:latin typeface="Trebuchet MS"/>
                <a:cs typeface="Trebuchet MS"/>
              </a:rPr>
              <a:t>м</a:t>
            </a:r>
            <a:r>
              <a:rPr sz="2600" spc="5" dirty="0">
                <a:latin typeface="Trebuchet MS"/>
                <a:cs typeface="Trebuchet MS"/>
              </a:rPr>
              <a:t>е</a:t>
            </a:r>
            <a:r>
              <a:rPr sz="2600" spc="-5" dirty="0">
                <a:latin typeface="Trebuchet MS"/>
                <a:cs typeface="Trebuchet MS"/>
              </a:rPr>
              <a:t>нтарн</a:t>
            </a:r>
            <a:r>
              <a:rPr sz="2600" spc="5" dirty="0">
                <a:latin typeface="Trebuchet MS"/>
                <a:cs typeface="Trebuchet MS"/>
              </a:rPr>
              <a:t>ы</a:t>
            </a:r>
            <a:r>
              <a:rPr sz="2600" dirty="0">
                <a:latin typeface="Trebuchet MS"/>
                <a:cs typeface="Trebuchet MS"/>
              </a:rPr>
              <a:t>х  </a:t>
            </a:r>
            <a:r>
              <a:rPr sz="2600" spc="-5" dirty="0">
                <a:latin typeface="Trebuchet MS"/>
                <a:cs typeface="Trebuchet MS"/>
              </a:rPr>
              <a:t>математических</a:t>
            </a:r>
            <a:r>
              <a:rPr sz="2600" spc="-15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представлений.</a:t>
            </a:r>
            <a:endParaRPr sz="2600" dirty="0">
              <a:latin typeface="Trebuchet MS"/>
              <a:cs typeface="Trebuchet MS"/>
            </a:endParaRPr>
          </a:p>
          <a:p>
            <a:pPr marL="286385" marR="1986914" indent="-274320">
              <a:lnSpc>
                <a:spcPct val="100400"/>
              </a:lnSpc>
              <a:spcBef>
                <a:spcPts val="595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Формирование</a:t>
            </a:r>
            <a:r>
              <a:rPr sz="26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 предпосылок  </a:t>
            </a:r>
            <a:r>
              <a:rPr sz="2600" spc="-5" dirty="0">
                <a:latin typeface="Trebuchet MS"/>
                <a:cs typeface="Trebuchet MS"/>
              </a:rPr>
              <a:t>математического мышления.</a:t>
            </a:r>
            <a:endParaRPr sz="2600" dirty="0">
              <a:latin typeface="Trebuchet MS"/>
              <a:cs typeface="Trebuchet MS"/>
            </a:endParaRPr>
          </a:p>
          <a:p>
            <a:pPr marL="286385" marR="395605" indent="-274320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Формирование </a:t>
            </a:r>
            <a:r>
              <a:rPr sz="26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сенсорных </a:t>
            </a:r>
            <a:r>
              <a:rPr sz="26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процессов </a:t>
            </a:r>
            <a:r>
              <a:rPr sz="2600" dirty="0">
                <a:latin typeface="Trebuchet MS"/>
                <a:cs typeface="Trebuchet MS"/>
              </a:rPr>
              <a:t>и  </a:t>
            </a:r>
            <a:r>
              <a:rPr sz="2600" spc="-5" dirty="0">
                <a:latin typeface="Trebuchet MS"/>
                <a:cs typeface="Trebuchet MS"/>
              </a:rPr>
              <a:t>способностей.</a:t>
            </a:r>
            <a:endParaRPr sz="2600" dirty="0">
              <a:latin typeface="Trebuchet MS"/>
              <a:cs typeface="Trebuchet MS"/>
            </a:endParaRPr>
          </a:p>
          <a:p>
            <a:pPr marL="286385" marR="659765" indent="-274320">
              <a:lnSpc>
                <a:spcPct val="100000"/>
              </a:lnSpc>
              <a:spcBef>
                <a:spcPts val="610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Расширение </a:t>
            </a:r>
            <a:r>
              <a:rPr sz="2600" dirty="0">
                <a:latin typeface="Trebuchet MS"/>
                <a:cs typeface="Trebuchet MS"/>
              </a:rPr>
              <a:t>и обогащение </a:t>
            </a:r>
            <a:r>
              <a:rPr sz="26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словаря</a:t>
            </a:r>
            <a:r>
              <a:rPr sz="2600" spc="-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600" dirty="0">
                <a:latin typeface="Trebuchet MS"/>
                <a:cs typeface="Trebuchet MS"/>
              </a:rPr>
              <a:t>и  </a:t>
            </a:r>
            <a:r>
              <a:rPr sz="2600" spc="-5" dirty="0">
                <a:latin typeface="Trebuchet MS"/>
                <a:cs typeface="Trebuchet MS"/>
              </a:rPr>
              <a:t>совершенствование связанной</a:t>
            </a:r>
            <a:r>
              <a:rPr sz="2600" dirty="0">
                <a:latin typeface="Trebuchet MS"/>
                <a:cs typeface="Trebuchet MS"/>
              </a:rPr>
              <a:t> </a:t>
            </a:r>
            <a:r>
              <a:rPr sz="2600" spc="-5" dirty="0">
                <a:latin typeface="Trebuchet MS"/>
                <a:cs typeface="Trebuchet MS"/>
              </a:rPr>
              <a:t>речи.</a:t>
            </a:r>
            <a:endParaRPr sz="2600" dirty="0">
              <a:latin typeface="Trebuchet MS"/>
              <a:cs typeface="Trebuchet MS"/>
            </a:endParaRPr>
          </a:p>
          <a:p>
            <a:pPr marL="286385" marR="79375" indent="-274320">
              <a:lnSpc>
                <a:spcPct val="100000"/>
              </a:lnSpc>
              <a:spcBef>
                <a:spcPts val="610"/>
              </a:spcBef>
              <a:buAutoNum type="arabicPeriod"/>
              <a:tabLst>
                <a:tab pos="407034" algn="l"/>
              </a:tabLst>
            </a:pPr>
            <a:r>
              <a:rPr sz="2600" spc="-5" dirty="0">
                <a:latin typeface="Trebuchet MS"/>
                <a:cs typeface="Trebuchet MS"/>
              </a:rPr>
              <a:t>Формирование </a:t>
            </a:r>
            <a:r>
              <a:rPr sz="26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начальных форм учебной  деятельности.</a:t>
            </a:r>
            <a:endParaRPr sz="2600" dirty="0">
              <a:solidFill>
                <a:schemeClr val="accent2">
                  <a:lumMod val="50000"/>
                </a:schemeClr>
              </a:solidFill>
              <a:latin typeface="Trebuchet MS"/>
              <a:cs typeface="Trebuchet M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53F5C9-747F-2CB0-57AC-D44D7A6AE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25153"/>
            <a:ext cx="3604683" cy="2495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00098" y="323900"/>
            <a:ext cx="4822190" cy="735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650" i="1" spc="5" dirty="0"/>
              <a:t>СРЕДСТВА</a:t>
            </a:r>
            <a:r>
              <a:rPr sz="4650" i="1" spc="-65" dirty="0"/>
              <a:t> </a:t>
            </a:r>
            <a:r>
              <a:rPr sz="4650" i="1" dirty="0"/>
              <a:t>ФЭМП</a:t>
            </a:r>
            <a:endParaRPr sz="4650"/>
          </a:p>
        </p:txBody>
      </p:sp>
      <p:sp>
        <p:nvSpPr>
          <p:cNvPr id="3" name="object 3"/>
          <p:cNvSpPr txBox="1"/>
          <p:nvPr/>
        </p:nvSpPr>
        <p:spPr>
          <a:xfrm>
            <a:off x="509104" y="1642224"/>
            <a:ext cx="8330096" cy="44161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80365" marR="120650" indent="-342900">
              <a:lnSpc>
                <a:spcPct val="101000"/>
              </a:lnSpc>
              <a:spcBef>
                <a:spcPts val="90"/>
              </a:spcBef>
              <a:buClr>
                <a:schemeClr val="accent6"/>
              </a:buClr>
              <a:buSzPct val="72000"/>
              <a:buFont typeface="Wingdings" panose="05000000000000000000" pitchFamily="2" charset="2"/>
              <a:buChar char="Ø"/>
              <a:tabLst>
                <a:tab pos="304165" algn="l"/>
              </a:tabLst>
            </a:pPr>
            <a:r>
              <a:rPr sz="2500" i="1" u="heavy" spc="5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Оборудование для игр </a:t>
            </a:r>
            <a:r>
              <a:rPr sz="2500" i="1" u="heavy" spc="10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и </a:t>
            </a:r>
            <a:r>
              <a:rPr sz="2500" i="1" u="heavy" spc="5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занятий</a:t>
            </a:r>
            <a:r>
              <a:rPr sz="2500" i="1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(наборное  </a:t>
            </a:r>
            <a:r>
              <a:rPr sz="2500" i="1" spc="10" dirty="0">
                <a:latin typeface="Trebuchet MS"/>
                <a:cs typeface="Trebuchet MS"/>
              </a:rPr>
              <a:t>полотно, </a:t>
            </a:r>
            <a:r>
              <a:rPr sz="2500" i="1" spc="5" dirty="0">
                <a:latin typeface="Trebuchet MS"/>
                <a:cs typeface="Trebuchet MS"/>
              </a:rPr>
              <a:t>счетная лесенка, фланелеграф,  магнитная доска, </a:t>
            </a:r>
            <a:r>
              <a:rPr sz="2500" i="1" spc="10" dirty="0">
                <a:latin typeface="Trebuchet MS"/>
                <a:cs typeface="Trebuchet MS"/>
              </a:rPr>
              <a:t>доска </a:t>
            </a:r>
            <a:r>
              <a:rPr sz="2500" i="1" spc="5" dirty="0">
                <a:latin typeface="Trebuchet MS"/>
                <a:cs typeface="Trebuchet MS"/>
              </a:rPr>
              <a:t>для письма, </a:t>
            </a:r>
            <a:r>
              <a:rPr sz="2500" i="1" spc="10" dirty="0">
                <a:latin typeface="Trebuchet MS"/>
                <a:cs typeface="Trebuchet MS"/>
              </a:rPr>
              <a:t>и</a:t>
            </a:r>
            <a:r>
              <a:rPr sz="2500" i="1" spc="-40" dirty="0">
                <a:latin typeface="Trebuchet MS"/>
                <a:cs typeface="Trebuchet MS"/>
              </a:rPr>
              <a:t> </a:t>
            </a:r>
            <a:r>
              <a:rPr sz="2500" i="1" dirty="0">
                <a:latin typeface="Trebuchet MS"/>
                <a:cs typeface="Trebuchet MS"/>
              </a:rPr>
              <a:t>др.)</a:t>
            </a:r>
            <a:endParaRPr sz="2500" dirty="0">
              <a:latin typeface="Trebuchet MS"/>
              <a:cs typeface="Trebuchet MS"/>
            </a:endParaRPr>
          </a:p>
          <a:p>
            <a:pPr marL="380365" marR="156210" indent="-342900">
              <a:lnSpc>
                <a:spcPct val="101000"/>
              </a:lnSpc>
              <a:spcBef>
                <a:spcPts val="590"/>
              </a:spcBef>
              <a:buClr>
                <a:schemeClr val="accent6"/>
              </a:buClr>
              <a:buSzPct val="72000"/>
              <a:buFont typeface="Wingdings" panose="05000000000000000000" pitchFamily="2" charset="2"/>
              <a:buChar char="Ø"/>
              <a:tabLst>
                <a:tab pos="304165" algn="l"/>
              </a:tabLst>
            </a:pPr>
            <a:r>
              <a:rPr sz="2500" i="1" u="heavy" spc="10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Комплекты </a:t>
            </a:r>
            <a:r>
              <a:rPr sz="2500" i="1" u="heavy" spc="5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дидактического наглядного  материала</a:t>
            </a:r>
            <a:r>
              <a:rPr sz="2500" i="1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(игрушки, конструкторы,  строительный материал,  демонстрационный </a:t>
            </a:r>
            <a:r>
              <a:rPr sz="2500" i="1" spc="10" dirty="0">
                <a:latin typeface="Trebuchet MS"/>
                <a:cs typeface="Trebuchet MS"/>
              </a:rPr>
              <a:t>и </a:t>
            </a:r>
            <a:r>
              <a:rPr sz="2500" i="1" spc="5" dirty="0">
                <a:latin typeface="Trebuchet MS"/>
                <a:cs typeface="Trebuchet MS"/>
              </a:rPr>
              <a:t>раздаточный  материал, наборы «Учись считать» </a:t>
            </a:r>
            <a:r>
              <a:rPr sz="2500" i="1" spc="10" dirty="0">
                <a:latin typeface="Trebuchet MS"/>
                <a:cs typeface="Trebuchet MS"/>
              </a:rPr>
              <a:t>и</a:t>
            </a:r>
            <a:r>
              <a:rPr sz="2500" i="1" spc="-60" dirty="0"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др.)</a:t>
            </a:r>
            <a:endParaRPr sz="2500" dirty="0">
              <a:latin typeface="Trebuchet MS"/>
              <a:cs typeface="Trebuchet MS"/>
            </a:endParaRPr>
          </a:p>
          <a:p>
            <a:pPr marL="380365" marR="30480" indent="-342900">
              <a:lnSpc>
                <a:spcPct val="101000"/>
              </a:lnSpc>
              <a:spcBef>
                <a:spcPts val="580"/>
              </a:spcBef>
              <a:buClr>
                <a:schemeClr val="accent6"/>
              </a:buClr>
              <a:buSzPct val="72000"/>
              <a:buFont typeface="Wingdings" panose="05000000000000000000" pitchFamily="2" charset="2"/>
              <a:buChar char="Ø"/>
              <a:tabLst>
                <a:tab pos="304165" algn="l"/>
              </a:tabLst>
            </a:pPr>
            <a:r>
              <a:rPr sz="2500" i="1" u="heavy" spc="5" dirty="0"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A24A72"/>
                  </a:solidFill>
                </a:uFill>
                <a:latin typeface="Trebuchet MS"/>
                <a:cs typeface="Trebuchet MS"/>
              </a:rPr>
              <a:t>Литература</a:t>
            </a:r>
            <a:r>
              <a:rPr sz="2500" i="1" spc="5" dirty="0">
                <a:solidFill>
                  <a:srgbClr val="A24A72"/>
                </a:solidFill>
                <a:latin typeface="Trebuchet MS"/>
                <a:cs typeface="Trebuchet MS"/>
              </a:rPr>
              <a:t> </a:t>
            </a:r>
            <a:r>
              <a:rPr sz="2500" i="1" spc="5" dirty="0">
                <a:latin typeface="Trebuchet MS"/>
                <a:cs typeface="Trebuchet MS"/>
              </a:rPr>
              <a:t>(методические пособия для  воспитателей, сборники игр </a:t>
            </a:r>
            <a:r>
              <a:rPr sz="2500" i="1" spc="10" dirty="0">
                <a:latin typeface="Trebuchet MS"/>
                <a:cs typeface="Trebuchet MS"/>
              </a:rPr>
              <a:t>и </a:t>
            </a:r>
            <a:r>
              <a:rPr sz="2500" i="1" spc="5" dirty="0">
                <a:latin typeface="Trebuchet MS"/>
                <a:cs typeface="Trebuchet MS"/>
              </a:rPr>
              <a:t>упражнений,  книги для детей, рабочие тетради </a:t>
            </a:r>
            <a:r>
              <a:rPr sz="2500" i="1" spc="10" dirty="0">
                <a:latin typeface="Trebuchet MS"/>
                <a:cs typeface="Trebuchet MS"/>
              </a:rPr>
              <a:t>и</a:t>
            </a:r>
            <a:r>
              <a:rPr sz="2500" i="1" spc="-50" dirty="0">
                <a:latin typeface="Trebuchet MS"/>
                <a:cs typeface="Trebuchet MS"/>
              </a:rPr>
              <a:t> </a:t>
            </a:r>
            <a:r>
              <a:rPr sz="2500" i="1" dirty="0">
                <a:latin typeface="Trebuchet MS"/>
                <a:cs typeface="Trebuchet MS"/>
              </a:rPr>
              <a:t>др.)</a:t>
            </a:r>
            <a:endParaRPr sz="25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7573" y="805218"/>
            <a:ext cx="8148955" cy="71437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10"/>
              </a:spcBef>
            </a:pPr>
            <a:r>
              <a:rPr sz="2250" i="1" dirty="0"/>
              <a:t>УСЛОВИЯ, ПОМОГАЮЩИЕ ПРАВИЛЬНО СПЛАНИРОВАТЬ  </a:t>
            </a:r>
            <a:r>
              <a:rPr sz="2250" dirty="0"/>
              <a:t>РАБОТУ МАТЕМАТИЧЕСКОМУ РАЗВИТИЮ</a:t>
            </a:r>
            <a:r>
              <a:rPr sz="2250" spc="-65" dirty="0"/>
              <a:t> </a:t>
            </a:r>
            <a:r>
              <a:rPr sz="2250" dirty="0"/>
              <a:t>ДОШКОЛЬНИКОВ</a:t>
            </a:r>
            <a:endParaRPr sz="2250"/>
          </a:p>
        </p:txBody>
      </p:sp>
      <p:sp>
        <p:nvSpPr>
          <p:cNvPr id="3" name="object 3"/>
          <p:cNvSpPr txBox="1"/>
          <p:nvPr/>
        </p:nvSpPr>
        <p:spPr>
          <a:xfrm>
            <a:off x="381000" y="1752600"/>
            <a:ext cx="8304440" cy="472988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67666" marR="1527175" indent="-342900">
              <a:lnSpc>
                <a:spcPct val="101499"/>
              </a:lnSpc>
              <a:spcBef>
                <a:spcPts val="9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55904" algn="l"/>
              </a:tabLst>
            </a:pPr>
            <a:r>
              <a:rPr sz="2150" spc="10" dirty="0">
                <a:latin typeface="Trebuchet MS"/>
                <a:cs typeface="Trebuchet MS"/>
              </a:rPr>
              <a:t>Владение методикой математического развития  дошкольников</a:t>
            </a:r>
            <a:endParaRPr sz="2150" dirty="0">
              <a:latin typeface="Trebuchet MS"/>
              <a:cs typeface="Trebuchet MS"/>
            </a:endParaRPr>
          </a:p>
          <a:p>
            <a:pPr marL="367666" marR="821690" indent="-342900">
              <a:lnSpc>
                <a:spcPct val="101499"/>
              </a:lnSpc>
              <a:spcBef>
                <a:spcPts val="515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Знание </a:t>
            </a:r>
            <a:r>
              <a:rPr sz="2150" spc="10" dirty="0">
                <a:latin typeface="Trebuchet MS"/>
                <a:cs typeface="Trebuchet MS"/>
              </a:rPr>
              <a:t>особенностей </a:t>
            </a:r>
            <a:r>
              <a:rPr sz="2150" spc="15" dirty="0">
                <a:latin typeface="Trebuchet MS"/>
                <a:cs typeface="Trebuchet MS"/>
              </a:rPr>
              <a:t>формирования </a:t>
            </a:r>
            <a:r>
              <a:rPr sz="2150" spc="10" dirty="0">
                <a:latin typeface="Trebuchet MS"/>
                <a:cs typeface="Trebuchet MS"/>
              </a:rPr>
              <a:t>математических  представлений у </a:t>
            </a:r>
            <a:r>
              <a:rPr sz="2150" spc="15" dirty="0">
                <a:latin typeface="Trebuchet MS"/>
                <a:cs typeface="Trebuchet MS"/>
              </a:rPr>
              <a:t>детей в </a:t>
            </a:r>
            <a:r>
              <a:rPr sz="2150" spc="10" dirty="0">
                <a:latin typeface="Trebuchet MS"/>
                <a:cs typeface="Trebuchet MS"/>
              </a:rPr>
              <a:t>зависимости от возраста </a:t>
            </a:r>
            <a:r>
              <a:rPr sz="2150" spc="15" dirty="0">
                <a:latin typeface="Trebuchet MS"/>
                <a:cs typeface="Trebuchet MS"/>
              </a:rPr>
              <a:t>и  </a:t>
            </a:r>
            <a:r>
              <a:rPr sz="2150" spc="10" dirty="0">
                <a:latin typeface="Trebuchet MS"/>
                <a:cs typeface="Trebuchet MS"/>
              </a:rPr>
              <a:t>проблем </a:t>
            </a:r>
            <a:r>
              <a:rPr sz="2150" spc="15" dirty="0">
                <a:latin typeface="Trebuchet MS"/>
                <a:cs typeface="Trebuchet MS"/>
              </a:rPr>
              <a:t>в</a:t>
            </a:r>
            <a:r>
              <a:rPr sz="2150" spc="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развитии</a:t>
            </a:r>
            <a:endParaRPr sz="2150" dirty="0">
              <a:latin typeface="Trebuchet MS"/>
              <a:cs typeface="Trebuchet MS"/>
            </a:endParaRPr>
          </a:p>
          <a:p>
            <a:pPr marL="367666" indent="-342900">
              <a:lnSpc>
                <a:spcPct val="100000"/>
              </a:lnSpc>
              <a:spcBef>
                <a:spcPts val="545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Знание </a:t>
            </a:r>
            <a:r>
              <a:rPr sz="2150" spc="10" dirty="0">
                <a:latin typeface="Trebuchet MS"/>
                <a:cs typeface="Trebuchet MS"/>
              </a:rPr>
              <a:t>возрастных особенностей детей данной</a:t>
            </a:r>
            <a:r>
              <a:rPr sz="2150" spc="60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группы</a:t>
            </a:r>
            <a:endParaRPr sz="2150" dirty="0">
              <a:latin typeface="Trebuchet MS"/>
              <a:cs typeface="Trebuchet MS"/>
            </a:endParaRPr>
          </a:p>
          <a:p>
            <a:pPr marL="367666" indent="-342900">
              <a:lnSpc>
                <a:spcPct val="100000"/>
              </a:lnSpc>
              <a:spcBef>
                <a:spcPts val="550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Знание </a:t>
            </a:r>
            <a:r>
              <a:rPr sz="2150" spc="10" dirty="0">
                <a:latin typeface="Trebuchet MS"/>
                <a:cs typeface="Trebuchet MS"/>
              </a:rPr>
              <a:t>индивидуальных особенностей </a:t>
            </a:r>
            <a:r>
              <a:rPr sz="2150" spc="15" dirty="0">
                <a:latin typeface="Trebuchet MS"/>
                <a:cs typeface="Trebuchet MS"/>
              </a:rPr>
              <a:t>детей своей</a:t>
            </a:r>
            <a:r>
              <a:rPr sz="2150" spc="5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группы.</a:t>
            </a:r>
            <a:endParaRPr sz="2150" dirty="0">
              <a:latin typeface="Trebuchet MS"/>
              <a:cs typeface="Trebuchet MS"/>
            </a:endParaRPr>
          </a:p>
          <a:p>
            <a:pPr marL="367666" indent="-342900">
              <a:lnSpc>
                <a:spcPct val="100000"/>
              </a:lnSpc>
              <a:spcBef>
                <a:spcPts val="545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55904" algn="l"/>
              </a:tabLst>
            </a:pPr>
            <a:r>
              <a:rPr sz="2150" spc="15" dirty="0">
                <a:latin typeface="Trebuchet MS"/>
                <a:cs typeface="Trebuchet MS"/>
              </a:rPr>
              <a:t>Учёт имеющихся </a:t>
            </a:r>
            <a:r>
              <a:rPr sz="2150" spc="10" dirty="0">
                <a:latin typeface="Trebuchet MS"/>
                <a:cs typeface="Trebuchet MS"/>
              </a:rPr>
              <a:t>знаний у</a:t>
            </a:r>
            <a:r>
              <a:rPr sz="2150" spc="20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детей</a:t>
            </a:r>
            <a:endParaRPr sz="2150" dirty="0">
              <a:latin typeface="Trebuchet MS"/>
              <a:cs typeface="Trebuchet MS"/>
            </a:endParaRPr>
          </a:p>
          <a:p>
            <a:pPr marL="367666" marR="1579245" indent="-342900">
              <a:lnSpc>
                <a:spcPct val="101600"/>
              </a:lnSpc>
              <a:spcBef>
                <a:spcPts val="505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55904" algn="l"/>
              </a:tabLst>
            </a:pPr>
            <a:r>
              <a:rPr sz="2150" spc="10" dirty="0">
                <a:latin typeface="Trebuchet MS"/>
                <a:cs typeface="Trebuchet MS"/>
              </a:rPr>
              <a:t>Совместное планирование </a:t>
            </a:r>
            <a:r>
              <a:rPr sz="2150" spc="15" dirty="0">
                <a:latin typeface="Trebuchet MS"/>
                <a:cs typeface="Trebuchet MS"/>
              </a:rPr>
              <a:t>обоих </a:t>
            </a:r>
            <a:r>
              <a:rPr sz="2150" spc="10" dirty="0">
                <a:latin typeface="Trebuchet MS"/>
                <a:cs typeface="Trebuchet MS"/>
              </a:rPr>
              <a:t>воспитателей,  работающих </a:t>
            </a:r>
            <a:r>
              <a:rPr sz="2150" spc="15" dirty="0">
                <a:latin typeface="Trebuchet MS"/>
                <a:cs typeface="Trebuchet MS"/>
              </a:rPr>
              <a:t>в одной</a:t>
            </a:r>
            <a:r>
              <a:rPr sz="2150" spc="-15" dirty="0">
                <a:latin typeface="Trebuchet MS"/>
                <a:cs typeface="Trebuchet MS"/>
              </a:rPr>
              <a:t> </a:t>
            </a:r>
            <a:r>
              <a:rPr sz="2150" spc="10" dirty="0">
                <a:latin typeface="Trebuchet MS"/>
                <a:cs typeface="Trebuchet MS"/>
              </a:rPr>
              <a:t>группе</a:t>
            </a:r>
            <a:endParaRPr sz="2150" dirty="0">
              <a:latin typeface="Trebuchet MS"/>
              <a:cs typeface="Trebuchet MS"/>
            </a:endParaRPr>
          </a:p>
          <a:p>
            <a:pPr marL="367666" marR="220979" indent="-342900">
              <a:lnSpc>
                <a:spcPct val="101499"/>
              </a:lnSpc>
              <a:spcBef>
                <a:spcPts val="509"/>
              </a:spcBef>
              <a:buClr>
                <a:schemeClr val="accent6"/>
              </a:buClr>
              <a:buSzPct val="72093"/>
              <a:buFont typeface="Wingdings" panose="05000000000000000000" pitchFamily="2" charset="2"/>
              <a:buChar char="Ø"/>
              <a:tabLst>
                <a:tab pos="255904" algn="l"/>
                <a:tab pos="1909445" algn="l"/>
                <a:tab pos="3943985" algn="l"/>
                <a:tab pos="5701030" algn="l"/>
                <a:tab pos="6621145" algn="l"/>
              </a:tabLst>
            </a:pPr>
            <a:r>
              <a:rPr sz="2150" spc="15" dirty="0">
                <a:latin typeface="Trebuchet MS"/>
                <a:cs typeface="Trebuchet MS"/>
              </a:rPr>
              <a:t>П</a:t>
            </a:r>
            <a:r>
              <a:rPr sz="2150" spc="20" dirty="0">
                <a:latin typeface="Trebuchet MS"/>
                <a:cs typeface="Trebuchet MS"/>
              </a:rPr>
              <a:t>о</a:t>
            </a:r>
            <a:r>
              <a:rPr sz="2150" spc="15" dirty="0">
                <a:latin typeface="Trebuchet MS"/>
                <a:cs typeface="Trebuchet MS"/>
              </a:rPr>
              <a:t>выш</a:t>
            </a:r>
            <a:r>
              <a:rPr sz="2150" spc="30" dirty="0">
                <a:latin typeface="Trebuchet MS"/>
                <a:cs typeface="Trebuchet MS"/>
              </a:rPr>
              <a:t>е</a:t>
            </a:r>
            <a:r>
              <a:rPr sz="2150" spc="10" dirty="0">
                <a:latin typeface="Trebuchet MS"/>
                <a:cs typeface="Trebuchet MS"/>
              </a:rPr>
              <a:t>н</a:t>
            </a:r>
            <a:r>
              <a:rPr sz="2150" spc="15" dirty="0">
                <a:latin typeface="Trebuchet MS"/>
                <a:cs typeface="Trebuchet MS"/>
              </a:rPr>
              <a:t>ие</a:t>
            </a:r>
            <a:r>
              <a:rPr sz="2150" dirty="0">
                <a:latin typeface="Trebuchet MS"/>
                <a:cs typeface="Trebuchet MS"/>
              </a:rPr>
              <a:t>	</a:t>
            </a:r>
            <a:r>
              <a:rPr sz="2150" spc="15" dirty="0">
                <a:latin typeface="Trebuchet MS"/>
                <a:cs typeface="Trebuchet MS"/>
              </a:rPr>
              <a:t>к</a:t>
            </a:r>
            <a:r>
              <a:rPr sz="2150" spc="10" dirty="0">
                <a:latin typeface="Trebuchet MS"/>
                <a:cs typeface="Trebuchet MS"/>
              </a:rPr>
              <a:t>вал</a:t>
            </a:r>
            <a:r>
              <a:rPr sz="2150" spc="15" dirty="0">
                <a:latin typeface="Trebuchet MS"/>
                <a:cs typeface="Trebuchet MS"/>
              </a:rPr>
              <a:t>ифик</a:t>
            </a:r>
            <a:r>
              <a:rPr sz="2150" spc="5" dirty="0">
                <a:latin typeface="Trebuchet MS"/>
                <a:cs typeface="Trebuchet MS"/>
              </a:rPr>
              <a:t>а</a:t>
            </a:r>
            <a:r>
              <a:rPr sz="2150" spc="10" dirty="0">
                <a:latin typeface="Trebuchet MS"/>
                <a:cs typeface="Trebuchet MS"/>
              </a:rPr>
              <a:t>ц</a:t>
            </a:r>
            <a:r>
              <a:rPr sz="2150" spc="15" dirty="0">
                <a:latin typeface="Trebuchet MS"/>
                <a:cs typeface="Trebuchet MS"/>
              </a:rPr>
              <a:t>ии</a:t>
            </a:r>
            <a:r>
              <a:rPr sz="2150" dirty="0">
                <a:latin typeface="Trebuchet MS"/>
                <a:cs typeface="Trebuchet MS"/>
              </a:rPr>
              <a:t>	</a:t>
            </a:r>
            <a:r>
              <a:rPr sz="2150" spc="15" dirty="0">
                <a:latin typeface="Trebuchet MS"/>
                <a:cs typeface="Trebuchet MS"/>
              </a:rPr>
              <a:t>в</a:t>
            </a:r>
            <a:r>
              <a:rPr sz="2150" spc="10" dirty="0">
                <a:latin typeface="Trebuchet MS"/>
                <a:cs typeface="Trebuchet MS"/>
              </a:rPr>
              <a:t>осп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5" dirty="0">
                <a:latin typeface="Trebuchet MS"/>
                <a:cs typeface="Trebuchet MS"/>
              </a:rPr>
              <a:t>тате</a:t>
            </a:r>
            <a:r>
              <a:rPr sz="2150" spc="15" dirty="0">
                <a:latin typeface="Trebuchet MS"/>
                <a:cs typeface="Trebuchet MS"/>
              </a:rPr>
              <a:t>ля</a:t>
            </a:r>
            <a:r>
              <a:rPr sz="2150" dirty="0">
                <a:latin typeface="Trebuchet MS"/>
                <a:cs typeface="Trebuchet MS"/>
              </a:rPr>
              <a:t>	</a:t>
            </a:r>
            <a:r>
              <a:rPr sz="2150" spc="10" dirty="0">
                <a:latin typeface="Trebuchet MS"/>
                <a:cs typeface="Trebuchet MS"/>
              </a:rPr>
              <a:t>п</a:t>
            </a:r>
            <a:r>
              <a:rPr sz="2150" dirty="0">
                <a:latin typeface="Trebuchet MS"/>
                <a:cs typeface="Trebuchet MS"/>
              </a:rPr>
              <a:t>ут</a:t>
            </a:r>
            <a:r>
              <a:rPr sz="2150" spc="15" dirty="0">
                <a:latin typeface="Trebuchet MS"/>
                <a:cs typeface="Trebuchet MS"/>
              </a:rPr>
              <a:t>ем</a:t>
            </a:r>
            <a:r>
              <a:rPr sz="2150" dirty="0">
                <a:latin typeface="Trebuchet MS"/>
                <a:cs typeface="Trebuchet MS"/>
              </a:rPr>
              <a:t>	</a:t>
            </a:r>
            <a:r>
              <a:rPr sz="2150" spc="15" dirty="0">
                <a:latin typeface="Trebuchet MS"/>
                <a:cs typeface="Trebuchet MS"/>
              </a:rPr>
              <a:t>и</a:t>
            </a:r>
            <a:r>
              <a:rPr sz="2150" spc="5" dirty="0">
                <a:latin typeface="Trebuchet MS"/>
                <a:cs typeface="Trebuchet MS"/>
              </a:rPr>
              <a:t>зу</a:t>
            </a:r>
            <a:r>
              <a:rPr sz="2150" spc="25" dirty="0">
                <a:latin typeface="Trebuchet MS"/>
                <a:cs typeface="Trebuchet MS"/>
              </a:rPr>
              <a:t>ч</a:t>
            </a:r>
            <a:r>
              <a:rPr sz="2150" spc="15" dirty="0">
                <a:latin typeface="Trebuchet MS"/>
                <a:cs typeface="Trebuchet MS"/>
              </a:rPr>
              <a:t>е</a:t>
            </a:r>
            <a:r>
              <a:rPr sz="2150" spc="10" dirty="0">
                <a:latin typeface="Trebuchet MS"/>
                <a:cs typeface="Trebuchet MS"/>
              </a:rPr>
              <a:t>ния  педагогического опыта </a:t>
            </a:r>
            <a:r>
              <a:rPr sz="2150" spc="15" dirty="0">
                <a:latin typeface="Trebuchet MS"/>
                <a:cs typeface="Trebuchet MS"/>
              </a:rPr>
              <a:t>и современных </a:t>
            </a:r>
            <a:r>
              <a:rPr sz="2150" spc="10" dirty="0">
                <a:latin typeface="Trebuchet MS"/>
                <a:cs typeface="Trebuchet MS"/>
              </a:rPr>
              <a:t>требований </a:t>
            </a:r>
            <a:r>
              <a:rPr sz="2150" spc="15" dirty="0">
                <a:latin typeface="Trebuchet MS"/>
                <a:cs typeface="Trebuchet MS"/>
              </a:rPr>
              <a:t>к  </a:t>
            </a:r>
            <a:r>
              <a:rPr sz="2150" spc="10" dirty="0">
                <a:latin typeface="Trebuchet MS"/>
                <a:cs typeface="Trebuchet MS"/>
              </a:rPr>
              <a:t>математическому развитию</a:t>
            </a:r>
            <a:r>
              <a:rPr sz="2150" spc="-5" dirty="0">
                <a:latin typeface="Trebuchet MS"/>
                <a:cs typeface="Trebuchet MS"/>
              </a:rPr>
              <a:t> </a:t>
            </a:r>
            <a:r>
              <a:rPr sz="2150" spc="15" dirty="0">
                <a:latin typeface="Trebuchet MS"/>
                <a:cs typeface="Trebuchet MS"/>
              </a:rPr>
              <a:t>дошкольников</a:t>
            </a:r>
            <a:endParaRPr sz="215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0700" y="1339824"/>
            <a:ext cx="760603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i="1" spc="-5" dirty="0"/>
              <a:t>КРАТКОЕ </a:t>
            </a:r>
            <a:r>
              <a:rPr sz="1900" i="1" dirty="0"/>
              <a:t>СОДЕРЖАНИЕ </a:t>
            </a:r>
            <a:r>
              <a:rPr sz="1900" i="1" spc="-5" dirty="0"/>
              <a:t>РАЗДЕЛОВ ПРОГРАММЫ </a:t>
            </a:r>
            <a:r>
              <a:rPr sz="1900" i="1" dirty="0"/>
              <a:t>ПО ФЭМП В</a:t>
            </a:r>
            <a:r>
              <a:rPr sz="1900" i="1" spc="65" dirty="0"/>
              <a:t> </a:t>
            </a:r>
            <a:r>
              <a:rPr sz="1900" i="1" dirty="0"/>
              <a:t>ДОУ</a:t>
            </a:r>
            <a:endParaRPr sz="1900"/>
          </a:p>
        </p:txBody>
      </p:sp>
      <p:sp>
        <p:nvSpPr>
          <p:cNvPr id="3" name="object 3"/>
          <p:cNvSpPr txBox="1"/>
          <p:nvPr/>
        </p:nvSpPr>
        <p:spPr>
          <a:xfrm>
            <a:off x="639304" y="1905000"/>
            <a:ext cx="7606029" cy="400891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10515" marR="631190" indent="-285750">
              <a:lnSpc>
                <a:spcPct val="101000"/>
              </a:lnSpc>
              <a:spcBef>
                <a:spcPts val="95"/>
              </a:spcBef>
              <a:buClr>
                <a:schemeClr val="accent6"/>
              </a:buClr>
              <a:buSzPct val="71428"/>
              <a:buFont typeface="Wingdings" panose="05000000000000000000" pitchFamily="2" charset="2"/>
              <a:buChar char="Ø"/>
              <a:tabLst>
                <a:tab pos="210820" algn="l"/>
              </a:tabLst>
            </a:pPr>
            <a:r>
              <a:rPr sz="1750" b="1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«Количество </a:t>
            </a:r>
            <a:r>
              <a:rPr sz="1750" b="1" spc="1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и </a:t>
            </a:r>
            <a:r>
              <a:rPr sz="1750" b="1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счет»: </a:t>
            </a:r>
            <a:r>
              <a:rPr sz="1750" dirty="0">
                <a:latin typeface="Trebuchet MS"/>
                <a:cs typeface="Trebuchet MS"/>
              </a:rPr>
              <a:t>представления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>
                <a:latin typeface="Trebuchet MS"/>
                <a:cs typeface="Trebuchet MS"/>
              </a:rPr>
              <a:t>множестве, числе,  счете, арифметических действиях, текстовых</a:t>
            </a:r>
            <a:r>
              <a:rPr sz="1750" spc="15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задачах.</a:t>
            </a:r>
          </a:p>
          <a:p>
            <a:pPr marL="310515" marR="658495" indent="-285750">
              <a:lnSpc>
                <a:spcPct val="101000"/>
              </a:lnSpc>
              <a:spcBef>
                <a:spcPts val="409"/>
              </a:spcBef>
              <a:buClr>
                <a:schemeClr val="accent6"/>
              </a:buClr>
              <a:buSzPct val="71428"/>
              <a:buFont typeface="Wingdings" panose="05000000000000000000" pitchFamily="2" charset="2"/>
              <a:buChar char="Ø"/>
              <a:tabLst>
                <a:tab pos="210820" algn="l"/>
              </a:tabLst>
            </a:pPr>
            <a:r>
              <a:rPr sz="1750" b="1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«Величина»: </a:t>
            </a:r>
            <a:r>
              <a:rPr sz="1750" dirty="0">
                <a:latin typeface="Trebuchet MS"/>
                <a:cs typeface="Trebuchet MS"/>
              </a:rPr>
              <a:t>представления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>
                <a:latin typeface="Trebuchet MS"/>
                <a:cs typeface="Trebuchet MS"/>
              </a:rPr>
              <a:t>различных величинах, </a:t>
            </a:r>
            <a:r>
              <a:rPr sz="1750" spc="5" dirty="0">
                <a:latin typeface="Trebuchet MS"/>
                <a:cs typeface="Trebuchet MS"/>
              </a:rPr>
              <a:t>их  </a:t>
            </a:r>
            <a:r>
              <a:rPr sz="1750" dirty="0">
                <a:latin typeface="Trebuchet MS"/>
                <a:cs typeface="Trebuchet MS"/>
              </a:rPr>
              <a:t>сравнения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dirty="0">
                <a:latin typeface="Trebuchet MS"/>
                <a:cs typeface="Trebuchet MS"/>
              </a:rPr>
              <a:t>измерения (длине, ширине, </a:t>
            </a:r>
            <a:r>
              <a:rPr sz="1750" spc="5" dirty="0">
                <a:latin typeface="Trebuchet MS"/>
                <a:cs typeface="Trebuchet MS"/>
              </a:rPr>
              <a:t>высоте, </a:t>
            </a:r>
            <a:r>
              <a:rPr sz="1750" dirty="0">
                <a:latin typeface="Trebuchet MS"/>
                <a:cs typeface="Trebuchet MS"/>
              </a:rPr>
              <a:t>толщине,  площади, объеме, массе,</a:t>
            </a:r>
            <a:r>
              <a:rPr sz="1750" spc="-15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времени).</a:t>
            </a:r>
          </a:p>
          <a:p>
            <a:pPr marL="310515" marR="17780" indent="-285750">
              <a:lnSpc>
                <a:spcPct val="101000"/>
              </a:lnSpc>
              <a:spcBef>
                <a:spcPts val="409"/>
              </a:spcBef>
              <a:buClr>
                <a:schemeClr val="accent6"/>
              </a:buClr>
              <a:buSzPct val="71428"/>
              <a:buFont typeface="Wingdings" panose="05000000000000000000" pitchFamily="2" charset="2"/>
              <a:buChar char="Ø"/>
              <a:tabLst>
                <a:tab pos="210820" algn="l"/>
              </a:tabLst>
            </a:pPr>
            <a:r>
              <a:rPr sz="1750" b="1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«</a:t>
            </a:r>
            <a:r>
              <a:rPr sz="1750" b="1" spc="5" dirty="0" err="1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Форма</a:t>
            </a:r>
            <a:r>
              <a:rPr sz="1750" b="1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»: </a:t>
            </a:r>
            <a:r>
              <a:rPr sz="1750" dirty="0" err="1">
                <a:latin typeface="Trebuchet MS"/>
                <a:cs typeface="Trebuchet MS"/>
              </a:rPr>
              <a:t>представления</a:t>
            </a:r>
            <a:r>
              <a:rPr sz="1750" dirty="0">
                <a:latin typeface="Trebuchet MS"/>
                <a:cs typeface="Trebuchet MS"/>
              </a:rPr>
              <a:t>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 err="1">
                <a:latin typeface="Trebuchet MS"/>
                <a:cs typeface="Trebuchet MS"/>
              </a:rPr>
              <a:t>форме</a:t>
            </a:r>
            <a:r>
              <a:rPr sz="1750" dirty="0">
                <a:latin typeface="Trebuchet MS"/>
                <a:cs typeface="Trebuchet MS"/>
              </a:rPr>
              <a:t> </a:t>
            </a:r>
            <a:r>
              <a:rPr sz="1750" dirty="0" err="1">
                <a:latin typeface="Trebuchet MS"/>
                <a:cs typeface="Trebuchet MS"/>
              </a:rPr>
              <a:t>предметов</a:t>
            </a:r>
            <a:r>
              <a:rPr sz="1750" dirty="0">
                <a:latin typeface="Trebuchet MS"/>
                <a:cs typeface="Trebuchet MS"/>
              </a:rPr>
              <a:t>,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spc="5" dirty="0" err="1">
                <a:latin typeface="Trebuchet MS"/>
                <a:cs typeface="Trebuchet MS"/>
              </a:rPr>
              <a:t>геометрических</a:t>
            </a:r>
            <a:r>
              <a:rPr sz="1750" spc="5" dirty="0">
                <a:latin typeface="Trebuchet MS"/>
                <a:cs typeface="Trebuchet MS"/>
              </a:rPr>
              <a:t>  </a:t>
            </a:r>
            <a:r>
              <a:rPr sz="1750" spc="5" dirty="0" err="1">
                <a:latin typeface="Trebuchet MS"/>
                <a:cs typeface="Trebuchet MS"/>
              </a:rPr>
              <a:t>фигурах</a:t>
            </a:r>
            <a:r>
              <a:rPr sz="1750" spc="5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(</a:t>
            </a:r>
            <a:r>
              <a:rPr sz="1750" dirty="0" err="1">
                <a:latin typeface="Trebuchet MS"/>
                <a:cs typeface="Trebuchet MS"/>
              </a:rPr>
              <a:t>плоских</a:t>
            </a:r>
            <a:r>
              <a:rPr sz="1750" dirty="0">
                <a:latin typeface="Trebuchet MS"/>
                <a:cs typeface="Trebuchet MS"/>
              </a:rPr>
              <a:t>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dirty="0" err="1">
                <a:latin typeface="Trebuchet MS"/>
                <a:cs typeface="Trebuchet MS"/>
              </a:rPr>
              <a:t>объемных</a:t>
            </a:r>
            <a:r>
              <a:rPr sz="1750" dirty="0">
                <a:latin typeface="Trebuchet MS"/>
                <a:cs typeface="Trebuchet MS"/>
              </a:rPr>
              <a:t>), </a:t>
            </a:r>
            <a:r>
              <a:rPr sz="1750" spc="5" dirty="0" err="1">
                <a:latin typeface="Trebuchet MS"/>
                <a:cs typeface="Trebuchet MS"/>
              </a:rPr>
              <a:t>их</a:t>
            </a:r>
            <a:r>
              <a:rPr sz="1750" spc="5" dirty="0">
                <a:latin typeface="Trebuchet MS"/>
                <a:cs typeface="Trebuchet MS"/>
              </a:rPr>
              <a:t> </a:t>
            </a:r>
            <a:r>
              <a:rPr sz="1750" spc="5" dirty="0" err="1">
                <a:latin typeface="Trebuchet MS"/>
                <a:cs typeface="Trebuchet MS"/>
              </a:rPr>
              <a:t>свойствах</a:t>
            </a:r>
            <a:r>
              <a:rPr sz="1750" spc="5" dirty="0">
                <a:latin typeface="Trebuchet MS"/>
                <a:cs typeface="Trebuchet MS"/>
              </a:rPr>
              <a:t> </a:t>
            </a:r>
            <a:r>
              <a:rPr sz="1750" spc="10" dirty="0">
                <a:latin typeface="Trebuchet MS"/>
                <a:cs typeface="Trebuchet MS"/>
              </a:rPr>
              <a:t>и</a:t>
            </a:r>
            <a:r>
              <a:rPr sz="1750" spc="-50" dirty="0">
                <a:latin typeface="Trebuchet MS"/>
                <a:cs typeface="Trebuchet MS"/>
              </a:rPr>
              <a:t> </a:t>
            </a:r>
            <a:r>
              <a:rPr sz="1750" dirty="0" err="1">
                <a:latin typeface="Trebuchet MS"/>
                <a:cs typeface="Trebuchet MS"/>
              </a:rPr>
              <a:t>отношениях</a:t>
            </a:r>
            <a:r>
              <a:rPr sz="1750" dirty="0">
                <a:latin typeface="Trebuchet MS"/>
                <a:cs typeface="Trebuchet MS"/>
              </a:rPr>
              <a:t>.</a:t>
            </a:r>
          </a:p>
          <a:p>
            <a:pPr marL="310515" marR="97790" indent="-285750">
              <a:lnSpc>
                <a:spcPct val="100899"/>
              </a:lnSpc>
              <a:spcBef>
                <a:spcPts val="409"/>
              </a:spcBef>
              <a:buClr>
                <a:schemeClr val="accent6"/>
              </a:buClr>
              <a:buSzPct val="71428"/>
              <a:buFont typeface="Wingdings" panose="05000000000000000000" pitchFamily="2" charset="2"/>
              <a:buChar char="Ø"/>
              <a:tabLst>
                <a:tab pos="210820" algn="l"/>
              </a:tabLst>
            </a:pPr>
            <a:r>
              <a:rPr sz="1750" b="1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«Ориентировка </a:t>
            </a:r>
            <a:r>
              <a:rPr sz="1750" b="1" spc="1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в </a:t>
            </a:r>
            <a:r>
              <a:rPr sz="1750" b="1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пространстве»: </a:t>
            </a:r>
            <a:r>
              <a:rPr sz="1750" spc="5" dirty="0">
                <a:latin typeface="Trebuchet MS"/>
                <a:cs typeface="Trebuchet MS"/>
              </a:rPr>
              <a:t>ориентировка на </a:t>
            </a:r>
            <a:r>
              <a:rPr sz="1750" dirty="0">
                <a:latin typeface="Trebuchet MS"/>
                <a:cs typeface="Trebuchet MS"/>
              </a:rPr>
              <a:t>своем теле,  относительно себя, относительно предметов, относительно  </a:t>
            </a:r>
            <a:r>
              <a:rPr sz="1750" spc="5" dirty="0">
                <a:latin typeface="Trebuchet MS"/>
                <a:cs typeface="Trebuchet MS"/>
              </a:rPr>
              <a:t>другого лица, </a:t>
            </a:r>
            <a:r>
              <a:rPr sz="1750" dirty="0">
                <a:latin typeface="Trebuchet MS"/>
                <a:cs typeface="Trebuchet MS"/>
              </a:rPr>
              <a:t>ориентировка </a:t>
            </a:r>
            <a:r>
              <a:rPr sz="1750" spc="5" dirty="0">
                <a:latin typeface="Trebuchet MS"/>
                <a:cs typeface="Trebuchet MS"/>
              </a:rPr>
              <a:t>на </a:t>
            </a:r>
            <a:r>
              <a:rPr sz="1750" dirty="0">
                <a:latin typeface="Trebuchet MS"/>
                <a:cs typeface="Trebuchet MS"/>
              </a:rPr>
              <a:t>плоскости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spc="5" dirty="0">
                <a:latin typeface="Trebuchet MS"/>
                <a:cs typeface="Trebuchet MS"/>
              </a:rPr>
              <a:t>в </a:t>
            </a:r>
            <a:r>
              <a:rPr sz="1750" dirty="0">
                <a:latin typeface="Trebuchet MS"/>
                <a:cs typeface="Trebuchet MS"/>
              </a:rPr>
              <a:t>пространстве, </a:t>
            </a:r>
            <a:r>
              <a:rPr sz="1750" spc="5" dirty="0">
                <a:latin typeface="Trebuchet MS"/>
                <a:cs typeface="Trebuchet MS"/>
              </a:rPr>
              <a:t>на  листе </a:t>
            </a:r>
            <a:r>
              <a:rPr sz="1750" dirty="0">
                <a:latin typeface="Trebuchet MS"/>
                <a:cs typeface="Trebuchet MS"/>
              </a:rPr>
              <a:t>бумаги (чистом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spc="5" dirty="0">
                <a:latin typeface="Trebuchet MS"/>
                <a:cs typeface="Trebuchet MS"/>
              </a:rPr>
              <a:t>в клетку), </a:t>
            </a:r>
            <a:r>
              <a:rPr sz="1750" dirty="0">
                <a:latin typeface="Trebuchet MS"/>
                <a:cs typeface="Trebuchet MS"/>
              </a:rPr>
              <a:t>ориентировка </a:t>
            </a:r>
            <a:r>
              <a:rPr sz="1750" spc="5" dirty="0">
                <a:latin typeface="Trebuchet MS"/>
                <a:cs typeface="Trebuchet MS"/>
              </a:rPr>
              <a:t>в</a:t>
            </a:r>
            <a:r>
              <a:rPr sz="1750" spc="-50" dirty="0">
                <a:latin typeface="Trebuchet MS"/>
                <a:cs typeface="Trebuchet MS"/>
              </a:rPr>
              <a:t> </a:t>
            </a:r>
            <a:r>
              <a:rPr sz="1750" dirty="0">
                <a:latin typeface="Trebuchet MS"/>
                <a:cs typeface="Trebuchet MS"/>
              </a:rPr>
              <a:t>движении.</a:t>
            </a:r>
          </a:p>
          <a:p>
            <a:pPr marL="310515" marR="356870" indent="-285750">
              <a:lnSpc>
                <a:spcPct val="101000"/>
              </a:lnSpc>
              <a:spcBef>
                <a:spcPts val="409"/>
              </a:spcBef>
              <a:buClr>
                <a:schemeClr val="accent6"/>
              </a:buClr>
              <a:buSzPct val="71428"/>
              <a:buFont typeface="Wingdings" panose="05000000000000000000" pitchFamily="2" charset="2"/>
              <a:buChar char="Ø"/>
              <a:tabLst>
                <a:tab pos="210820" algn="l"/>
              </a:tabLst>
            </a:pPr>
            <a:r>
              <a:rPr sz="1750" b="1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«Ориентировка </a:t>
            </a:r>
            <a:r>
              <a:rPr sz="1750" b="1" spc="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во </a:t>
            </a:r>
            <a:r>
              <a:rPr sz="1750" b="1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времени»: </a:t>
            </a:r>
            <a:r>
              <a:rPr sz="1750" dirty="0">
                <a:latin typeface="Trebuchet MS"/>
                <a:cs typeface="Trebuchet MS"/>
              </a:rPr>
              <a:t>представление </a:t>
            </a:r>
            <a:r>
              <a:rPr sz="1750" spc="10" dirty="0">
                <a:latin typeface="Trebuchet MS"/>
                <a:cs typeface="Trebuchet MS"/>
              </a:rPr>
              <a:t>о </a:t>
            </a:r>
            <a:r>
              <a:rPr sz="1750" dirty="0">
                <a:latin typeface="Trebuchet MS"/>
                <a:cs typeface="Trebuchet MS"/>
              </a:rPr>
              <a:t>частях суток,  </a:t>
            </a:r>
            <a:r>
              <a:rPr sz="1750" spc="5" dirty="0">
                <a:latin typeface="Trebuchet MS"/>
                <a:cs typeface="Trebuchet MS"/>
              </a:rPr>
              <a:t>днях </a:t>
            </a:r>
            <a:r>
              <a:rPr sz="1750" dirty="0">
                <a:latin typeface="Trebuchet MS"/>
                <a:cs typeface="Trebuchet MS"/>
              </a:rPr>
              <a:t>недели, месяцах </a:t>
            </a:r>
            <a:r>
              <a:rPr sz="1750" spc="10" dirty="0">
                <a:latin typeface="Trebuchet MS"/>
                <a:cs typeface="Trebuchet MS"/>
              </a:rPr>
              <a:t>и </a:t>
            </a:r>
            <a:r>
              <a:rPr sz="1750" dirty="0">
                <a:latin typeface="Trebuchet MS"/>
                <a:cs typeface="Trebuchet MS"/>
              </a:rPr>
              <a:t>временах года; </a:t>
            </a:r>
            <a:r>
              <a:rPr sz="1750" spc="5" dirty="0">
                <a:latin typeface="Trebuchet MS"/>
                <a:cs typeface="Trebuchet MS"/>
              </a:rPr>
              <a:t>развитие «чувства  </a:t>
            </a:r>
            <a:r>
              <a:rPr sz="1750" dirty="0">
                <a:latin typeface="Trebuchet MS"/>
                <a:cs typeface="Trebuchet MS"/>
              </a:rPr>
              <a:t>времени».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3048000" cy="682625"/>
          </a:xfrm>
          <a:custGeom>
            <a:avLst/>
            <a:gdLst/>
            <a:ahLst/>
            <a:cxnLst/>
            <a:rect l="l" t="t" r="r" b="b"/>
            <a:pathLst>
              <a:path w="3048000" h="682625">
                <a:moveTo>
                  <a:pt x="0" y="682294"/>
                </a:moveTo>
                <a:lnTo>
                  <a:pt x="3047758" y="682294"/>
                </a:lnTo>
                <a:lnTo>
                  <a:pt x="3047758" y="0"/>
                </a:lnTo>
                <a:lnTo>
                  <a:pt x="0" y="0"/>
                </a:lnTo>
                <a:lnTo>
                  <a:pt x="0" y="682294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0537" y="174663"/>
            <a:ext cx="1926463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0" spc="-20" dirty="0">
                <a:solidFill>
                  <a:srgbClr val="000000"/>
                </a:solidFill>
                <a:latin typeface="Times New Roman"/>
                <a:cs typeface="Times New Roman"/>
              </a:rPr>
              <a:t>Виды</a:t>
            </a:r>
            <a:r>
              <a:rPr sz="2400" i="0" spc="-114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2400" i="0" spc="-15" dirty="0">
                <a:solidFill>
                  <a:srgbClr val="000000"/>
                </a:solidFill>
                <a:latin typeface="Times New Roman"/>
                <a:cs typeface="Times New Roman"/>
              </a:rPr>
              <a:t>игр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47758" y="0"/>
            <a:ext cx="3048000" cy="682625"/>
          </a:xfrm>
          <a:custGeom>
            <a:avLst/>
            <a:gdLst/>
            <a:ahLst/>
            <a:cxnLst/>
            <a:rect l="l" t="t" r="r" b="b"/>
            <a:pathLst>
              <a:path w="3048000" h="682625">
                <a:moveTo>
                  <a:pt x="0" y="682294"/>
                </a:moveTo>
                <a:lnTo>
                  <a:pt x="3047758" y="682294"/>
                </a:lnTo>
                <a:lnTo>
                  <a:pt x="3047758" y="0"/>
                </a:lnTo>
                <a:lnTo>
                  <a:pt x="0" y="0"/>
                </a:lnTo>
                <a:lnTo>
                  <a:pt x="0" y="682294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3338906" y="0"/>
            <a:ext cx="160909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Times New Roman"/>
                <a:cs typeface="Times New Roman"/>
              </a:rPr>
              <a:t>Названия</a:t>
            </a:r>
            <a:r>
              <a:rPr sz="2000" b="1" spc="-80" dirty="0">
                <a:latin typeface="Times New Roman"/>
                <a:cs typeface="Times New Roman"/>
              </a:rPr>
              <a:t> </a:t>
            </a:r>
            <a:r>
              <a:rPr sz="2000" b="1" spc="-10" dirty="0">
                <a:latin typeface="Times New Roman"/>
                <a:cs typeface="Times New Roman"/>
              </a:rPr>
              <a:t>игр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095517" y="0"/>
            <a:ext cx="3048635" cy="682625"/>
          </a:xfrm>
          <a:custGeom>
            <a:avLst/>
            <a:gdLst/>
            <a:ahLst/>
            <a:cxnLst/>
            <a:rect l="l" t="t" r="r" b="b"/>
            <a:pathLst>
              <a:path w="3048634" h="682625">
                <a:moveTo>
                  <a:pt x="0" y="682294"/>
                </a:moveTo>
                <a:lnTo>
                  <a:pt x="3048127" y="682294"/>
                </a:lnTo>
                <a:lnTo>
                  <a:pt x="3048127" y="0"/>
                </a:lnTo>
                <a:lnTo>
                  <a:pt x="0" y="0"/>
                </a:lnTo>
                <a:lnTo>
                  <a:pt x="0" y="682294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442824" y="0"/>
            <a:ext cx="1980564" cy="43434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5080">
              <a:lnSpc>
                <a:spcPts val="1540"/>
              </a:lnSpc>
              <a:spcBef>
                <a:spcPts val="265"/>
              </a:spcBef>
            </a:pPr>
            <a:r>
              <a:rPr sz="1400" b="1" spc="-15" dirty="0">
                <a:latin typeface="Times New Roman"/>
                <a:cs typeface="Times New Roman"/>
              </a:rPr>
              <a:t>Задача </a:t>
            </a:r>
            <a:r>
              <a:rPr sz="1400" b="1" spc="-20" dirty="0">
                <a:latin typeface="Times New Roman"/>
                <a:cs typeface="Times New Roman"/>
              </a:rPr>
              <a:t>математического  </a:t>
            </a:r>
            <a:r>
              <a:rPr sz="1400" b="1" spc="-10" dirty="0">
                <a:latin typeface="Times New Roman"/>
                <a:cs typeface="Times New Roman"/>
              </a:rPr>
              <a:t>развития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0" y="715950"/>
            <a:ext cx="3048000" cy="845185"/>
          </a:xfrm>
          <a:custGeom>
            <a:avLst/>
            <a:gdLst/>
            <a:ahLst/>
            <a:cxnLst/>
            <a:rect l="l" t="t" r="r" b="b"/>
            <a:pathLst>
              <a:path w="3048000" h="845185">
                <a:moveTo>
                  <a:pt x="0" y="845006"/>
                </a:moveTo>
                <a:lnTo>
                  <a:pt x="3047758" y="845006"/>
                </a:lnTo>
                <a:lnTo>
                  <a:pt x="3047758" y="0"/>
                </a:lnTo>
                <a:lnTo>
                  <a:pt x="0" y="0"/>
                </a:lnTo>
                <a:lnTo>
                  <a:pt x="0" y="84500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865" y="652589"/>
            <a:ext cx="18573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0" dirty="0">
                <a:solidFill>
                  <a:schemeClr val="bg1"/>
                </a:solidFill>
                <a:latin typeface="Times New Roman"/>
                <a:cs typeface="Times New Roman"/>
              </a:rPr>
              <a:t>Строительные</a:t>
            </a:r>
            <a:endParaRPr sz="2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47758" y="715950"/>
            <a:ext cx="3048000" cy="845185"/>
          </a:xfrm>
          <a:custGeom>
            <a:avLst/>
            <a:gdLst/>
            <a:ahLst/>
            <a:cxnLst/>
            <a:rect l="l" t="t" r="r" b="b"/>
            <a:pathLst>
              <a:path w="3048000" h="845185">
                <a:moveTo>
                  <a:pt x="0" y="845006"/>
                </a:moveTo>
                <a:lnTo>
                  <a:pt x="3047758" y="845006"/>
                </a:lnTo>
                <a:lnTo>
                  <a:pt x="3047758" y="0"/>
                </a:lnTo>
                <a:lnTo>
                  <a:pt x="0" y="0"/>
                </a:lnTo>
                <a:lnTo>
                  <a:pt x="0" y="84500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3060623" y="659053"/>
            <a:ext cx="285369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5" dirty="0">
                <a:solidFill>
                  <a:schemeClr val="bg1"/>
                </a:solidFill>
                <a:latin typeface="Times New Roman"/>
                <a:cs typeface="Times New Roman"/>
              </a:rPr>
              <a:t>«Построим </a:t>
            </a: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кукле</a:t>
            </a: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домик»,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«Чья </a:t>
            </a: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башня</a:t>
            </a:r>
            <a:r>
              <a:rPr sz="2000" spc="-4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выше?»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095517" y="715950"/>
            <a:ext cx="3048635" cy="845185"/>
          </a:xfrm>
          <a:custGeom>
            <a:avLst/>
            <a:gdLst/>
            <a:ahLst/>
            <a:cxnLst/>
            <a:rect l="l" t="t" r="r" b="b"/>
            <a:pathLst>
              <a:path w="3048634" h="845185">
                <a:moveTo>
                  <a:pt x="0" y="845006"/>
                </a:moveTo>
                <a:lnTo>
                  <a:pt x="3048127" y="845006"/>
                </a:lnTo>
                <a:lnTo>
                  <a:pt x="3048127" y="0"/>
                </a:lnTo>
                <a:lnTo>
                  <a:pt x="0" y="0"/>
                </a:lnTo>
                <a:lnTo>
                  <a:pt x="0" y="845006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107303" y="666623"/>
            <a:ext cx="2861310" cy="854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550"/>
              </a:lnSpc>
              <a:spcBef>
                <a:spcPts val="260"/>
              </a:spcBef>
            </a:pP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умение сравнивать  предметы по величине.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Повторить 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названия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и признаки геометрических  </a:t>
            </a:r>
            <a:r>
              <a:rPr sz="1400" spc="10" dirty="0">
                <a:solidFill>
                  <a:schemeClr val="bg1"/>
                </a:solidFill>
                <a:latin typeface="Times New Roman"/>
                <a:cs typeface="Times New Roman"/>
              </a:rPr>
              <a:t>фигур</a:t>
            </a:r>
            <a:endParaRPr sz="1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0" y="1560957"/>
            <a:ext cx="3048000" cy="862330"/>
          </a:xfrm>
          <a:custGeom>
            <a:avLst/>
            <a:gdLst/>
            <a:ahLst/>
            <a:cxnLst/>
            <a:rect l="l" t="t" r="r" b="b"/>
            <a:pathLst>
              <a:path w="3048000" h="862330">
                <a:moveTo>
                  <a:pt x="0" y="0"/>
                </a:moveTo>
                <a:lnTo>
                  <a:pt x="3047758" y="0"/>
                </a:lnTo>
                <a:lnTo>
                  <a:pt x="3047758" y="861847"/>
                </a:lnTo>
                <a:lnTo>
                  <a:pt x="0" y="86184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2865" y="1515148"/>
            <a:ext cx="154940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solidFill>
                  <a:schemeClr val="bg1"/>
                </a:solidFill>
                <a:latin typeface="Times New Roman"/>
                <a:cs typeface="Times New Roman"/>
              </a:rPr>
              <a:t>П</a:t>
            </a:r>
            <a:r>
              <a:rPr sz="2400" spc="-80" dirty="0">
                <a:solidFill>
                  <a:schemeClr val="bg1"/>
                </a:solidFill>
                <a:latin typeface="Times New Roman"/>
                <a:cs typeface="Times New Roman"/>
              </a:rPr>
              <a:t>о</a:t>
            </a:r>
            <a:r>
              <a:rPr sz="2400" spc="-25" dirty="0">
                <a:solidFill>
                  <a:schemeClr val="bg1"/>
                </a:solidFill>
                <a:latin typeface="Times New Roman"/>
                <a:cs typeface="Times New Roman"/>
              </a:rPr>
              <a:t>д</a:t>
            </a:r>
            <a:r>
              <a:rPr sz="2400" spc="-15" dirty="0">
                <a:solidFill>
                  <a:schemeClr val="bg1"/>
                </a:solidFill>
                <a:latin typeface="Times New Roman"/>
                <a:cs typeface="Times New Roman"/>
              </a:rPr>
              <a:t>ви</a:t>
            </a:r>
            <a:r>
              <a:rPr sz="2400" spc="-20" dirty="0">
                <a:solidFill>
                  <a:schemeClr val="bg1"/>
                </a:solidFill>
                <a:latin typeface="Times New Roman"/>
                <a:cs typeface="Times New Roman"/>
              </a:rPr>
              <a:t>ж</a:t>
            </a:r>
            <a:r>
              <a:rPr sz="2400" spc="-15" dirty="0">
                <a:solidFill>
                  <a:schemeClr val="bg1"/>
                </a:solidFill>
                <a:latin typeface="Times New Roman"/>
                <a:cs typeface="Times New Roman"/>
              </a:rPr>
              <a:t>ны</a:t>
            </a:r>
            <a:r>
              <a:rPr sz="2400" dirty="0">
                <a:solidFill>
                  <a:schemeClr val="bg1"/>
                </a:solidFill>
                <a:latin typeface="Times New Roman"/>
                <a:cs typeface="Times New Roman"/>
              </a:rPr>
              <a:t>е</a:t>
            </a:r>
            <a:endParaRPr sz="2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3047758" y="1560957"/>
            <a:ext cx="3048000" cy="862330"/>
          </a:xfrm>
          <a:custGeom>
            <a:avLst/>
            <a:gdLst/>
            <a:ahLst/>
            <a:cxnLst/>
            <a:rect l="l" t="t" r="r" b="b"/>
            <a:pathLst>
              <a:path w="3048000" h="862330">
                <a:moveTo>
                  <a:pt x="0" y="0"/>
                </a:moveTo>
                <a:lnTo>
                  <a:pt x="3047758" y="0"/>
                </a:lnTo>
                <a:lnTo>
                  <a:pt x="3047758" y="861847"/>
                </a:lnTo>
                <a:lnTo>
                  <a:pt x="0" y="86184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60623" y="1521256"/>
            <a:ext cx="290449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-5" dirty="0">
                <a:solidFill>
                  <a:schemeClr val="bg1"/>
                </a:solidFill>
                <a:latin typeface="Times New Roman"/>
                <a:cs typeface="Times New Roman"/>
              </a:rPr>
              <a:t>«Найди </a:t>
            </a:r>
            <a:r>
              <a:rPr sz="2000" dirty="0">
                <a:solidFill>
                  <a:schemeClr val="bg1"/>
                </a:solidFill>
                <a:latin typeface="Times New Roman"/>
                <a:cs typeface="Times New Roman"/>
              </a:rPr>
              <a:t>свой</a:t>
            </a: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домик»,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«Гаражи», </a:t>
            </a: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«Найди</a:t>
            </a:r>
            <a:r>
              <a:rPr sz="2000" spc="-7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секрет»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095517" y="1560957"/>
            <a:ext cx="3048635" cy="862330"/>
          </a:xfrm>
          <a:custGeom>
            <a:avLst/>
            <a:gdLst/>
            <a:ahLst/>
            <a:cxnLst/>
            <a:rect l="l" t="t" r="r" b="b"/>
            <a:pathLst>
              <a:path w="3048634" h="862330">
                <a:moveTo>
                  <a:pt x="0" y="0"/>
                </a:moveTo>
                <a:lnTo>
                  <a:pt x="3048127" y="0"/>
                </a:lnTo>
                <a:lnTo>
                  <a:pt x="3048127" y="861847"/>
                </a:lnTo>
                <a:lnTo>
                  <a:pt x="0" y="86184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107303" y="1529181"/>
            <a:ext cx="2781300" cy="8286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ct val="92100"/>
              </a:lnSpc>
              <a:spcBef>
                <a:spcPts val="229"/>
              </a:spcBef>
            </a:pPr>
            <a:r>
              <a:rPr sz="1400" spc="5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знания о </a:t>
            </a:r>
            <a:r>
              <a:rPr sz="1400" spc="5" dirty="0">
                <a:solidFill>
                  <a:schemeClr val="bg1"/>
                </a:solidFill>
                <a:latin typeface="Times New Roman"/>
                <a:cs typeface="Times New Roman"/>
              </a:rPr>
              <a:t>геометрических  фигурах.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Повторить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состав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чисел из 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двух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меньших. Закрепить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умение  ориентироваться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в</a:t>
            </a:r>
            <a:r>
              <a:rPr sz="140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движении</a:t>
            </a:r>
            <a:endParaRPr sz="1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0" y="2422804"/>
            <a:ext cx="3048000" cy="1437005"/>
          </a:xfrm>
          <a:custGeom>
            <a:avLst/>
            <a:gdLst/>
            <a:ahLst/>
            <a:cxnLst/>
            <a:rect l="l" t="t" r="r" b="b"/>
            <a:pathLst>
              <a:path w="3048000" h="1437004">
                <a:moveTo>
                  <a:pt x="0" y="0"/>
                </a:moveTo>
                <a:lnTo>
                  <a:pt x="3047758" y="0"/>
                </a:lnTo>
                <a:lnTo>
                  <a:pt x="3047758" y="1436395"/>
                </a:lnTo>
                <a:lnTo>
                  <a:pt x="0" y="14363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2865" y="2375903"/>
            <a:ext cx="26936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solidFill>
                  <a:schemeClr val="bg1"/>
                </a:solidFill>
                <a:latin typeface="Times New Roman"/>
                <a:cs typeface="Times New Roman"/>
              </a:rPr>
              <a:t>Настольно-печатные</a:t>
            </a:r>
            <a:endParaRPr sz="2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3047758" y="2422804"/>
            <a:ext cx="3048000" cy="1437005"/>
          </a:xfrm>
          <a:custGeom>
            <a:avLst/>
            <a:gdLst/>
            <a:ahLst/>
            <a:cxnLst/>
            <a:rect l="l" t="t" r="r" b="b"/>
            <a:pathLst>
              <a:path w="3048000" h="1437004">
                <a:moveTo>
                  <a:pt x="0" y="0"/>
                </a:moveTo>
                <a:lnTo>
                  <a:pt x="3047758" y="0"/>
                </a:lnTo>
                <a:lnTo>
                  <a:pt x="3047758" y="1436395"/>
                </a:lnTo>
                <a:lnTo>
                  <a:pt x="0" y="14363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060623" y="2383459"/>
            <a:ext cx="2669540" cy="8934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0" tIns="36195" rIns="0" bIns="0" rtlCol="0">
            <a:spAutoFit/>
          </a:bodyPr>
          <a:lstStyle/>
          <a:p>
            <a:pPr marL="12700" marR="5080" algn="just">
              <a:lnSpc>
                <a:spcPct val="92300"/>
              </a:lnSpc>
              <a:spcBef>
                <a:spcPts val="285"/>
              </a:spcBef>
            </a:pP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«Собери </a:t>
            </a:r>
            <a:r>
              <a:rPr sz="2000" dirty="0">
                <a:solidFill>
                  <a:schemeClr val="bg1"/>
                </a:solidFill>
                <a:latin typeface="Times New Roman"/>
                <a:cs typeface="Times New Roman"/>
              </a:rPr>
              <a:t>машину», </a:t>
            </a:r>
            <a:r>
              <a:rPr sz="2000" spc="-30" dirty="0">
                <a:solidFill>
                  <a:schemeClr val="bg1"/>
                </a:solidFill>
                <a:latin typeface="Times New Roman"/>
                <a:cs typeface="Times New Roman"/>
              </a:rPr>
              <a:t>«Кто  </a:t>
            </a:r>
            <a:r>
              <a:rPr sz="2000" spc="-40" dirty="0">
                <a:solidFill>
                  <a:schemeClr val="bg1"/>
                </a:solidFill>
                <a:latin typeface="Times New Roman"/>
                <a:cs typeface="Times New Roman"/>
              </a:rPr>
              <a:t>где </a:t>
            </a: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живет?», «Придумай  </a:t>
            </a: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задачу»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6095517" y="2422804"/>
            <a:ext cx="3048635" cy="1437005"/>
          </a:xfrm>
          <a:custGeom>
            <a:avLst/>
            <a:gdLst/>
            <a:ahLst/>
            <a:cxnLst/>
            <a:rect l="l" t="t" r="r" b="b"/>
            <a:pathLst>
              <a:path w="3048634" h="1437004">
                <a:moveTo>
                  <a:pt x="0" y="0"/>
                </a:moveTo>
                <a:lnTo>
                  <a:pt x="3048127" y="0"/>
                </a:lnTo>
                <a:lnTo>
                  <a:pt x="3048127" y="1436395"/>
                </a:lnTo>
                <a:lnTo>
                  <a:pt x="0" y="143639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107303" y="2389936"/>
            <a:ext cx="2938145" cy="1238801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224790">
              <a:lnSpc>
                <a:spcPts val="1550"/>
              </a:lnSpc>
              <a:spcBef>
                <a:spcPts val="260"/>
              </a:spcBef>
            </a:pP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Повторить названия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и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свойства 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геометрических </a:t>
            </a:r>
            <a:r>
              <a:rPr sz="1400" spc="10" dirty="0">
                <a:solidFill>
                  <a:schemeClr val="bg1"/>
                </a:solidFill>
                <a:latin typeface="Times New Roman"/>
                <a:cs typeface="Times New Roman"/>
              </a:rPr>
              <a:t>фигур.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 умение определять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положение пред 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метов относительно друг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друга.</a:t>
            </a:r>
            <a:endParaRPr sz="140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700" marR="5080">
              <a:lnSpc>
                <a:spcPts val="1540"/>
              </a:lnSpc>
              <a:spcBef>
                <a:spcPts val="10"/>
              </a:spcBef>
            </a:pP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умение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составлять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и</a:t>
            </a:r>
            <a:r>
              <a:rPr sz="1400" spc="-1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решать 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арифметические</a:t>
            </a:r>
            <a:r>
              <a:rPr sz="1400" spc="-2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задачи</a:t>
            </a:r>
            <a:endParaRPr sz="1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0" y="3859199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2865" y="3812311"/>
            <a:ext cx="14249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0" dirty="0">
                <a:solidFill>
                  <a:schemeClr val="bg1"/>
                </a:solidFill>
                <a:latin typeface="Times New Roman"/>
                <a:cs typeface="Times New Roman"/>
              </a:rPr>
              <a:t>Словесные</a:t>
            </a:r>
            <a:endParaRPr sz="2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3047758" y="3859199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3060623" y="3819855"/>
            <a:ext cx="293624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«Продолжи</a:t>
            </a:r>
            <a:r>
              <a:rPr sz="2000" spc="-7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предложение»,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«Назови</a:t>
            </a:r>
            <a:r>
              <a:rPr sz="200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chemeClr val="bg1"/>
                </a:solidFill>
                <a:latin typeface="Times New Roman"/>
                <a:cs typeface="Times New Roman"/>
              </a:rPr>
              <a:t>соседей»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6095517" y="3859199"/>
            <a:ext cx="3048635" cy="1149350"/>
          </a:xfrm>
          <a:custGeom>
            <a:avLst/>
            <a:gdLst/>
            <a:ahLst/>
            <a:cxnLst/>
            <a:rect l="l" t="t" r="r" b="b"/>
            <a:pathLst>
              <a:path w="3048634" h="1149350">
                <a:moveTo>
                  <a:pt x="0" y="0"/>
                </a:moveTo>
                <a:lnTo>
                  <a:pt x="3048127" y="0"/>
                </a:lnTo>
                <a:lnTo>
                  <a:pt x="3048127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6107303" y="3826344"/>
            <a:ext cx="2813050" cy="1059264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550"/>
              </a:lnSpc>
              <a:spcBef>
                <a:spcPts val="260"/>
              </a:spcBef>
            </a:pP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умение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сравнивать 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предметы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по длине,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ширине,</a:t>
            </a:r>
            <a:r>
              <a:rPr sz="1400" spc="-9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высоте. 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Повторить последовательность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дней 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недели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(частей суток).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 знание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числового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ряда</a:t>
            </a:r>
          </a:p>
        </p:txBody>
      </p:sp>
      <p:sp>
        <p:nvSpPr>
          <p:cNvPr id="32" name="object 32"/>
          <p:cNvSpPr/>
          <p:nvPr/>
        </p:nvSpPr>
        <p:spPr>
          <a:xfrm>
            <a:off x="0" y="5008321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2865" y="4961788"/>
            <a:ext cx="140843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35" dirty="0">
                <a:solidFill>
                  <a:schemeClr val="bg1"/>
                </a:solidFill>
                <a:latin typeface="Times New Roman"/>
                <a:cs typeface="Times New Roman"/>
              </a:rPr>
              <a:t>Сюжетные</a:t>
            </a:r>
            <a:endParaRPr sz="2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047758" y="5008321"/>
            <a:ext cx="3048000" cy="1149350"/>
          </a:xfrm>
          <a:custGeom>
            <a:avLst/>
            <a:gdLst/>
            <a:ahLst/>
            <a:cxnLst/>
            <a:rect l="l" t="t" r="r" b="b"/>
            <a:pathLst>
              <a:path w="3048000" h="1149350">
                <a:moveTo>
                  <a:pt x="0" y="0"/>
                </a:moveTo>
                <a:lnTo>
                  <a:pt x="3047758" y="0"/>
                </a:lnTo>
                <a:lnTo>
                  <a:pt x="3047758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060623" y="4968252"/>
            <a:ext cx="2443480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10"/>
              </a:lnSpc>
              <a:spcBef>
                <a:spcPts val="100"/>
              </a:spcBef>
            </a:pP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«Магазин»,</a:t>
            </a: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chemeClr val="bg1"/>
                </a:solidFill>
                <a:latin typeface="Times New Roman"/>
                <a:cs typeface="Times New Roman"/>
              </a:rPr>
              <a:t>«Ателье»,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25" dirty="0">
                <a:solidFill>
                  <a:schemeClr val="bg1"/>
                </a:solidFill>
                <a:latin typeface="Times New Roman"/>
                <a:cs typeface="Times New Roman"/>
              </a:rPr>
              <a:t>«Угостим </a:t>
            </a:r>
            <a:r>
              <a:rPr sz="2000" spc="-30" dirty="0">
                <a:solidFill>
                  <a:schemeClr val="bg1"/>
                </a:solidFill>
                <a:latin typeface="Times New Roman"/>
                <a:cs typeface="Times New Roman"/>
              </a:rPr>
              <a:t>кукол</a:t>
            </a:r>
            <a:r>
              <a:rPr sz="200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chemeClr val="bg1"/>
                </a:solidFill>
                <a:latin typeface="Times New Roman"/>
                <a:cs typeface="Times New Roman"/>
              </a:rPr>
              <a:t>чаем»</a:t>
            </a:r>
            <a:endParaRPr sz="20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6" name="object 36"/>
          <p:cNvSpPr/>
          <p:nvPr/>
        </p:nvSpPr>
        <p:spPr>
          <a:xfrm>
            <a:off x="6095517" y="5008321"/>
            <a:ext cx="3048635" cy="1149350"/>
          </a:xfrm>
          <a:custGeom>
            <a:avLst/>
            <a:gdLst/>
            <a:ahLst/>
            <a:cxnLst/>
            <a:rect l="l" t="t" r="r" b="b"/>
            <a:pathLst>
              <a:path w="3048634" h="1149350">
                <a:moveTo>
                  <a:pt x="0" y="0"/>
                </a:moveTo>
                <a:lnTo>
                  <a:pt x="3048127" y="0"/>
                </a:lnTo>
                <a:lnTo>
                  <a:pt x="3048127" y="1149121"/>
                </a:lnTo>
                <a:lnTo>
                  <a:pt x="0" y="114912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107303" y="4975821"/>
            <a:ext cx="2804795" cy="1025525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12700" marR="5080">
              <a:lnSpc>
                <a:spcPct val="92100"/>
              </a:lnSpc>
              <a:spcBef>
                <a:spcPts val="229"/>
              </a:spcBef>
            </a:pP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знание денежных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знаков.  Выработать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навыки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измерительной  </a:t>
            </a:r>
            <a:r>
              <a:rPr sz="1400" spc="-5" dirty="0">
                <a:solidFill>
                  <a:schemeClr val="bg1"/>
                </a:solidFill>
                <a:latin typeface="Times New Roman"/>
                <a:cs typeface="Times New Roman"/>
              </a:rPr>
              <a:t>деятельности.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умение  устанавливать </a:t>
            </a:r>
            <a:r>
              <a:rPr sz="1400" spc="-15" dirty="0">
                <a:solidFill>
                  <a:schemeClr val="bg1"/>
                </a:solidFill>
                <a:latin typeface="Times New Roman"/>
                <a:cs typeface="Times New Roman"/>
              </a:rPr>
              <a:t>взаимно-однозначные 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соответствия</a:t>
            </a:r>
            <a:endParaRPr sz="14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0" y="6157442"/>
            <a:ext cx="3048000" cy="700405"/>
          </a:xfrm>
          <a:custGeom>
            <a:avLst/>
            <a:gdLst/>
            <a:ahLst/>
            <a:cxnLst/>
            <a:rect l="l" t="t" r="r" b="b"/>
            <a:pathLst>
              <a:path w="3048000" h="700404">
                <a:moveTo>
                  <a:pt x="0" y="0"/>
                </a:moveTo>
                <a:lnTo>
                  <a:pt x="3047758" y="0"/>
                </a:lnTo>
                <a:lnTo>
                  <a:pt x="3047758" y="700201"/>
                </a:lnTo>
                <a:lnTo>
                  <a:pt x="0" y="7002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12865" y="6111265"/>
            <a:ext cx="239458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5" dirty="0">
                <a:solidFill>
                  <a:schemeClr val="bg1"/>
                </a:solidFill>
                <a:latin typeface="Times New Roman"/>
                <a:cs typeface="Times New Roman"/>
              </a:rPr>
              <a:t>Театрализованные</a:t>
            </a:r>
            <a:endParaRPr sz="240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047758" y="6157442"/>
            <a:ext cx="3048000" cy="700405"/>
          </a:xfrm>
          <a:custGeom>
            <a:avLst/>
            <a:gdLst/>
            <a:ahLst/>
            <a:cxnLst/>
            <a:rect l="l" t="t" r="r" b="b"/>
            <a:pathLst>
              <a:path w="3048000" h="700404">
                <a:moveTo>
                  <a:pt x="0" y="0"/>
                </a:moveTo>
                <a:lnTo>
                  <a:pt x="3047758" y="0"/>
                </a:lnTo>
                <a:lnTo>
                  <a:pt x="3047758" y="700201"/>
                </a:lnTo>
                <a:lnTo>
                  <a:pt x="0" y="7002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3060623" y="6117374"/>
            <a:ext cx="2253615" cy="6127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>
              <a:lnSpc>
                <a:spcPts val="2310"/>
              </a:lnSpc>
              <a:spcBef>
                <a:spcPts val="100"/>
              </a:spcBef>
            </a:pPr>
            <a:r>
              <a:rPr sz="2000" spc="-15" dirty="0">
                <a:solidFill>
                  <a:schemeClr val="bg1"/>
                </a:solidFill>
                <a:latin typeface="Times New Roman"/>
                <a:cs typeface="Times New Roman"/>
              </a:rPr>
              <a:t>«Репка»,</a:t>
            </a:r>
            <a:r>
              <a:rPr sz="2000" spc="-4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chemeClr val="bg1"/>
                </a:solidFill>
                <a:latin typeface="Times New Roman"/>
                <a:cs typeface="Times New Roman"/>
              </a:rPr>
              <a:t>«Теремок»,</a:t>
            </a:r>
            <a:endParaRPr sz="20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12700">
              <a:lnSpc>
                <a:spcPts val="2310"/>
              </a:lnSpc>
            </a:pPr>
            <a:r>
              <a:rPr sz="2000" spc="-5" dirty="0">
                <a:solidFill>
                  <a:schemeClr val="bg1"/>
                </a:solidFill>
                <a:latin typeface="Times New Roman"/>
                <a:cs typeface="Times New Roman"/>
              </a:rPr>
              <a:t>«Веселый</a:t>
            </a:r>
            <a:r>
              <a:rPr sz="2000" spc="-3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2000" spc="-25" dirty="0">
                <a:solidFill>
                  <a:schemeClr val="bg1"/>
                </a:solidFill>
                <a:latin typeface="Times New Roman"/>
                <a:cs typeface="Times New Roman"/>
              </a:rPr>
              <a:t>счет»</a:t>
            </a:r>
            <a:endParaRPr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095517" y="6157442"/>
            <a:ext cx="3048635" cy="700405"/>
          </a:xfrm>
          <a:custGeom>
            <a:avLst/>
            <a:gdLst/>
            <a:ahLst/>
            <a:cxnLst/>
            <a:rect l="l" t="t" r="r" b="b"/>
            <a:pathLst>
              <a:path w="3048634" h="700404">
                <a:moveTo>
                  <a:pt x="0" y="0"/>
                </a:moveTo>
                <a:lnTo>
                  <a:pt x="3048127" y="0"/>
                </a:lnTo>
                <a:lnTo>
                  <a:pt x="3048127" y="700201"/>
                </a:lnTo>
                <a:lnTo>
                  <a:pt x="0" y="70020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6107303" y="6125298"/>
            <a:ext cx="2872105" cy="443711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12700" marR="5080">
              <a:lnSpc>
                <a:spcPts val="1550"/>
              </a:lnSpc>
              <a:spcBef>
                <a:spcPts val="260"/>
              </a:spcBef>
            </a:pP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Закрепить знание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количественного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и  </a:t>
            </a:r>
            <a:r>
              <a:rPr sz="1400" spc="-10" dirty="0">
                <a:solidFill>
                  <a:schemeClr val="bg1"/>
                </a:solidFill>
                <a:latin typeface="Times New Roman"/>
                <a:cs typeface="Times New Roman"/>
              </a:rPr>
              <a:t>порядкового счета. Повторить</a:t>
            </a:r>
            <a:r>
              <a:rPr sz="1400" spc="-25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sz="1400" dirty="0">
                <a:solidFill>
                  <a:schemeClr val="bg1"/>
                </a:solidFill>
                <a:latin typeface="Times New Roman"/>
                <a:cs typeface="Times New Roman"/>
              </a:rPr>
              <a:t>цифры</a:t>
            </a:r>
          </a:p>
        </p:txBody>
      </p:sp>
      <p:sp>
        <p:nvSpPr>
          <p:cNvPr id="44" name="object 44"/>
          <p:cNvSpPr/>
          <p:nvPr/>
        </p:nvSpPr>
        <p:spPr>
          <a:xfrm>
            <a:off x="0" y="270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538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2699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539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2699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539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047758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047758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6095517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6095517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9140938" y="12"/>
            <a:ext cx="0" cy="682625"/>
          </a:xfrm>
          <a:custGeom>
            <a:avLst/>
            <a:gdLst/>
            <a:ahLst/>
            <a:cxnLst/>
            <a:rect l="l" t="t" r="r" b="b"/>
            <a:pathLst>
              <a:path h="682625">
                <a:moveTo>
                  <a:pt x="0" y="0"/>
                </a:moveTo>
                <a:lnTo>
                  <a:pt x="0" y="682281"/>
                </a:lnTo>
              </a:path>
            </a:pathLst>
          </a:custGeom>
          <a:ln w="538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9140938" y="715950"/>
            <a:ext cx="0" cy="6141720"/>
          </a:xfrm>
          <a:custGeom>
            <a:avLst/>
            <a:gdLst/>
            <a:ahLst/>
            <a:cxnLst/>
            <a:rect l="l" t="t" r="r" b="b"/>
            <a:pathLst>
              <a:path h="6141720">
                <a:moveTo>
                  <a:pt x="0" y="0"/>
                </a:moveTo>
                <a:lnTo>
                  <a:pt x="0" y="6141694"/>
                </a:lnTo>
              </a:path>
            </a:pathLst>
          </a:custGeom>
          <a:ln w="538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0" y="699122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3365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4" name="object 54"/>
          <p:cNvSpPr/>
          <p:nvPr/>
        </p:nvSpPr>
        <p:spPr>
          <a:xfrm>
            <a:off x="0" y="156095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5" name="object 55"/>
          <p:cNvSpPr/>
          <p:nvPr/>
        </p:nvSpPr>
        <p:spPr>
          <a:xfrm>
            <a:off x="0" y="2422804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0" y="3859199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7" name="object 57"/>
          <p:cNvSpPr/>
          <p:nvPr/>
        </p:nvSpPr>
        <p:spPr>
          <a:xfrm>
            <a:off x="0" y="5008321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8" name="object 58"/>
          <p:cNvSpPr/>
          <p:nvPr/>
        </p:nvSpPr>
        <p:spPr>
          <a:xfrm>
            <a:off x="0" y="6157442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1079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>
              <a:solidFill>
                <a:schemeClr val="bg1"/>
              </a:solidFill>
            </a:endParaRPr>
          </a:p>
        </p:txBody>
      </p:sp>
      <p:sp>
        <p:nvSpPr>
          <p:cNvPr id="59" name="object 59"/>
          <p:cNvSpPr/>
          <p:nvPr/>
        </p:nvSpPr>
        <p:spPr>
          <a:xfrm>
            <a:off x="0" y="6854945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3631" y="0"/>
                </a:lnTo>
              </a:path>
            </a:pathLst>
          </a:custGeom>
          <a:ln w="5398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4266" y="0"/>
            <a:ext cx="7138034" cy="1488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175" algn="ctr">
              <a:lnSpc>
                <a:spcPct val="100000"/>
              </a:lnSpc>
              <a:spcBef>
                <a:spcPts val="100"/>
              </a:spcBef>
            </a:pPr>
            <a:r>
              <a:rPr sz="3200" i="1" spc="-5" dirty="0"/>
              <a:t>НЕПОСРЕДСТВЕННО  </a:t>
            </a:r>
            <a:r>
              <a:rPr sz="3200" spc="-5" dirty="0"/>
              <a:t>ОБРАЗОВАТЕЛЬНАЯ ДЕЯТЕЛЬНОСТЬ  ПО</a:t>
            </a:r>
            <a:r>
              <a:rPr sz="3200" spc="-15" dirty="0"/>
              <a:t> </a:t>
            </a:r>
            <a:r>
              <a:rPr sz="3200" dirty="0"/>
              <a:t>ФЭМП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521804" y="1564599"/>
            <a:ext cx="6713220" cy="4431983"/>
          </a:xfrm>
          <a:prstGeom prst="rect">
            <a:avLst/>
          </a:prstGeom>
        </p:spPr>
        <p:txBody>
          <a:bodyPr vert="horz" wrap="square" lIns="0" tIns="90170" rIns="0" bIns="0" rtlCol="0">
            <a:spAutoFit/>
          </a:bodyPr>
          <a:lstStyle/>
          <a:p>
            <a:pPr marL="482600" indent="-457200">
              <a:lnSpc>
                <a:spcPct val="100000"/>
              </a:lnSpc>
              <a:spcBef>
                <a:spcPts val="710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b="1" spc="-5" dirty="0">
                <a:latin typeface="Trebuchet MS"/>
                <a:cs typeface="Trebuchet MS"/>
              </a:rPr>
              <a:t>1. Организация</a:t>
            </a:r>
            <a:r>
              <a:rPr sz="2600" b="1" spc="-10" dirty="0">
                <a:latin typeface="Trebuchet MS"/>
                <a:cs typeface="Trebuchet MS"/>
              </a:rPr>
              <a:t> </a:t>
            </a:r>
            <a:r>
              <a:rPr sz="2600" b="1" dirty="0">
                <a:latin typeface="Trebuchet MS"/>
                <a:cs typeface="Trebuchet MS"/>
              </a:rPr>
              <a:t>занятия</a:t>
            </a:r>
            <a:endParaRPr sz="2600" dirty="0">
              <a:latin typeface="Trebuchet MS"/>
              <a:cs typeface="Trebuchet MS"/>
            </a:endParaRPr>
          </a:p>
          <a:p>
            <a:pPr marL="482600" indent="-457200">
              <a:lnSpc>
                <a:spcPct val="100000"/>
              </a:lnSpc>
              <a:spcBef>
                <a:spcPts val="610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b="1" spc="-5" dirty="0">
                <a:latin typeface="Trebuchet MS"/>
                <a:cs typeface="Trebuchet MS"/>
              </a:rPr>
              <a:t>2. </a:t>
            </a:r>
            <a:r>
              <a:rPr sz="2600" b="1" dirty="0">
                <a:latin typeface="Trebuchet MS"/>
                <a:cs typeface="Trebuchet MS"/>
              </a:rPr>
              <a:t>Ход</a:t>
            </a:r>
            <a:r>
              <a:rPr sz="2600" b="1" spc="-10" dirty="0">
                <a:latin typeface="Trebuchet MS"/>
                <a:cs typeface="Trebuchet MS"/>
              </a:rPr>
              <a:t> </a:t>
            </a:r>
            <a:r>
              <a:rPr sz="2600" b="1" dirty="0">
                <a:latin typeface="Trebuchet MS"/>
                <a:cs typeface="Trebuchet MS"/>
              </a:rPr>
              <a:t>занятия</a:t>
            </a:r>
            <a:endParaRPr sz="2600" dirty="0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</a:pPr>
            <a:r>
              <a:rPr sz="2000" b="1" i="1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Примерные части </a:t>
            </a:r>
            <a:r>
              <a:rPr sz="2000" b="1" i="1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хода </a:t>
            </a:r>
            <a:r>
              <a:rPr sz="2000" b="1" i="1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математического</a:t>
            </a:r>
            <a:r>
              <a:rPr sz="2000" b="1" i="1" spc="-3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sz="2000" b="1" i="1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занятия</a:t>
            </a:r>
            <a:endParaRPr sz="2000" dirty="0">
              <a:solidFill>
                <a:schemeClr val="accent2">
                  <a:lumMod val="50000"/>
                </a:schemeClr>
              </a:solidFill>
              <a:latin typeface="Trebuchet MS"/>
              <a:cs typeface="Trebuchet MS"/>
            </a:endParaRPr>
          </a:p>
          <a:p>
            <a:pPr marL="24765" marR="17780"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</a:pP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Математическая разминка </a:t>
            </a:r>
            <a:r>
              <a:rPr sz="2400" spc="-5" dirty="0">
                <a:latin typeface="Trebuchet MS"/>
                <a:cs typeface="Trebuchet MS"/>
              </a:rPr>
              <a:t>(обычно со старшей  </a:t>
            </a:r>
            <a:r>
              <a:rPr sz="2400" spc="-10" dirty="0">
                <a:latin typeface="Trebuchet MS"/>
                <a:cs typeface="Trebuchet MS"/>
              </a:rPr>
              <a:t>группы)</a:t>
            </a:r>
            <a:endParaRPr sz="2400" dirty="0"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</a:pP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Работа </a:t>
            </a:r>
            <a:r>
              <a:rPr sz="24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 </a:t>
            </a: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демонстрационным</a:t>
            </a:r>
            <a:r>
              <a:rPr sz="2400" spc="-4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материалом</a:t>
            </a:r>
            <a:endParaRPr sz="2400" dirty="0">
              <a:solidFill>
                <a:schemeClr val="accent2">
                  <a:lumMod val="50000"/>
                </a:schemeClr>
              </a:solidFill>
              <a:latin typeface="Trebuchet MS"/>
              <a:cs typeface="Trebuchet MS"/>
            </a:endParaRPr>
          </a:p>
          <a:p>
            <a:pPr marL="25400" marR="1742439">
              <a:lnSpc>
                <a:spcPct val="120800"/>
              </a:lnSpc>
              <a:spcBef>
                <a:spcPts val="10"/>
              </a:spcBef>
              <a:buClr>
                <a:schemeClr val="accent6"/>
              </a:buClr>
            </a:pP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Работа </a:t>
            </a:r>
            <a:r>
              <a:rPr sz="240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с </a:t>
            </a: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раздаточным материалом  Физкультминутка</a:t>
            </a:r>
            <a:endParaRPr sz="2400" dirty="0">
              <a:solidFill>
                <a:schemeClr val="accent2">
                  <a:lumMod val="50000"/>
                </a:schemeClr>
              </a:solidFill>
              <a:latin typeface="Trebuchet MS"/>
              <a:cs typeface="Trebuchet MS"/>
            </a:endParaRPr>
          </a:p>
          <a:p>
            <a:pPr marL="25400"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</a:pP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Дидактическая</a:t>
            </a:r>
            <a:r>
              <a:rPr sz="2400" spc="-10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 </a:t>
            </a:r>
            <a:r>
              <a:rPr sz="2400" spc="-5" dirty="0">
                <a:solidFill>
                  <a:schemeClr val="accent2">
                    <a:lumMod val="50000"/>
                  </a:schemeClr>
                </a:solidFill>
                <a:latin typeface="Trebuchet MS"/>
                <a:cs typeface="Trebuchet MS"/>
              </a:rPr>
              <a:t>игра</a:t>
            </a:r>
            <a:endParaRPr sz="2400" dirty="0">
              <a:solidFill>
                <a:schemeClr val="accent2">
                  <a:lumMod val="50000"/>
                </a:schemeClr>
              </a:solidFill>
              <a:latin typeface="Trebuchet MS"/>
              <a:cs typeface="Trebuchet MS"/>
            </a:endParaRPr>
          </a:p>
          <a:p>
            <a:pPr marL="482600" indent="-457200"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  <a:buSzPct val="73076"/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z="2600" b="1" spc="-5" dirty="0">
                <a:latin typeface="Trebuchet MS"/>
                <a:cs typeface="Trebuchet MS"/>
              </a:rPr>
              <a:t>3. Итог</a:t>
            </a:r>
            <a:r>
              <a:rPr sz="2600" b="1" dirty="0">
                <a:latin typeface="Trebuchet MS"/>
                <a:cs typeface="Trebuchet MS"/>
              </a:rPr>
              <a:t> </a:t>
            </a:r>
            <a:r>
              <a:rPr sz="2600" b="1" spc="-5" dirty="0">
                <a:latin typeface="Trebuchet MS"/>
                <a:cs typeface="Trebuchet MS"/>
              </a:rPr>
              <a:t>занятия</a:t>
            </a:r>
            <a:endParaRPr sz="2600" dirty="0">
              <a:latin typeface="Trebuchet MS"/>
              <a:cs typeface="Trebuchet M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25E445-F654-2B9F-8EC6-A7717301E9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4343400"/>
            <a:ext cx="3409950" cy="23607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</TotalTime>
  <Words>749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Century Gothic</vt:lpstr>
      <vt:lpstr>Times New Roman</vt:lpstr>
      <vt:lpstr>Trebuchet MS</vt:lpstr>
      <vt:lpstr>Wingdings</vt:lpstr>
      <vt:lpstr>Wingdings 3</vt:lpstr>
      <vt:lpstr>Сектор</vt:lpstr>
      <vt:lpstr>Дидактическая игра как средство формирования временных представлений у обучающихся с интеллектуальной недостаточностью</vt:lpstr>
      <vt:lpstr>ПРИНЦИПЫ ОБУЧЕНИЯ МАТЕМАТИКЕ</vt:lpstr>
      <vt:lpstr>«ПОЗНАВАТЕЛЬНОЕ РАЗВИТИЕ»</vt:lpstr>
      <vt:lpstr>ЗАДАЧИ ФЭМП В  ДОШКОЛЬНОМ ВОЗРАСТЕ</vt:lpstr>
      <vt:lpstr>СРЕДСТВА ФЭМП</vt:lpstr>
      <vt:lpstr>УСЛОВИЯ, ПОМОГАЮЩИЕ ПРАВИЛЬНО СПЛАНИРОВАТЬ  РАБОТУ МАТЕМАТИЧЕСКОМУ РАЗВИТИЮ ДОШКОЛЬНИКОВ</vt:lpstr>
      <vt:lpstr>КРАТКОЕ СОДЕРЖАНИЕ РАЗДЕЛОВ ПРОГРАММЫ ПО ФЭМП В ДОУ</vt:lpstr>
      <vt:lpstr>Виды игр</vt:lpstr>
      <vt:lpstr>НЕПОСРЕДСТВЕННО  ОБРАЗОВАТЕЛЬНАЯ ДЕЯТЕЛЬНОСТЬ  ПО ФЭМП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элементарных математических представлений у дошкольников»</dc:title>
  <dc:creator>Ирина</dc:creator>
  <cp:lastModifiedBy>Дарья Тулисова</cp:lastModifiedBy>
  <cp:revision>1</cp:revision>
  <dcterms:created xsi:type="dcterms:W3CDTF">2020-02-12T07:30:43Z</dcterms:created>
  <dcterms:modified xsi:type="dcterms:W3CDTF">2022-12-18T15:47:12Z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2020-02-10T00:00:00Z</vt:filetime>
  </property>
  <property fmtid="{D5CDD505-2E9C-101B-9397-08002B2CF9AE}" pid="3" name="Creator">
    <vt:lpwstr>Impress</vt:lpwstr>
  </property>
  <property fmtid="{D5CDD505-2E9C-101B-9397-08002B2CF9AE}" pid="4" name="LastSaved">
    <vt:filetime>2020-02-10T00:00:00Z</vt:filetime>
  </property>
</Properties>
</file>