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1" r:id="rId4"/>
    <p:sldId id="259" r:id="rId5"/>
    <p:sldId id="260" r:id="rId6"/>
    <p:sldId id="261" r:id="rId7"/>
    <p:sldId id="283" r:id="rId8"/>
    <p:sldId id="272" r:id="rId9"/>
    <p:sldId id="262" r:id="rId10"/>
    <p:sldId id="276" r:id="rId11"/>
    <p:sldId id="263" r:id="rId12"/>
    <p:sldId id="266" r:id="rId13"/>
    <p:sldId id="305" r:id="rId14"/>
    <p:sldId id="318" r:id="rId15"/>
    <p:sldId id="269" r:id="rId16"/>
    <p:sldId id="336" r:id="rId17"/>
    <p:sldId id="321" r:id="rId18"/>
    <p:sldId id="265" r:id="rId19"/>
    <p:sldId id="268" r:id="rId20"/>
    <p:sldId id="277" r:id="rId21"/>
    <p:sldId id="278" r:id="rId22"/>
    <p:sldId id="273" r:id="rId23"/>
    <p:sldId id="270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tags" Target="tags/tag1.xml" /><Relationship Id="rId26" Type="http://schemas.openxmlformats.org/officeDocument/2006/relationships/presProps" Target="presProps.xml" /><Relationship Id="rId27" Type="http://schemas.openxmlformats.org/officeDocument/2006/relationships/viewProps" Target="viewProps.xml" /><Relationship Id="rId28" Type="http://schemas.openxmlformats.org/officeDocument/2006/relationships/theme" Target="theme/theme1.xml" /><Relationship Id="rId29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/>
          </a:lstStyle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  <a:lvl1pPr>
              <a:defRPr>
                <a:solidFill>
                  <a:schemeClr val="bg2"/>
                </a:solidFill>
              </a:defRPr>
            </a:lvl1pPr>
          </a:lstStyle>
          <a:p>
            <a:pPr/>
            <a:fld id="{82F40C70-552B-43C1-9250-A9FEC9C1387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>
            <a:defPPr/>
          </a:lstStyle>
          <a:p>
            <a:pPr/>
            <a:fld id="{414216F8-A9BA-4415-BA09-A3DB18D3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/>
          </a:lstStyle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/>
          </a:lstStyle>
          <a:p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/>
          </a:lstStyle>
          <a:p>
            <a:pPr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82F40C70-552B-43C1-9250-A9FEC9C1387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414216F8-A9BA-4415-BA09-A3DB18D3CD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 hasCustomPrompt="1"/>
          </p:nvPr>
        </p:nvSpPr>
        <p:spPr>
          <a:xfrm>
            <a:off x="274320" y="1298448"/>
            <a:ext cx="8595360" cy="4937760"/>
          </a:xfrm>
        </p:spPr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82F40C70-552B-43C1-9250-A9FEC9C13878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414216F8-A9BA-4415-BA09-A3DB18D3CD07}" type="slidenum">
              <a:rPr lang="ru-RU" smtClean="0"/>
              <a:pPr/>
              <a:t>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990" algn="l" defTabSz="914400" rtl="0" eaLnBrk="1" latinLnBrk="0" hangingPunct="1">
        <a:spcBef>
          <a:spcPts val="600"/>
        </a:spcBef>
        <a:spcAft>
          <a:spcPct val="0"/>
        </a:spcAft>
        <a:buClr>
          <a:schemeClr val="accent1"/>
        </a:buClr>
        <a:buFont typeface="Arial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805" indent="-173990" algn="l" defTabSz="914400" rtl="0" eaLnBrk="1" latinLnBrk="0" hangingPunct="1">
        <a:spcBef>
          <a:spcPts val="600"/>
        </a:spcBef>
        <a:buClr>
          <a:schemeClr val="accent1"/>
        </a:buClr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6255" indent="-173990" algn="l" defTabSz="914400" rtl="0" eaLnBrk="1" latinLnBrk="0" hangingPunct="1">
        <a:spcBef>
          <a:spcPts val="600"/>
        </a:spcBef>
        <a:buClr>
          <a:schemeClr val="accent1"/>
        </a:buClr>
        <a:buFont typeface="Arial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990" algn="l" defTabSz="914400" rtl="0" eaLnBrk="1" latinLnBrk="0" hangingPunct="1">
        <a:spcBef>
          <a:spcPts val="600"/>
        </a:spcBef>
        <a:buClr>
          <a:schemeClr val="accent1"/>
        </a:buClr>
        <a:buFont typeface="Arial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990" algn="l" defTabSz="914400" rtl="0" eaLnBrk="1" latinLnBrk="0" hangingPunct="1">
        <a:spcBef>
          <a:spcPts val="600"/>
        </a:spcBef>
        <a:buClr>
          <a:schemeClr val="accent1"/>
        </a:buClr>
        <a:buFont typeface="Arial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990" algn="l" defTabSz="9144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990" algn="l" defTabSz="9144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990" algn="l" defTabSz="9144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990" algn="l" defTabSz="9144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png" /><Relationship Id="rId3" Type="http://schemas.openxmlformats.org/officeDocument/2006/relationships/image" Target="../media/image9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Relationship Id="rId3" Type="http://schemas.openxmlformats.org/officeDocument/2006/relationships/image" Target="../media/image19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pn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Relationship Id="rId4" Type="http://schemas.openxmlformats.org/officeDocument/2006/relationships/image" Target="../media/image2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Relationship Id="rId3" Type="http://schemas.openxmlformats.org/officeDocument/2006/relationships/image" Target="../media/image30.jpeg" /><Relationship Id="rId4" Type="http://schemas.openxmlformats.org/officeDocument/2006/relationships/image" Target="../media/image31.jpeg" /><Relationship Id="rId5" Type="http://schemas.openxmlformats.org/officeDocument/2006/relationships/image" Target="../media/image32.pn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9088" y="1484784"/>
            <a:ext cx="6548437" cy="1049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83967" y="3608149"/>
            <a:ext cx="4752529" cy="646331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 algn="r"/>
            <a:r>
              <a:rPr lang="ru-RU" smtClean="0"/>
              <a:t>Разработала воспитатель высшей категории:</a:t>
            </a:r>
          </a:p>
          <a:p>
            <a:pPr algn="r"/>
            <a:r>
              <a:rPr lang="ru-RU" smtClean="0"/>
              <a:t>Кондаурова Валентина Петровна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99792" y="2648466"/>
            <a:ext cx="4178611" cy="3693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Подготовительная группа</a:t>
            </a:r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489584" y="61241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/>
              <a:t>Воронеж</a:t>
            </a:r>
          </a:p>
          <a:p>
            <a:pPr algn="ctr"/>
            <a:r>
              <a:rPr lang="ru-RU" smtClean="0"/>
              <a:t>20</a:t>
            </a:r>
            <a:r>
              <a:rPr lang="en-US" smtClean="0"/>
              <a:t>21</a:t>
            </a:r>
            <a:r>
              <a:rPr lang="ru-RU" smtClean="0"/>
              <a:t> год</a:t>
            </a:r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90972" y="157234"/>
            <a:ext cx="7444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 algn="ctr"/>
            <a:r>
              <a:rPr lang="ru-RU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mtClean="0"/>
              <a:t>«Центр развития ребенка – детский сад №36»</a:t>
            </a:r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070" y="233271"/>
            <a:ext cx="8508365" cy="639445"/>
          </a:xfr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mtClean="0"/>
              <a:t>Знакомство с природными явлениями</a:t>
            </a:r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504" y="1074033"/>
            <a:ext cx="4560206" cy="374441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361" y="2924944"/>
            <a:ext cx="5028074" cy="378701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469265" y="5805264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/>
          </a:lstStyle>
          <a:p>
            <a:pPr/>
            <a:r>
              <a:rPr lang="ru-RU"/>
              <a:t>Дидактическая игра «Капелька»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1"/>
            <a:ext cx="8591550" cy="504056"/>
          </a:xfrm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/>
              <a:t>«Путешествие к морю»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863353"/>
            <a:ext cx="8447534" cy="5733999"/>
          </a:xfrm>
        </p:spPr>
        <p:txBody>
          <a:bodyPr>
            <a:normAutofit fontScale="92500" lnSpcReduction="10000"/>
          </a:bodyPr>
          <a:lstStyle>
            <a:defPPr/>
          </a:lstStyle>
          <a:p>
            <a:r>
              <a:rPr lang="ru-RU" b="1"/>
              <a:t>Цель: </a:t>
            </a:r>
            <a:r>
              <a:rPr lang="ru-RU"/>
              <a:t>систематизировать представления детей о море, знакомить с морскими обитателями.</a:t>
            </a:r>
          </a:p>
          <a:p>
            <a:r>
              <a:rPr lang="ru-RU" smtClean="0"/>
              <a:t>1.Занимательное </a:t>
            </a:r>
            <a:r>
              <a:rPr lang="ru-RU"/>
              <a:t>путешествие юных следопытов.</a:t>
            </a:r>
          </a:p>
          <a:p>
            <a:r>
              <a:rPr lang="ru-RU"/>
              <a:t>Цель: рассказать детям о простых и драгоценных камнях природы. Развивать интерес к камням, учить называть их свойства, особенности. Объяснить, почему камни называются речными, морскими, рассказать о янтаре.</a:t>
            </a:r>
          </a:p>
          <a:p>
            <a:r>
              <a:rPr lang="ru-RU" smtClean="0"/>
              <a:t>2.Рассматривание </a:t>
            </a:r>
            <a:r>
              <a:rPr lang="ru-RU"/>
              <a:t>морей на глобусе.</a:t>
            </a:r>
          </a:p>
          <a:p>
            <a:r>
              <a:rPr lang="ru-RU"/>
              <a:t>Цель: познакомить с тем, что Земля - наш общий дом, она круглая, вращается. На глобусе, модели Земли, изображены суша жёлтым цветом, лес – зелёным, моря и океаны – голубым.</a:t>
            </a:r>
          </a:p>
          <a:p>
            <a:r>
              <a:rPr lang="ru-RU" smtClean="0"/>
              <a:t>3.ТРИЗ </a:t>
            </a:r>
            <a:r>
              <a:rPr lang="ru-RU"/>
              <a:t>«Робинзон Крузо».</a:t>
            </a:r>
          </a:p>
          <a:p>
            <a:r>
              <a:rPr lang="ru-RU" smtClean="0"/>
              <a:t>4.Музыкальный </a:t>
            </a:r>
            <a:r>
              <a:rPr lang="ru-RU"/>
              <a:t>вечер</a:t>
            </a:r>
          </a:p>
          <a:p>
            <a:r>
              <a:rPr lang="ru-RU"/>
              <a:t>Цель: предложите детям послушать море в тихую погоду, дать ему определение, вызвать эмоциональный отклик.</a:t>
            </a:r>
          </a:p>
          <a:p>
            <a:r>
              <a:rPr lang="ru-RU" smtClean="0"/>
              <a:t>5.Занятие </a:t>
            </a:r>
            <a:r>
              <a:rPr lang="ru-RU"/>
              <a:t>по изобразительной деятельности. Совместное изготовление коллажа «Море» (мятая бумага, гуашь, аппликация).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55976" y="582726"/>
            <a:ext cx="4624466" cy="38792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>
            <a:glow rad="101600">
              <a:srgbClr val="00B050">
                <a:alpha val="60000"/>
              </a:srgbClr>
            </a:glow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7037" y="3163616"/>
            <a:ext cx="4536504" cy="34023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2632" y="6381328"/>
            <a:ext cx="4063344" cy="36933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mtClean="0">
                <a:solidFill>
                  <a:schemeClr val="tx1"/>
                </a:solidFill>
              </a:rPr>
              <a:t>Рисуем сказку разноцветной водой</a:t>
            </a:r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0"/>
            <a:ext cx="4896544" cy="46166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/>
              <a:t>Знакомство с морями и океанами</a:t>
            </a:r>
            <a:endParaRPr lang="ru-RU" sz="2400"/>
          </a:p>
        </p:txBody>
      </p:sp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590550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x-none" altLang="ru-RU"/>
              <a:t>Знакомство с обитателями морей</a:t>
            </a:r>
          </a:p>
        </p:txBody>
      </p:sp>
      <p:pic>
        <p:nvPicPr>
          <p:cNvPr id="4" name="Content Placeholder 3" descr="P101071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42881" y="1052736"/>
            <a:ext cx="4248790" cy="318673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4" descr="P10107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103" y="2996952"/>
            <a:ext cx="4642485" cy="348234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401597"/>
          </a:xfrm>
        </p:spPr>
        <p:txBody>
          <a:bodyPr>
            <a:noAutofit/>
          </a:bodyPr>
          <a:lstStyle>
            <a:defPPr/>
          </a:lstStyle>
          <a:p>
            <a:pPr algn="ctr"/>
            <a:r>
              <a:rPr lang="x-none" altLang="ru-RU" sz="2800"/>
              <a:t>Творческие работы на морскую тему</a:t>
            </a:r>
          </a:p>
        </p:txBody>
      </p:sp>
      <p:pic>
        <p:nvPicPr>
          <p:cNvPr id="4" name="Content Placeholder 3" descr="P1010717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91235" y="831850"/>
            <a:ext cx="4770120" cy="3527648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479" y="4561151"/>
            <a:ext cx="2664296" cy="200001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125" y="4561151"/>
            <a:ext cx="2565644" cy="192589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3369" y="4598214"/>
            <a:ext cx="2565510" cy="192589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7" name="Picture 3" descr="C:\Users\ANIL1011\Desktop\МАШИНКИ\P1010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95936" y="583212"/>
            <a:ext cx="4923212" cy="369240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115349"/>
            <a:ext cx="5175412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smtClean="0"/>
              <a:t>Лепка «Морское царство»</a:t>
            </a:r>
            <a:endParaRPr lang="ru-RU" sz="280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924944"/>
            <a:ext cx="5600251" cy="377893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520940" cy="576064"/>
          </a:xfr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defPPr/>
          </a:lstStyle>
          <a:p>
            <a:pPr algn="ctr"/>
            <a:r>
              <a:rPr lang="ru-RU" sz="2800"/>
              <a:t>«Весёлое коромысло над рекой повисло»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64704"/>
            <a:ext cx="7416824" cy="3384376"/>
          </a:xfrm>
        </p:spPr>
        <p:txBody>
          <a:bodyPr>
            <a:normAutofit fontScale="85000" lnSpcReduction="20000"/>
          </a:bodyPr>
          <a:lstStyle>
            <a:defPPr/>
          </a:lstStyle>
          <a:p>
            <a:r>
              <a:rPr lang="ru-RU"/>
              <a:t>Цель: развитие представлений о роли воды в жизни живой и неживой природы.</a:t>
            </a:r>
          </a:p>
          <a:p>
            <a:r>
              <a:rPr lang="ru-RU"/>
              <a:t>1</a:t>
            </a:r>
            <a:r>
              <a:rPr lang="ru-RU" smtClean="0"/>
              <a:t>.«</a:t>
            </a:r>
            <a:r>
              <a:rPr lang="ru-RU"/>
              <a:t>Поможем городу, он заколдован» (рассматривание альбома о красках).</a:t>
            </a:r>
          </a:p>
          <a:p>
            <a:r>
              <a:rPr lang="ru-RU" smtClean="0"/>
              <a:t>2.Дидактическое </a:t>
            </a:r>
            <a:r>
              <a:rPr lang="ru-RU"/>
              <a:t>упражнение «Кто важнее и нужнее» (смешивание красок).</a:t>
            </a:r>
          </a:p>
          <a:p>
            <a:r>
              <a:rPr lang="ru-RU" smtClean="0"/>
              <a:t>3.Танец </a:t>
            </a:r>
            <a:r>
              <a:rPr lang="ru-RU"/>
              <a:t>капельки с дождем.</a:t>
            </a:r>
          </a:p>
          <a:p>
            <a:r>
              <a:rPr lang="ru-RU" smtClean="0"/>
              <a:t>4.Синестетические </a:t>
            </a:r>
            <a:r>
              <a:rPr lang="ru-RU"/>
              <a:t>игры «Домик для водички» (тихо и громко)</a:t>
            </a:r>
          </a:p>
          <a:p>
            <a:r>
              <a:rPr lang="ru-RU" smtClean="0"/>
              <a:t>5.Развлечение</a:t>
            </a:r>
            <a:r>
              <a:rPr lang="ru-RU"/>
              <a:t>: «Царица Водица в гостях у ребят».</a:t>
            </a:r>
          </a:p>
          <a:p>
            <a:r>
              <a:rPr lang="ru-RU" smtClean="0"/>
              <a:t>6.</a:t>
            </a:r>
            <a:r>
              <a:rPr lang="ru-RU"/>
              <a:t>З</a:t>
            </a:r>
            <a:r>
              <a:rPr lang="ru-RU" smtClean="0"/>
              <a:t>анятие </a:t>
            </a:r>
            <a:r>
              <a:rPr lang="ru-RU"/>
              <a:t>по изобразительной деятельности «Акварельная радуга».</a:t>
            </a:r>
          </a:p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3877164"/>
            <a:ext cx="3900810" cy="298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73" y="164340"/>
            <a:ext cx="8591550" cy="744380"/>
          </a:xfrm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x-none" altLang="ru-RU" sz="2800"/>
              <a:t>Использование игрушек при знакомстве детей с морскими обитателями</a:t>
            </a:r>
          </a:p>
        </p:txBody>
      </p:sp>
      <p:pic>
        <p:nvPicPr>
          <p:cNvPr id="4" name="Content Placeholder 3" descr="P1010729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388427" y="1203676"/>
            <a:ext cx="3833377" cy="2875164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4" descr="P10107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632" y="1177800"/>
            <a:ext cx="3867691" cy="290104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5776" y="3789040"/>
            <a:ext cx="3888432" cy="291888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885"/>
            <a:ext cx="8591550" cy="746721"/>
          </a:xfrm>
          <a:ln>
            <a:noFill/>
          </a:ln>
          <a:effectLst>
            <a:glow rad="101600">
              <a:schemeClr val="accent4">
                <a:alpha val="60000"/>
              </a:schemeClr>
            </a:glow>
          </a:effectLst>
        </p:spPr>
        <p:txBody>
          <a:bodyPr/>
          <a:lstStyle>
            <a:defPPr/>
          </a:lstStyle>
          <a:p>
            <a:pPr algn="ctr"/>
            <a:r>
              <a:rPr lang="ru-RU" sz="2800"/>
              <a:t>Лабораторные занятия «Свойства воды»</a:t>
            </a:r>
            <a:endParaRPr sz="280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2960" y="1100628"/>
            <a:ext cx="7637472" cy="4992668"/>
          </a:xfrm>
        </p:spPr>
        <p:txBody>
          <a:bodyPr>
            <a:normAutofit fontScale="92500"/>
          </a:bodyPr>
          <a:lstStyle>
            <a:defPPr/>
          </a:lstStyle>
          <a:p>
            <a:r>
              <a:rPr lang="ru-RU" b="1"/>
              <a:t>Цель: </a:t>
            </a:r>
            <a:r>
              <a:rPr lang="ru-RU"/>
              <a:t>формирование навыков постановки элементарных опытов и умения делать выводы на основе полученных результатов.</a:t>
            </a:r>
          </a:p>
          <a:p>
            <a:r>
              <a:rPr lang="ru-RU" smtClean="0"/>
              <a:t>1.Игровое </a:t>
            </a:r>
            <a:r>
              <a:rPr lang="ru-RU"/>
              <a:t>упражнение «Фокусники» (бросить в воду сахар, песок, соль, лёд, глину; налить воду в тарелку и подогреть; в горячий стакан поставить ложку, определить какая она будет).</a:t>
            </a:r>
          </a:p>
          <a:p>
            <a:r>
              <a:rPr lang="ru-RU"/>
              <a:t>2</a:t>
            </a:r>
            <a:r>
              <a:rPr lang="ru-RU" smtClean="0"/>
              <a:t>.«</a:t>
            </a:r>
            <a:r>
              <a:rPr lang="ru-RU"/>
              <a:t>Мир воды меняет цвет»</a:t>
            </a:r>
          </a:p>
          <a:p>
            <a:r>
              <a:rPr lang="ru-RU" smtClean="0"/>
              <a:t>3.Занятие </a:t>
            </a:r>
            <a:r>
              <a:rPr lang="ru-RU"/>
              <a:t>по изобразительной деятельности. Рисование в любой технике под звуки дождя, шум моря, журчание ручейка.</a:t>
            </a:r>
          </a:p>
          <a:p>
            <a:r>
              <a:rPr lang="ru-RU" smtClean="0"/>
              <a:t>4.Работа </a:t>
            </a:r>
            <a:r>
              <a:rPr lang="ru-RU"/>
              <a:t>с родителями</a:t>
            </a:r>
          </a:p>
          <a:p>
            <a:r>
              <a:rPr lang="ru-RU" smtClean="0"/>
              <a:t>•Задание </a:t>
            </a:r>
            <a:r>
              <a:rPr lang="ru-RU"/>
              <a:t>родителям: совместно с детьми сделать «Макет реки будущего».</a:t>
            </a:r>
          </a:p>
          <a:p>
            <a:r>
              <a:rPr lang="ru-RU" smtClean="0"/>
              <a:t>•Изготовление </a:t>
            </a:r>
            <a:r>
              <a:rPr lang="ru-RU"/>
              <a:t>поделок из того, чем загружены наши реки.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9261" y="734903"/>
            <a:ext cx="3800981" cy="289556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2160" y="91440"/>
            <a:ext cx="8078470" cy="52322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/>
          </a:lstStyle>
          <a:p>
            <a:pPr algn="ctr"/>
            <a:r>
              <a:rPr lang="ru-RU" sz="2800" smtClean="0"/>
              <a:t>Экспериментальная деятельность с водой</a:t>
            </a:r>
            <a:endParaRPr lang="ru-RU" sz="280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1395" y="689241"/>
            <a:ext cx="4087304" cy="293976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39752" y="3861048"/>
            <a:ext cx="3846113" cy="279364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96454"/>
            <a:ext cx="7637472" cy="548640"/>
          </a:xfr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>
            <a:defPPr/>
          </a:lstStyle>
          <a:p>
            <a:r>
              <a:rPr lang="ru-RU" smtClean="0"/>
              <a:t>Задачи: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780928"/>
            <a:ext cx="8784976" cy="3888432"/>
          </a:xfrm>
        </p:spPr>
        <p:txBody>
          <a:bodyPr>
            <a:normAutofit/>
          </a:bodyPr>
          <a:lstStyle>
            <a:defPPr/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latin typeface="Times New Roman"/>
                <a:ea typeface="Calibri"/>
                <a:cs typeface="Times New Roman"/>
              </a:rPr>
              <a:t>-Уточнить представления о целостности природного сообщества и о море, как части природы;</a:t>
            </a:r>
            <a:endParaRPr lang="ru-RU" sz="2000">
              <a:latin typeface="Calibri"/>
              <a:ea typeface="Calibri" panose="020f0502020204030204" charset="0"/>
              <a:cs typeface="Times New Roman" panose="0202060305040502030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latin typeface="Times New Roman"/>
                <a:ea typeface="Calibri"/>
                <a:cs typeface="Times New Roman"/>
              </a:rPr>
              <a:t>- Формировать понимание, что неразумное вмешательство может повлечь за собой существенные изменения, как внутри экосистемы, так и за ее пределами;</a:t>
            </a:r>
            <a:endParaRPr lang="ru-RU" sz="200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latin typeface="Times New Roman"/>
                <a:ea typeface="Calibri"/>
                <a:cs typeface="Times New Roman"/>
              </a:rPr>
              <a:t>- Обогащать знания детей о морских обитателях;</a:t>
            </a:r>
            <a:endParaRPr lang="ru-RU" sz="200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latin typeface="Times New Roman"/>
                <a:ea typeface="Calibri"/>
                <a:cs typeface="Times New Roman"/>
              </a:rPr>
              <a:t>- Развивать наблюдательность , понятия закономерностей, существующих в природе;</a:t>
            </a:r>
            <a:endParaRPr lang="ru-RU" sz="2000">
              <a:latin typeface="Calibri"/>
              <a:ea typeface="Calibri"/>
              <a:cs typeface="Times New Roman"/>
            </a:endParaRPr>
          </a:p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332656"/>
            <a:ext cx="7637472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3200" smtClean="0"/>
              <a:t>Цель:</a:t>
            </a:r>
            <a:endParaRPr lang="ru-RU" sz="3200"/>
          </a:p>
        </p:txBody>
      </p:sp>
      <p:sp>
        <p:nvSpPr>
          <p:cNvPr id="9" name="TextBox 8"/>
          <p:cNvSpPr txBox="1"/>
          <p:nvPr/>
        </p:nvSpPr>
        <p:spPr>
          <a:xfrm>
            <a:off x="395536" y="1202848"/>
            <a:ext cx="838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/>
              <a:t>Формирование начал экологической культуры, становление правильного отношения </a:t>
            </a:r>
            <a:r>
              <a:rPr lang="ru-RU" smtClean="0"/>
              <a:t>к </a:t>
            </a:r>
            <a:r>
              <a:rPr lang="ru-RU"/>
              <a:t>природе во всём её многообразии. 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57824"/>
            <a:ext cx="8863160" cy="1008112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2800" smtClean="0"/>
              <a:t>Взаимосвязь с родителями</a:t>
            </a:r>
            <a:br>
              <a:rPr lang="ru-RU" sz="2800" smtClean="0"/>
            </a:br>
            <a:r>
              <a:rPr lang="ru-RU" sz="2000" smtClean="0"/>
              <a:t>Папка-раскладушка</a:t>
            </a:r>
            <a:r>
              <a:rPr lang="en-US" sz="2000" smtClean="0"/>
              <a:t> </a:t>
            </a:r>
            <a:r>
              <a:rPr lang="ru-RU" sz="2000" smtClean="0"/>
              <a:t>для родителей на </a:t>
            </a:r>
            <a:r>
              <a:rPr lang="ru-RU" sz="2000"/>
              <a:t>тему</a:t>
            </a:r>
            <a:r>
              <a:rPr lang="ru-RU" sz="2000" smtClean="0"/>
              <a:t>:« </a:t>
            </a:r>
            <a:r>
              <a:rPr lang="ru-RU" sz="2000"/>
              <a:t>Вечная слава </a:t>
            </a:r>
            <a:r>
              <a:rPr lang="ru-RU" sz="2000" smtClean="0"/>
              <a:t>В </a:t>
            </a:r>
            <a:r>
              <a:rPr lang="ru-RU" sz="2000"/>
              <a:t>О Д Е !»</a:t>
            </a:r>
            <a:br>
              <a:rPr lang="ru-RU" sz="2000"/>
            </a:br>
            <a:endParaRPr lang="ru-RU" sz="200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93088" y="1052736"/>
            <a:ext cx="4570073" cy="342881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2996952"/>
            <a:ext cx="4918607" cy="3690311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5420" y="880663"/>
            <a:ext cx="4896544" cy="3569669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8955" y="4653136"/>
            <a:ext cx="2605330" cy="186943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635" y="4648223"/>
            <a:ext cx="3007742" cy="186943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9872" y="4653136"/>
            <a:ext cx="2713588" cy="1869437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186635" y="139029"/>
            <a:ext cx="8777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000" smtClean="0"/>
              <a:t>Совместная деятельность воспитателей, родителей и детей </a:t>
            </a:r>
          </a:p>
          <a:p>
            <a:pPr algn="ctr"/>
            <a:r>
              <a:rPr lang="ru-RU" sz="2000" smtClean="0"/>
              <a:t>«пластилиновые сказки и вода»</a:t>
            </a:r>
            <a:endParaRPr lang="ru-RU" sz="2000"/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defPPr/>
          </a:lstStyle>
          <a:p>
            <a:pPr algn="ctr"/>
            <a:r>
              <a:rPr lang="ru-RU" sz="2800" smtClean="0"/>
              <a:t>ВЫВОД ПО ПРОЕКТНОЙ ДЕЯТЕЛЬНОСТИ:</a:t>
            </a:r>
            <a:endParaRPr lang="ru-RU" sz="280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6225" y="1484784"/>
            <a:ext cx="8591549" cy="468052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defPPr/>
          </a:lstStyle>
          <a:p>
            <a:pPr/>
            <a:r>
              <a:rPr lang="ru-RU" smtClean="0"/>
              <a:t> </a:t>
            </a:r>
            <a:r>
              <a:rPr lang="ru-RU" sz="2400" smtClean="0"/>
              <a:t>проектная </a:t>
            </a:r>
            <a:r>
              <a:rPr lang="ru-RU" sz="2400"/>
              <a:t>деятельность, как вид инновационного метода в ДОУ, </a:t>
            </a:r>
            <a:r>
              <a:rPr lang="ru-RU" sz="2400" smtClean="0"/>
              <a:t>обогащает  образовательный </a:t>
            </a:r>
            <a:r>
              <a:rPr lang="ru-RU" sz="2400"/>
              <a:t>процесс, способствует сплочению педагогического коллектива, гармонизации отношений с воспитанниками и их родителями, а также даёт перспективы саморазвития и самовыражения всех участников образовательного процесса, что обеспечивает потребность личности идти по ступенькам роста – от проекта к проекту.</a:t>
            </a:r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/>
          <p:cNvSpPr txBox="1"/>
          <p:nvPr/>
        </p:nvSpPr>
        <p:spPr>
          <a:xfrm>
            <a:off x="1115616" y="2708920"/>
            <a:ext cx="720080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3600" smtClean="0">
                <a:solidFill>
                  <a:schemeClr val="tx1"/>
                </a:solidFill>
              </a:rPr>
              <a:t>СПАСИБО ЗА ВНИМАНИЕ!</a:t>
            </a:r>
            <a:endParaRPr lang="ru-RU" sz="36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80" y="116632"/>
            <a:ext cx="8591550" cy="77876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/>
          </a:lstStyle>
          <a:p>
            <a:pPr algn="ctr"/>
            <a:r>
              <a:rPr lang="ru-RU" sz="2400" smtClean="0"/>
              <a:t>Вода в природе. Необходимость воды для жизни растений</a:t>
            </a:r>
            <a:endParaRPr lang="ru-RU" sz="240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2404192"/>
            <a:ext cx="3672408" cy="27530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3933056"/>
            <a:ext cx="3643312" cy="2448272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1340768"/>
            <a:ext cx="3642206" cy="2295113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9"/>
            <a:ext cx="8591550" cy="648071"/>
          </a:xfrm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txBody>
          <a:bodyPr/>
          <a:lstStyle>
            <a:defPPr/>
          </a:lstStyle>
          <a:p>
            <a:pPr algn="ctr"/>
            <a:r>
              <a:rPr lang="ru-RU"/>
              <a:t>«Вода у нас дома»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>
            <a:defPPr/>
          </a:lstStyle>
          <a:p>
            <a:r>
              <a:rPr lang="ru-RU" b="1"/>
              <a:t>Цель: </a:t>
            </a:r>
            <a:r>
              <a:rPr lang="ru-RU"/>
              <a:t>систематизация знаний о способах использования воды; расширение активного словарного запаса и формирование начальных представлений об организации ресурсов на планете.</a:t>
            </a:r>
          </a:p>
          <a:p>
            <a:r>
              <a:rPr lang="ru-RU" smtClean="0"/>
              <a:t>1.Поговорить </a:t>
            </a:r>
            <a:r>
              <a:rPr lang="ru-RU"/>
              <a:t>на тему: «Водичка – сестричка, водичка - враг» (опыты с чистой и грязной водой, объяснить какую воду надо пить, почему нельзя употреблять грязную воду).</a:t>
            </a:r>
          </a:p>
          <a:p>
            <a:r>
              <a:rPr lang="ru-RU"/>
              <a:t>2</a:t>
            </a:r>
            <a:r>
              <a:rPr lang="ru-RU" smtClean="0"/>
              <a:t>.«</a:t>
            </a:r>
            <a:r>
              <a:rPr lang="ru-RU"/>
              <a:t>Алло, это справочное экологическое бюро?» (скажите пожалуйста откуда у нас в доме бежит водичка?). ТРИЗ (рассуждение).</a:t>
            </a:r>
          </a:p>
          <a:p>
            <a:r>
              <a:rPr lang="ru-RU"/>
              <a:t>Тема рассуждение: «Зачем человеку нужна вода?» (о культурно-гигиенических навыках, в поливе, приготовлении пищи, питье и т.д.).</a:t>
            </a:r>
          </a:p>
          <a:p>
            <a:r>
              <a:rPr lang="ru-RU" smtClean="0"/>
              <a:t>3.Занятие </a:t>
            </a:r>
            <a:r>
              <a:rPr lang="ru-RU"/>
              <a:t>познавательного цикла «Путешествие в царство водицы»</a:t>
            </a:r>
          </a:p>
          <a:p>
            <a:r>
              <a:rPr lang="ru-RU" smtClean="0"/>
              <a:t>4.Дидактическая </a:t>
            </a:r>
            <a:r>
              <a:rPr lang="ru-RU"/>
              <a:t>игра «Важная подружка для человека, зверей, птиц, растений».</a:t>
            </a:r>
          </a:p>
          <a:p>
            <a:pPr marL="0" indent="0">
              <a:buNone/>
            </a:pPr>
            <a:endParaRPr lang="ru-RU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9"/>
            <a:ext cx="8591550" cy="576064"/>
          </a:xfr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/>
              <a:t>«Жизнь воды и жизнь в воде»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980729"/>
            <a:ext cx="8712968" cy="5688632"/>
          </a:xfrm>
        </p:spPr>
        <p:txBody>
          <a:bodyPr>
            <a:normAutofit fontScale="77500" lnSpcReduction="20000"/>
          </a:bodyPr>
          <a:lstStyle>
            <a:defPPr/>
          </a:lstStyle>
          <a:p>
            <a:r>
              <a:rPr lang="ru-RU" b="1"/>
              <a:t>Цель:</a:t>
            </a:r>
            <a:r>
              <a:rPr lang="ru-RU"/>
              <a:t> формирование представлений о воде, как о средстве обитания живых организмов.</a:t>
            </a:r>
          </a:p>
          <a:p>
            <a:r>
              <a:rPr lang="ru-RU"/>
              <a:t>1</a:t>
            </a:r>
            <a:r>
              <a:rPr lang="ru-RU" smtClean="0"/>
              <a:t>.«</a:t>
            </a:r>
            <a:r>
              <a:rPr lang="ru-RU"/>
              <a:t>А знаете ли вы, что?» (если будет недостаточно света – вода в речке будет мутнеть, если не будет солнца – вода будет холодной и т.д.).</a:t>
            </a:r>
          </a:p>
          <a:p>
            <a:r>
              <a:rPr lang="ru-RU"/>
              <a:t>2</a:t>
            </a:r>
            <a:r>
              <a:rPr lang="ru-RU" smtClean="0"/>
              <a:t>.«</a:t>
            </a:r>
            <a:r>
              <a:rPr lang="ru-RU"/>
              <a:t>Тайна речной фауны»</a:t>
            </a:r>
          </a:p>
          <a:p>
            <a:r>
              <a:rPr lang="ru-RU"/>
              <a:t>Цель: расширять знания детей о живых организмах живущих в воде, их особенностях, рассказать детям о более интересных особенностях некоторых рыб.</a:t>
            </a:r>
          </a:p>
          <a:p>
            <a:r>
              <a:rPr lang="ru-RU"/>
              <a:t>3</a:t>
            </a:r>
            <a:r>
              <a:rPr lang="ru-RU" smtClean="0"/>
              <a:t>.«</a:t>
            </a:r>
            <a:r>
              <a:rPr lang="ru-RU"/>
              <a:t>К худой голове своего ума не приставишь»</a:t>
            </a:r>
          </a:p>
          <a:p>
            <a:r>
              <a:rPr lang="ru-RU"/>
              <a:t>Цель: дать представление о том, отчего вода может стать грязной, что будет с обитателями и растениями, миром этой фауны, о производстве, которые сбрасывают отходы в речку.</a:t>
            </a:r>
          </a:p>
          <a:p>
            <a:r>
              <a:rPr lang="ru-RU"/>
              <a:t>4</a:t>
            </a:r>
            <a:r>
              <a:rPr lang="ru-RU" smtClean="0"/>
              <a:t>.«</a:t>
            </a:r>
            <a:r>
              <a:rPr lang="ru-RU"/>
              <a:t>Планета удивлений»</a:t>
            </a:r>
          </a:p>
          <a:p>
            <a:r>
              <a:rPr lang="ru-RU"/>
              <a:t>Цель: рассмотреть планшет «Чего не должно быть», знакомить с правилами поведения на водоёмах.</a:t>
            </a:r>
          </a:p>
          <a:p>
            <a:r>
              <a:rPr lang="ru-RU" smtClean="0"/>
              <a:t>5.Составление </a:t>
            </a:r>
            <a:r>
              <a:rPr lang="ru-RU"/>
              <a:t>альбома «Мы экологический десант» (фото, рисунки детей).</a:t>
            </a:r>
          </a:p>
          <a:p>
            <a:r>
              <a:rPr lang="ru-RU"/>
              <a:t>Занятие по изобразительной деятельности «Рисование подводного царства».</a:t>
            </a:r>
          </a:p>
          <a:p>
            <a:r>
              <a:rPr lang="ru-RU"/>
              <a:t>Цель: учить рисовать смешанными техниками: акварель и цветные мелки.</a:t>
            </a:r>
          </a:p>
          <a:p>
            <a:r>
              <a:rPr lang="ru-RU" smtClean="0"/>
              <a:t>6.Дидактическая </a:t>
            </a:r>
            <a:r>
              <a:rPr lang="ru-RU"/>
              <a:t>игра «Отгадай, где я живу».</a:t>
            </a:r>
          </a:p>
          <a:p>
            <a:r>
              <a:rPr lang="ru-RU"/>
              <a:t>Цель: помочь детям осознать принцип взаимосвязи живой природы с условиями жизни в природных зонах; формировать экологические представления.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91550" cy="850777"/>
          </a:xfrm>
          <a:ln>
            <a:solidFill>
              <a:srgbClr val="92D050"/>
            </a:solidFill>
          </a:ln>
          <a:effectLst>
            <a:glow rad="101600">
              <a:srgbClr val="92D050">
                <a:alpha val="60000"/>
              </a:srgbClr>
            </a:glow>
          </a:effectLst>
        </p:spPr>
        <p:txBody>
          <a:bodyPr/>
          <a:lstStyle>
            <a:defPPr/>
          </a:lstStyle>
          <a:p>
            <a:pPr algn="ctr"/>
            <a:r>
              <a:rPr lang="ru-RU"/>
              <a:t>«Зимнее путешествие капельки»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67409"/>
            <a:ext cx="8280920" cy="5629943"/>
          </a:xfrm>
        </p:spPr>
        <p:txBody>
          <a:bodyPr>
            <a:normAutofit fontScale="77500" lnSpcReduction="20000"/>
          </a:bodyPr>
          <a:lstStyle>
            <a:defPPr/>
          </a:lstStyle>
          <a:p>
            <a:r>
              <a:rPr lang="ru-RU" b="1"/>
              <a:t>Цель:</a:t>
            </a:r>
            <a:r>
              <a:rPr lang="ru-RU"/>
              <a:t> систематизировать представления о круговороте воды, формировать способность восхищаться природой.</a:t>
            </a:r>
          </a:p>
          <a:p>
            <a:r>
              <a:rPr lang="ru-RU"/>
              <a:t>1</a:t>
            </a:r>
            <a:r>
              <a:rPr lang="ru-RU" smtClean="0"/>
              <a:t>.«</a:t>
            </a:r>
            <a:r>
              <a:rPr lang="ru-RU"/>
              <a:t>Вода, вода, открой свою тайну»</a:t>
            </a:r>
          </a:p>
          <a:p>
            <a:r>
              <a:rPr lang="ru-RU"/>
              <a:t>Цель: назвать основные виды осадков, почему зимой выпадает снег, а летом дождь. Что происходит со снегом весной, куда девается вода, выпавшая на землю.</a:t>
            </a:r>
          </a:p>
          <a:p>
            <a:r>
              <a:rPr lang="ru-RU" smtClean="0"/>
              <a:t>2.Рассмотреть </a:t>
            </a:r>
            <a:r>
              <a:rPr lang="ru-RU"/>
              <a:t>с детьми схему круговорота воды в природе.</a:t>
            </a:r>
          </a:p>
          <a:p>
            <a:r>
              <a:rPr lang="ru-RU"/>
              <a:t>Цель: дать представление о том, что с реки и суши вода под воздействием лучей солнца испаряется и поднимается вверх в виде невидимого пара. В воздухе пар охлаждается, превращается в мельчайшие капельки воды или мельчайшие льдинки. Из них образуются облака, из которых вода в виде снега или дождя выпадает обратно на поверхность земли.</a:t>
            </a:r>
          </a:p>
          <a:p>
            <a:r>
              <a:rPr lang="ru-RU" smtClean="0"/>
              <a:t>3.Дидактическая </a:t>
            </a:r>
            <a:r>
              <a:rPr lang="ru-RU"/>
              <a:t>игра по математике «Волшебные не тающие льдинки» Воскобовича.</a:t>
            </a:r>
          </a:p>
          <a:p>
            <a:r>
              <a:rPr lang="ru-RU"/>
              <a:t>Цель: найти лишнюю льдинку.</a:t>
            </a:r>
          </a:p>
          <a:p>
            <a:r>
              <a:rPr lang="ru-RU" smtClean="0"/>
              <a:t>4.Дидактическое </a:t>
            </a:r>
            <a:r>
              <a:rPr lang="ru-RU"/>
              <a:t>упражнение «Сказку мы расскажем с помощью цветной водички» (небо – синяя вода, лес – зелёная, Красная Шапочка – красная и т.д.).</a:t>
            </a:r>
          </a:p>
          <a:p>
            <a:r>
              <a:rPr lang="ru-RU" smtClean="0"/>
              <a:t>5.Наблюдение </a:t>
            </a:r>
            <a:r>
              <a:rPr lang="ru-RU"/>
              <a:t>на прогулке «Превращение водички в льдинки».</a:t>
            </a:r>
          </a:p>
          <a:p>
            <a:r>
              <a:rPr lang="ru-RU" smtClean="0"/>
              <a:t>6.Занятие </a:t>
            </a:r>
            <a:r>
              <a:rPr lang="ru-RU"/>
              <a:t>по изобразительной деятельности «В царстве Снежной королевы»</a:t>
            </a:r>
          </a:p>
          <a:p>
            <a:r>
              <a:rPr lang="ru-RU"/>
              <a:t>Цель: учить вырезать снежинки из бумаги, рисовать снежинки на окне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9"/>
            <a:ext cx="8591550" cy="432048"/>
          </a:xfr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2400" smtClean="0"/>
              <a:t>Знакомство с круговоротом воды в природе</a:t>
            </a:r>
            <a:endParaRPr lang="ru-RU" sz="240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052736"/>
            <a:ext cx="7735123" cy="5400600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5774" y="836712"/>
            <a:ext cx="7648475" cy="5885446"/>
          </a:xfrm>
          <a:prstGeom prst="roundRect">
            <a:avLst>
              <a:gd name="adj" fmla="val 11111"/>
            </a:avLst>
          </a:prstGeom>
          <a:ln w="190500" cap="rnd">
            <a:solidFill>
              <a:schemeClr val="tx2">
                <a:lumMod val="40000"/>
                <a:lumOff val="60000"/>
              </a:schemeClr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855773" y="188640"/>
            <a:ext cx="7648475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000" smtClean="0"/>
              <a:t>Беседа о важности сохранения чистоты в морях и океанах</a:t>
            </a:r>
            <a:endParaRPr lang="ru-RU" sz="2000"/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56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>
            <a:defPPr/>
          </a:lstStyle>
          <a:p>
            <a:pPr algn="ctr"/>
            <a:r>
              <a:rPr lang="ru-RU" sz="2800"/>
              <a:t>«Встреча капельки с родничком, ручейком, речкой»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64704"/>
            <a:ext cx="8064896" cy="5760640"/>
          </a:xfrm>
        </p:spPr>
        <p:txBody>
          <a:bodyPr>
            <a:normAutofit fontScale="77500" lnSpcReduction="20000"/>
          </a:bodyPr>
          <a:lstStyle>
            <a:defPPr/>
          </a:lstStyle>
          <a:p>
            <a:r>
              <a:rPr lang="ru-RU" b="1"/>
              <a:t>Цель:</a:t>
            </a:r>
            <a:r>
              <a:rPr lang="ru-RU"/>
              <a:t> продолжать формировать представления детей о круговороте воды в природе, дать элементарное представление об образовании родника или ключа.</a:t>
            </a:r>
          </a:p>
          <a:p>
            <a:r>
              <a:rPr lang="ru-RU"/>
              <a:t>1</a:t>
            </a:r>
            <a:r>
              <a:rPr lang="ru-RU" smtClean="0"/>
              <a:t>.«</a:t>
            </a:r>
            <a:r>
              <a:rPr lang="ru-RU"/>
              <a:t>Ах, как песенка звучит, что родничок журчит».</a:t>
            </a:r>
          </a:p>
          <a:p>
            <a:r>
              <a:rPr lang="ru-RU"/>
              <a:t>Цель: дать представление о том, что место выхода подземных вод на поверхность земли называют родниками или ключами, чаще всего подземные воды выходят на поверхность земли вдоль рек и оврагов. Из родников берут начало ручейки, которые сливаются вместе, образуя реки. Дождевая вода на поверхности земли была мутной, но, просочившись сквозь почву, камни, песок, она очистилась. В родниках вода бывает чистая и прозрачная.</a:t>
            </a:r>
          </a:p>
          <a:p>
            <a:r>
              <a:rPr lang="ru-RU" smtClean="0"/>
              <a:t>2.Чтение </a:t>
            </a:r>
            <a:r>
              <a:rPr lang="ru-RU"/>
              <a:t>произведения «Родничок».</a:t>
            </a:r>
          </a:p>
          <a:p>
            <a:r>
              <a:rPr lang="ru-RU" smtClean="0"/>
              <a:t>3.Художественный </a:t>
            </a:r>
            <a:r>
              <a:rPr lang="ru-RU"/>
              <a:t>труд «Вечера долгие, головушки умные, руки умелые».</a:t>
            </a:r>
          </a:p>
          <a:p>
            <a:r>
              <a:rPr lang="ru-RU"/>
              <a:t>Цель: учить конструировать кораблики из бумаги и запускать их по ручейкам.</a:t>
            </a:r>
          </a:p>
          <a:p>
            <a:r>
              <a:rPr lang="ru-RU"/>
              <a:t>4</a:t>
            </a:r>
            <a:r>
              <a:rPr lang="ru-RU" smtClean="0"/>
              <a:t>.«</a:t>
            </a:r>
            <a:r>
              <a:rPr lang="ru-RU"/>
              <a:t>Хоть полсвета обойдёшь, лучше </a:t>
            </a:r>
            <a:r>
              <a:rPr lang="ru-RU" smtClean="0"/>
              <a:t>г. Воронежа </a:t>
            </a:r>
            <a:r>
              <a:rPr lang="ru-RU"/>
              <a:t>не найдёшь».</a:t>
            </a:r>
          </a:p>
          <a:p>
            <a:r>
              <a:rPr lang="ru-RU"/>
              <a:t>Цель: познакомить с </a:t>
            </a:r>
            <a:r>
              <a:rPr lang="ru-RU" smtClean="0"/>
              <a:t>реками. Рассказать</a:t>
            </a:r>
            <a:r>
              <a:rPr lang="ru-RU"/>
              <a:t>, что есть исток, притоки, левый берег, правый берег, устье.</a:t>
            </a:r>
          </a:p>
          <a:p>
            <a:r>
              <a:rPr lang="ru-RU" smtClean="0"/>
              <a:t>5.Игра </a:t>
            </a:r>
            <a:r>
              <a:rPr lang="ru-RU"/>
              <a:t>«Определи по картинке возраст речки».</a:t>
            </a:r>
          </a:p>
          <a:p>
            <a:r>
              <a:rPr lang="ru-RU" smtClean="0"/>
              <a:t>6.Дидактическая </a:t>
            </a:r>
            <a:r>
              <a:rPr lang="ru-RU"/>
              <a:t>игра «Ручейки и озёра».</a:t>
            </a:r>
          </a:p>
          <a:p>
            <a:r>
              <a:rPr lang="ru-RU"/>
              <a:t>Цель: дать детям знания о том, какое значение имеют родники и озёра – источники живой воды. Научить понимать, что чистая вода – это бесценный дар природы, который нужно беречь и охранять.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r="http://schemas.openxmlformats.org/officeDocument/2006/relationships"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Arial"/>
        <a:cs typeface="Arial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Arial"/>
        <a:cs typeface="Arial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TM01790493[[fn=SOHO]]</Template>
  <Company/>
  <PresentationFormat>On-screen Show (4:3)</PresentationFormat>
  <Paragraphs>103</Paragraphs>
  <Slides>23</Slides>
  <Notes>0</Notes>
  <TotalTime>77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30">
      <vt:lpstr>Arial</vt:lpstr>
      <vt:lpstr>Candara</vt:lpstr>
      <vt:lpstr>Tunga</vt:lpstr>
      <vt:lpstr>Tahoma</vt:lpstr>
      <vt:lpstr>Times New Roman</vt:lpstr>
      <vt:lpstr>Calibri</vt:lpstr>
      <vt:lpstr>Soho</vt:lpstr>
      <vt:lpstr>PowerPoint Presentation</vt:lpstr>
      <vt:lpstr>Задачи:</vt:lpstr>
      <vt:lpstr>Вода в природе. Необходимость воды для жизни растений</vt:lpstr>
      <vt:lpstr>«Вода у нас дома»</vt:lpstr>
      <vt:lpstr>«Жизнь воды и жизнь в воде»</vt:lpstr>
      <vt:lpstr>«Зимнее путешествие капельки»</vt:lpstr>
      <vt:lpstr>Знакомство с круговоротом воды в природе</vt:lpstr>
      <vt:lpstr>PowerPoint Presentation</vt:lpstr>
      <vt:lpstr>«Встреча капельки с родничком, ручейком, речкой»</vt:lpstr>
      <vt:lpstr>Знакомство с природными явлениями</vt:lpstr>
      <vt:lpstr>«Путешествие к морю»</vt:lpstr>
      <vt:lpstr>PowerPoint Presentation</vt:lpstr>
      <vt:lpstr>Знакомство с обитателями морей</vt:lpstr>
      <vt:lpstr>Творческие работы на морскую тему</vt:lpstr>
      <vt:lpstr>PowerPoint Presentation</vt:lpstr>
      <vt:lpstr>«Весёлое коромысло над рекой повисло»</vt:lpstr>
      <vt:lpstr>Использование игрушек при знакомстве детей с морскими обитателями</vt:lpstr>
      <vt:lpstr>Лабораторные занятия «Свойства воды»</vt:lpstr>
      <vt:lpstr>PowerPoint Presentation</vt:lpstr>
      <vt:lpstr>Взаимосвязь с родителямиПапка-раскладушка для родителей на тему:« Вечная слава В О Д Е !»</vt:lpstr>
      <vt:lpstr>PowerPoint Presentation</vt:lpstr>
      <vt:lpstr>ВЫВОД ПО ПРОЕКТНОЙ ДЕЯТЕЛЬНОСТИ: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ANIL1011</dc:creator>
  <cp:lastModifiedBy>1</cp:lastModifiedBy>
  <cp:revision>45</cp:revision>
  <dcterms:created xsi:type="dcterms:W3CDTF">2021-04-18T12:35:46Z</dcterms:created>
  <dcterms:modified xsi:type="dcterms:W3CDTF">2022-12-18T11:23:48Z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1049-10.1.0.5672</vt:lpwstr>
  </property>
</Properties>
</file>