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9" r:id="rId11"/>
    <p:sldId id="270" r:id="rId12"/>
    <p:sldId id="271" r:id="rId13"/>
    <p:sldId id="272" r:id="rId14"/>
    <p:sldId id="275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8603FDC-E32A-4AB5-989C-0864C3EAD2B8}" styleName="Стиль из темы 2 - акцент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707" autoAdjust="0"/>
  </p:normalViewPr>
  <p:slideViewPr>
    <p:cSldViewPr>
      <p:cViewPr>
        <p:scale>
          <a:sx n="106" d="100"/>
          <a:sy n="106" d="100"/>
        </p:scale>
        <p:origin x="-342" y="75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zonar.info/" TargetMode="External"/><Relationship Id="rId7" Type="http://schemas.openxmlformats.org/officeDocument/2006/relationships/hyperlink" Target="http://www.poznayka.ru/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eor-np.ru/taxonomy/term/548" TargetMode="External"/><Relationship Id="rId5" Type="http://schemas.openxmlformats.org/officeDocument/2006/relationships/hyperlink" Target="https://solnet.ee/" TargetMode="External"/><Relationship Id="rId4" Type="http://schemas.openxmlformats.org/officeDocument/2006/relationships/hyperlink" Target="https://pochemu4ka.ru/" TargetMode="Externa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13" Type="http://schemas.openxmlformats.org/officeDocument/2006/relationships/image" Target="../media/image17.jpeg"/><Relationship Id="rId18" Type="http://schemas.openxmlformats.org/officeDocument/2006/relationships/image" Target="../media/image22.jpeg"/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12" Type="http://schemas.openxmlformats.org/officeDocument/2006/relationships/image" Target="../media/image16.jpeg"/><Relationship Id="rId17" Type="http://schemas.openxmlformats.org/officeDocument/2006/relationships/image" Target="../media/image21.png"/><Relationship Id="rId2" Type="http://schemas.openxmlformats.org/officeDocument/2006/relationships/image" Target="../media/image3.jpeg"/><Relationship Id="rId16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11" Type="http://schemas.openxmlformats.org/officeDocument/2006/relationships/image" Target="../media/image15.jpeg"/><Relationship Id="rId5" Type="http://schemas.openxmlformats.org/officeDocument/2006/relationships/image" Target="../media/image9.jpeg"/><Relationship Id="rId15" Type="http://schemas.openxmlformats.org/officeDocument/2006/relationships/image" Target="../media/image19.png"/><Relationship Id="rId10" Type="http://schemas.openxmlformats.org/officeDocument/2006/relationships/image" Target="../media/image14.png"/><Relationship Id="rId4" Type="http://schemas.openxmlformats.org/officeDocument/2006/relationships/image" Target="../media/image8.png"/><Relationship Id="rId9" Type="http://schemas.openxmlformats.org/officeDocument/2006/relationships/image" Target="../media/image13.jpeg"/><Relationship Id="rId14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59632" y="188640"/>
            <a:ext cx="7560840" cy="62170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 детский сад комбинированного вида  №4 «Солнышко»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п. Новая Целина</a:t>
            </a:r>
          </a:p>
          <a:p>
            <a:pPr algn="ctr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ИНТЕРНЕТ-ПОРТФОЛИО</a:t>
            </a:r>
            <a:endParaRPr lang="ru-RU" sz="20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УЧАСТНИКА МУНИЦИПАЛЬНОГО КОНКУРСА</a:t>
            </a:r>
          </a:p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«ВОСПИТАТЕЛЬ ГОДА 2023»</a:t>
            </a:r>
          </a:p>
          <a:p>
            <a:pPr algn="ctr"/>
            <a:endParaRPr lang="ru-RU" sz="20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Соболь Виктория Валерьевна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123\Desktop\телефон вика\Camera\IMG_20180927_0938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35896" y="3068961"/>
            <a:ext cx="2376264" cy="25202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catherineasquithgallery.com/uploads/posts/2021-02/1612739320_48-p-fon-svetlo-goluboi-dlya-portfolio-5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-1"/>
            <a:ext cx="9144000" cy="6917065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95536" y="1988840"/>
            <a:ext cx="835292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en-US" dirty="0" smtClean="0"/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Применение ИКТ в образовательном процессе.</a:t>
            </a:r>
          </a:p>
          <a:p>
            <a:pPr>
              <a:buFont typeface="Wingdings" pitchFamily="2" charset="2"/>
              <a:buChar char="ü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Создание личного сайта в социальной сети работников образования </a:t>
            </a:r>
            <a:r>
              <a:rPr lang="en-US" sz="2400" u="sng" dirty="0" smtClean="0">
                <a:solidFill>
                  <a:srgbClr val="00B0F0"/>
                </a:solidFill>
              </a:rPr>
              <a:t>https://nsportal.ru/sobol-viktoriya</a:t>
            </a:r>
            <a:endParaRPr lang="ru-RU" sz="2400" u="sng" dirty="0" smtClean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творческих педагогических конкурсах, семинарах</a:t>
            </a:r>
          </a:p>
          <a:p>
            <a:pPr>
              <a:buFont typeface="Wingdings" pitchFamily="2" charset="2"/>
              <a:buChar char="ü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Открытые показы педагогической деятельности</a:t>
            </a:r>
          </a:p>
          <a:p>
            <a:pPr>
              <a:buFont typeface="Wingdings" pitchFamily="2" charset="2"/>
              <a:buChar char="ü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Самообразование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39552" y="332656"/>
            <a:ext cx="806489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Участие в инновационной деятельности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catherineasquithgallery.com/uploads/posts/2021-02/1612739320_48-p-fon-svetlo-goluboi-dlya-portfolio-5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-1"/>
            <a:ext cx="9144000" cy="6917065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79512" y="1556792"/>
            <a:ext cx="864096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Wingdings" pitchFamily="2" charset="2"/>
              <a:buChar char="ü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Оформление материалов по различным направлениям деятельности, с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использованием программ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Microsoft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Office,Word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Excel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в том числе при разработки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планов и конспектов НОД, различного вида мероприятий, консультаций для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родителей.</a:t>
            </a:r>
          </a:p>
          <a:p>
            <a:pPr algn="just">
              <a:buFont typeface="Wingdings" pitchFamily="2" charset="2"/>
              <a:buChar char="ü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Создание презентаций в программе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Power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Point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для повышения эффективности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образовательной деятельности с детьми и педагогической компетенции у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родителей в процессе проведения родительских собраний, праздничных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мероприятий.</a:t>
            </a:r>
          </a:p>
          <a:p>
            <a:pPr algn="just">
              <a:buFont typeface="Wingdings" pitchFamily="2" charset="2"/>
              <a:buChar char="ü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Оформление стендов, буклетов.</a:t>
            </a:r>
          </a:p>
          <a:p>
            <a:pPr algn="just"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Размещение публикаций, материалов в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сети Интернет </a:t>
            </a:r>
            <a:r>
              <a:rPr lang="en-US" u="sng" dirty="0" smtClean="0">
                <a:solidFill>
                  <a:srgbClr val="0070C0"/>
                </a:solidFill>
              </a:rPr>
              <a:t>https://nsportal.ru/sobol-viktoriya</a:t>
            </a:r>
            <a:endParaRPr lang="ru-RU" u="sng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ü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Принимаю участие в Интернет - сообществах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9552" y="188640"/>
            <a:ext cx="82089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Использование ИКТ </a:t>
            </a:r>
          </a:p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образовательном процессе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catherineasquithgallery.com/uploads/posts/2021-02/1612739320_48-p-fon-svetlo-goluboi-dlya-portfolio-5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-1"/>
            <a:ext cx="9144000" cy="6917065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51520" y="332656"/>
            <a:ext cx="8424936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Сайты, ссылки которые я часто использую в своей работе:</a:t>
            </a:r>
          </a:p>
          <a:p>
            <a:endParaRPr lang="ru-RU" dirty="0" smtClean="0"/>
          </a:p>
          <a:p>
            <a:r>
              <a:rPr lang="ru-RU" u="sng" dirty="0" smtClean="0">
                <a:solidFill>
                  <a:srgbClr val="00B0F0"/>
                </a:solidFill>
                <a:hlinkClick r:id="rId3"/>
              </a:rPr>
              <a:t>http://www.zonar.info</a:t>
            </a:r>
            <a:r>
              <a:rPr lang="ru-RU" dirty="0" smtClean="0">
                <a:solidFill>
                  <a:srgbClr val="00B0F0"/>
                </a:solidFill>
              </a:rPr>
              <a:t> </a:t>
            </a:r>
            <a:r>
              <a:rPr lang="ru-RU" dirty="0" smtClean="0"/>
              <a:t>- "Оригами - Мир своими руками". Сайт посвящён древнему искусству складывания фигурок из бумаги. Здесь вы найдете схемы и видео схем складывания оригами.</a:t>
            </a:r>
          </a:p>
          <a:p>
            <a:r>
              <a:rPr lang="ru-RU" u="sng" dirty="0" smtClean="0">
                <a:hlinkClick r:id="rId4"/>
              </a:rPr>
              <a:t>http://pochemu4ka.ru/</a:t>
            </a:r>
            <a:r>
              <a:rPr lang="ru-RU" dirty="0" smtClean="0"/>
              <a:t> - Детский портал «Почемучка». На сайте можно найти много интересного и увлекательного.</a:t>
            </a:r>
          </a:p>
          <a:p>
            <a:r>
              <a:rPr lang="ru-RU" u="sng" dirty="0" smtClean="0">
                <a:hlinkClick r:id="rId5"/>
              </a:rPr>
              <a:t>http://www.solnet.ee/</a:t>
            </a:r>
            <a:r>
              <a:rPr lang="ru-RU" u="sng" dirty="0" smtClean="0"/>
              <a:t> </a:t>
            </a:r>
            <a:r>
              <a:rPr lang="ru-RU" dirty="0" smtClean="0"/>
              <a:t>- Детский портал «Солнышко». Много интересного материала для родителей, детей и педагогов.</a:t>
            </a:r>
          </a:p>
          <a:p>
            <a:r>
              <a:rPr lang="ru-RU" u="sng" dirty="0" smtClean="0">
                <a:hlinkClick r:id="rId6"/>
              </a:rPr>
              <a:t>http://eor-np.ru/taxonomy/term/548 </a:t>
            </a:r>
            <a:r>
              <a:rPr lang="ru-RU" dirty="0" smtClean="0"/>
              <a:t>- Электронные образовательные ресурсы по тематике дошкольного образования: безопасность, коммуникация, познание, художественное творчество);</a:t>
            </a:r>
          </a:p>
          <a:p>
            <a:r>
              <a:rPr lang="ru-RU" u="sng" dirty="0" smtClean="0">
                <a:hlinkClick r:id="rId7"/>
              </a:rPr>
              <a:t>http://www.poznayka.ru/</a:t>
            </a:r>
            <a:r>
              <a:rPr lang="ru-RU" dirty="0" smtClean="0"/>
              <a:t> - Сайт «</a:t>
            </a:r>
            <a:r>
              <a:rPr lang="ru-RU" dirty="0" err="1" smtClean="0"/>
              <a:t>Познайка</a:t>
            </a:r>
            <a:r>
              <a:rPr lang="ru-RU" dirty="0" smtClean="0"/>
              <a:t>». Детский сайт для родителей. Вашего ребёнка ждут развивающие игры, раскраски, аппликации и многое другое.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catherineasquithgallery.com/uploads/posts/2021-02/1612739320_48-p-fon-svetlo-goluboi-dlya-portfolio-5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-1"/>
            <a:ext cx="9144000" cy="6917065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39552" y="404664"/>
            <a:ext cx="8064896" cy="4770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Обратная связь</a:t>
            </a:r>
          </a:p>
          <a:p>
            <a:pPr algn="ctr"/>
            <a:endParaRPr lang="ru-RU" sz="16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000" b="1" dirty="0" smtClean="0"/>
              <a:t>Уважаемые коллеги!</a:t>
            </a:r>
            <a:endParaRPr lang="ru-RU" sz="4000" dirty="0" smtClean="0"/>
          </a:p>
          <a:p>
            <a:pPr algn="ctr"/>
            <a:r>
              <a:rPr lang="ru-RU" sz="4000" b="1" dirty="0" smtClean="0"/>
              <a:t>По всем вопросам Вы можете обращаться на адрес электронной почты: </a:t>
            </a:r>
            <a:r>
              <a:rPr lang="en-US" sz="4000" u="sng" dirty="0" smtClean="0">
                <a:solidFill>
                  <a:srgbClr val="0070C0"/>
                </a:solidFill>
              </a:rPr>
              <a:t>vikulya-sobol-1989@mail.ru</a:t>
            </a:r>
            <a:r>
              <a:rPr lang="ru-RU" sz="4000" b="1" dirty="0" smtClean="0">
                <a:solidFill>
                  <a:srgbClr val="FF0000"/>
                </a:solidFill>
              </a:rPr>
              <a:t> </a:t>
            </a:r>
            <a:endParaRPr lang="ru-RU" sz="4000" dirty="0" smtClean="0">
              <a:solidFill>
                <a:srgbClr val="FF0000"/>
              </a:solidFill>
            </a:endParaRPr>
          </a:p>
          <a:p>
            <a:pPr algn="ctr"/>
            <a:r>
              <a:rPr lang="ru-RU" sz="4000" b="1" dirty="0" smtClean="0"/>
              <a:t>С радостью отвечу на все интересующие Вас вопросы!</a:t>
            </a:r>
            <a:endParaRPr lang="ru-RU" sz="4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catherineasquithgallery.com/uploads/posts/2021-02/1612739320_48-p-fon-svetlo-goluboi-dlya-portfolio-5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-1"/>
            <a:ext cx="9144000" cy="6917065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187624" y="1484784"/>
            <a:ext cx="7128792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СПАСИБО </a:t>
            </a:r>
          </a:p>
          <a:p>
            <a:pPr algn="ctr"/>
            <a:r>
              <a:rPr lang="ru-RU" sz="6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</a:t>
            </a:r>
          </a:p>
          <a:p>
            <a:pPr algn="ctr"/>
            <a:r>
              <a:rPr lang="ru-RU" sz="6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ВНИМАНИЕ!!!</a:t>
            </a:r>
            <a:endParaRPr lang="ru-RU" sz="6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catherineasquithgallery.com/uploads/posts/2021-02/1612739320_48-p-fon-svetlo-goluboi-dlya-portfolio-5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-27384"/>
            <a:ext cx="9144000" cy="6917065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67544" y="188640"/>
            <a:ext cx="8280920" cy="5816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Информационная карта</a:t>
            </a:r>
          </a:p>
          <a:p>
            <a:pPr algn="ctr"/>
            <a:endParaRPr lang="ru-RU" sz="16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Ф.И.О.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Соболь Виктория Валерьевна</a:t>
            </a:r>
          </a:p>
          <a:p>
            <a:pPr algn="just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Дата рождения: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27.02.1989</a:t>
            </a:r>
          </a:p>
          <a:p>
            <a:pPr algn="just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Образование: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высшее</a:t>
            </a:r>
          </a:p>
          <a:p>
            <a:pPr algn="just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Место учебы: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Федеральное государственное автономное образовательное учреждение высшего профессионального образования «Южный федеральный университет»</a:t>
            </a:r>
          </a:p>
          <a:p>
            <a:pPr algn="just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Место работы: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МБДОУ детский сад № 4 «Солнышко»</a:t>
            </a:r>
          </a:p>
          <a:p>
            <a:pPr algn="just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Занимаемая должность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: воспитатель</a:t>
            </a:r>
          </a:p>
          <a:p>
            <a:pPr marL="342900" indent="-342900" algn="just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Стаж работы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342900" indent="-342900"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а) общий 14 лет;</a:t>
            </a:r>
          </a:p>
          <a:p>
            <a:pPr marL="342900" indent="-342900"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б) в данном учреждении 14 лет;</a:t>
            </a:r>
          </a:p>
          <a:p>
            <a:pPr marL="342900" indent="-342900"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в)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занимаемой должности 9 лет.</a:t>
            </a:r>
          </a:p>
          <a:p>
            <a:pPr marL="342900" indent="-342900" algn="just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Личный сайт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sz="2400" dirty="0" smtClean="0"/>
              <a:t>https://nsportal.ru/sobol-viktoriya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https://catherineasquithgallery.com/uploads/posts/2021-02/1612739320_48-p-fon-svetlo-goluboi-dlya-portfolio-5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-1"/>
            <a:ext cx="9144000" cy="6917065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39552" y="260648"/>
            <a:ext cx="82809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Данные о повышение квалификации</a:t>
            </a:r>
          </a:p>
          <a:p>
            <a:endParaRPr lang="ru-RU" dirty="0"/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179512" y="1052735"/>
          <a:ext cx="8568952" cy="5738861"/>
        </p:xfrm>
        <a:graphic>
          <a:graphicData uri="http://schemas.openxmlformats.org/drawingml/2006/table">
            <a:tbl>
              <a:tblPr firstRow="1" bandRow="1">
                <a:tableStyleId>{284E427A-3D55-4303-BF80-6455036E1DE7}</a:tableStyleId>
              </a:tblPr>
              <a:tblGrid>
                <a:gridCol w="2142238"/>
                <a:gridCol w="2142238"/>
                <a:gridCol w="2142238"/>
                <a:gridCol w="2142238"/>
              </a:tblGrid>
              <a:tr h="720081"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Дата и место прохождения курсов</a:t>
                      </a:r>
                      <a:endParaRPr lang="ru-RU" sz="16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Тема курсов</a:t>
                      </a:r>
                      <a:endParaRPr lang="ru-RU" sz="16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№ документа</a:t>
                      </a:r>
                      <a:endParaRPr lang="ru-RU" sz="16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Копия </a:t>
                      </a:r>
                      <a:endParaRPr lang="ru-RU" sz="16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823590">
                <a:tc>
                  <a:txBody>
                    <a:bodyPr/>
                    <a:lstStyle/>
                    <a:p>
                      <a:r>
                        <a:rPr lang="ru-RU" sz="1400" b="0" dirty="0" smtClean="0">
                          <a:latin typeface="Times New Roman" pitchFamily="18" charset="0"/>
                          <a:cs typeface="Times New Roman" pitchFamily="18" charset="0"/>
                        </a:rPr>
                        <a:t>Июнь-декабрь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,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2016г</a:t>
                      </a:r>
                    </a:p>
                    <a:p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ГБУ ДПО РО «Ростовский институт повышения квалификации и профессиональной переподготовки работников образования»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«Дошкольное образование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»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Диплом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208827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Март –апрель, 2019г.</a:t>
                      </a: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АНО ДПО «Московская академия профессиональных компетенций»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«Организация воспитательной, учебно-исследовательской и проектной деятельности в условиях реализации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ФГОС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»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Удостоверение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823590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Сентябрь-ноябрь,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2022г</a:t>
                      </a:r>
                    </a:p>
                    <a:p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ООО «Московский институт профессиональной переподготовки и повышения квалификации педагогов»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«Воспитательная  работа в дошкольном учреждении, разработанной в соответствии с ФГОС и Федеральным законом №273-ФЗ»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Диплом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050" name="Picture 2" descr="C:\Users\123\Downloads\16225\Page_000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04248" y="5373216"/>
            <a:ext cx="1810202" cy="1280479"/>
          </a:xfrm>
          <a:prstGeom prst="rect">
            <a:avLst/>
          </a:prstGeom>
          <a:noFill/>
        </p:spPr>
      </p:pic>
      <p:sp>
        <p:nvSpPr>
          <p:cNvPr id="12" name="Содержимое 11"/>
          <p:cNvSpPr>
            <a:spLocks noGrp="1"/>
          </p:cNvSpPr>
          <p:nvPr>
            <p:ph idx="1"/>
          </p:nvPr>
        </p:nvSpPr>
        <p:spPr>
          <a:xfrm flipH="1">
            <a:off x="8933687" y="4077072"/>
            <a:ext cx="45719" cy="64807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4" name="Picture 8" descr="C:\Users\123\Desktop\cci19112022_000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04248" y="4005064"/>
            <a:ext cx="1612776" cy="1131182"/>
          </a:xfrm>
          <a:prstGeom prst="rect">
            <a:avLst/>
          </a:prstGeom>
          <a:noFill/>
        </p:spPr>
      </p:pic>
      <p:pic>
        <p:nvPicPr>
          <p:cNvPr id="2052" name="Picture 4" descr="C:\Users\123\Desktop\cci19112022_000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5400000">
            <a:off x="7199234" y="2025902"/>
            <a:ext cx="1152128" cy="179808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1435100" y="1447800"/>
          <a:ext cx="7499352" cy="741680"/>
        </p:xfrm>
        <a:graphic>
          <a:graphicData uri="http://schemas.openxmlformats.org/drawingml/2006/table">
            <a:tbl>
              <a:tblPr firstRow="1" bandRow="1">
                <a:tableStyleId>{284E427A-3D55-4303-BF80-6455036E1DE7}</a:tableStyleId>
              </a:tblPr>
              <a:tblGrid>
                <a:gridCol w="1874838"/>
                <a:gridCol w="1874838"/>
                <a:gridCol w="1874838"/>
                <a:gridCol w="1874838"/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4" name="Picture 2" descr="https://catherineasquithgallery.com/uploads/posts/2021-02/1612739320_48-p-fon-svetlo-goluboi-dlya-portfolio-5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917065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827584" y="404664"/>
            <a:ext cx="784887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Сведения об аттестации</a:t>
            </a:r>
            <a:endParaRPr lang="ru-RU" sz="4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467544" y="1700808"/>
          <a:ext cx="7920879" cy="2680072"/>
        </p:xfrm>
        <a:graphic>
          <a:graphicData uri="http://schemas.openxmlformats.org/drawingml/2006/table">
            <a:tbl>
              <a:tblPr firstRow="1" bandRow="1">
                <a:tableStyleId>{18603FDC-E32A-4AB5-989C-0864C3EAD2B8}</a:tableStyleId>
              </a:tblPr>
              <a:tblGrid>
                <a:gridCol w="2640293"/>
                <a:gridCol w="2640293"/>
                <a:gridCol w="2640293"/>
              </a:tblGrid>
              <a:tr h="954887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Место прохождения аттестации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Квалификационная категория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№ приказа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725185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Министерство</a:t>
                      </a:r>
                      <a:r>
                        <a:rPr lang="ru-RU" sz="16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общего и профессионального образования Ростовской области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Первая</a:t>
                      </a:r>
                      <a:r>
                        <a:rPr lang="ru-RU" sz="16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категория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№ 828 от 17.11.2017г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1435100" y="1447800"/>
          <a:ext cx="7499350" cy="5191760"/>
        </p:xfrm>
        <a:graphic>
          <a:graphicData uri="http://schemas.openxmlformats.org/drawingml/2006/table">
            <a:tbl>
              <a:tblPr firstRow="1" bandRow="1">
                <a:tableStyleId>{18603FDC-E32A-4AB5-989C-0864C3EAD2B8}</a:tableStyleId>
              </a:tblPr>
              <a:tblGrid>
                <a:gridCol w="3749675"/>
                <a:gridCol w="3749675"/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4" name="Picture 2" descr="https://catherineasquithgallery.com/uploads/posts/2021-02/1612739320_48-p-fon-svetlo-goluboi-dlya-portfolio-5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-1"/>
            <a:ext cx="9144000" cy="6917065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51520" y="188640"/>
            <a:ext cx="8640960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Поощрения и награды</a:t>
            </a:r>
          </a:p>
          <a:p>
            <a:endParaRPr lang="ru-RU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323528" y="908720"/>
          <a:ext cx="8568952" cy="4876593"/>
        </p:xfrm>
        <a:graphic>
          <a:graphicData uri="http://schemas.openxmlformats.org/drawingml/2006/table">
            <a:tbl>
              <a:tblPr firstRow="1" bandRow="1">
                <a:tableStyleId>{18603FDC-E32A-4AB5-989C-0864C3EAD2B8}</a:tableStyleId>
              </a:tblPr>
              <a:tblGrid>
                <a:gridCol w="1008112"/>
                <a:gridCol w="7560840"/>
              </a:tblGrid>
              <a:tr h="406331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Наименование награды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06331">
                <a:tc>
                  <a:txBody>
                    <a:bodyPr/>
                    <a:lstStyle/>
                    <a:p>
                      <a:pPr algn="just"/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2017г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Лауреат конкурса «Учитель года 2017» в номинации «Воспитатель года»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06331">
                <a:tc>
                  <a:txBody>
                    <a:bodyPr/>
                    <a:lstStyle/>
                    <a:p>
                      <a:pPr algn="just"/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2017г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Благодарность  за честную и добросовестную работу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06331">
                <a:tc>
                  <a:txBody>
                    <a:bodyPr/>
                    <a:lstStyle/>
                    <a:p>
                      <a:pPr algn="just"/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2022г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Сертификат участника  всероссийского дня единых действий научно-научной направленности «День урожая»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06331">
                <a:tc>
                  <a:txBody>
                    <a:bodyPr/>
                    <a:lstStyle/>
                    <a:p>
                      <a:pPr algn="just"/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2022г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Сертификат</a:t>
                      </a:r>
                      <a:r>
                        <a:rPr lang="ru-RU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за участие в областном конкурсе минутных видеороликов «Родная Донская земля, ты в сердце моем навсегда»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06331">
                <a:tc>
                  <a:txBody>
                    <a:bodyPr/>
                    <a:lstStyle/>
                    <a:p>
                      <a:pPr algn="just"/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2022г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Сертификат об обучении по санитарно-просветительской программе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06331">
                <a:tc>
                  <a:txBody>
                    <a:bodyPr/>
                    <a:lstStyle/>
                    <a:p>
                      <a:pPr algn="just"/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2022г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Сертификат участника </a:t>
                      </a:r>
                      <a:r>
                        <a:rPr lang="ru-RU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Всероссийского консультационного центра «Новая линия родительского роста»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06331">
                <a:tc>
                  <a:txBody>
                    <a:bodyPr/>
                    <a:lstStyle/>
                    <a:p>
                      <a:pPr algn="just"/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2022г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Сертификат участника 7 Всероссийского  съезда работников</a:t>
                      </a:r>
                      <a:r>
                        <a:rPr lang="ru-RU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дошкольного образования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06331">
                <a:tc>
                  <a:txBody>
                    <a:bodyPr/>
                    <a:lstStyle/>
                    <a:p>
                      <a:pPr algn="just"/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2022г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Благодарственное письмо за подготовку участников Всероссийского творческого конкурса «ПДД – знай, по дороге не гуляй»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1435100" y="1447800"/>
          <a:ext cx="7499350" cy="2595880"/>
        </p:xfrm>
        <a:graphic>
          <a:graphicData uri="http://schemas.openxmlformats.org/drawingml/2006/table">
            <a:tbl>
              <a:tblPr firstRow="1" bandRow="1">
                <a:tableStyleId>{18603FDC-E32A-4AB5-989C-0864C3EAD2B8}</a:tableStyleId>
              </a:tblPr>
              <a:tblGrid>
                <a:gridCol w="3749675"/>
                <a:gridCol w="3749675"/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4" name="Picture 2" descr="https://catherineasquithgallery.com/uploads/posts/2021-02/1612739320_48-p-fon-svetlo-goluboi-dlya-portfolio-5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-1"/>
            <a:ext cx="9144000" cy="6917065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11560" y="0"/>
            <a:ext cx="813690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Поощрения и награды</a:t>
            </a:r>
          </a:p>
          <a:p>
            <a:endParaRPr lang="ru-RU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467544" y="1124742"/>
          <a:ext cx="8352928" cy="4629090"/>
        </p:xfrm>
        <a:graphic>
          <a:graphicData uri="http://schemas.openxmlformats.org/drawingml/2006/table">
            <a:tbl>
              <a:tblPr firstRow="1" bandRow="1">
                <a:tableStyleId>{284E427A-3D55-4303-BF80-6455036E1DE7}</a:tableStyleId>
              </a:tblPr>
              <a:tblGrid>
                <a:gridCol w="1296144"/>
                <a:gridCol w="7056784"/>
              </a:tblGrid>
              <a:tr h="771515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3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Наименование награды</a:t>
                      </a:r>
                      <a:endParaRPr lang="ru-RU" sz="3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71515">
                <a:tc>
                  <a:txBody>
                    <a:bodyPr/>
                    <a:lstStyle/>
                    <a:p>
                      <a:pPr algn="just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2022г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Благодарственное письмо за подготовку участников Всероссийского творческого конкурса «Маме с любовью»</a:t>
                      </a:r>
                    </a:p>
                  </a:txBody>
                  <a:tcPr/>
                </a:tc>
              </a:tr>
              <a:tr h="771515">
                <a:tc>
                  <a:txBody>
                    <a:bodyPr/>
                    <a:lstStyle/>
                    <a:p>
                      <a:pPr algn="just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2022г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Сертификат участника Всероссийской</a:t>
                      </a:r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 экологической выставки поделок «Синичкин день»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71515">
                <a:tc>
                  <a:txBody>
                    <a:bodyPr/>
                    <a:lstStyle/>
                    <a:p>
                      <a:pPr algn="just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2022г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Сертификат </a:t>
                      </a:r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онлайн-участника</a:t>
                      </a:r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во Всероссийском форуме «Воспитатели России» 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71515">
                <a:tc>
                  <a:txBody>
                    <a:bodyPr/>
                    <a:lstStyle/>
                    <a:p>
                      <a:pPr algn="just"/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71515">
                <a:tc>
                  <a:txBody>
                    <a:bodyPr/>
                    <a:lstStyle/>
                    <a:p>
                      <a:pPr algn="just"/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catherineasquithgallery.com/uploads/posts/2021-02/1612739320_48-p-fon-svetlo-goluboi-dlya-portfolio-5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-59065"/>
            <a:ext cx="9144000" cy="6917065"/>
          </a:xfrm>
          <a:prstGeom prst="rect">
            <a:avLst/>
          </a:prstGeom>
          <a:noFill/>
        </p:spPr>
      </p:pic>
      <p:pic>
        <p:nvPicPr>
          <p:cNvPr id="4098" name="Picture 2" descr="C:\Users\123\Downloads\Виктория Валерьевна Соболь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45518" y="0"/>
            <a:ext cx="2698482" cy="1907969"/>
          </a:xfrm>
          <a:prstGeom prst="rect">
            <a:avLst/>
          </a:prstGeom>
          <a:noFill/>
        </p:spPr>
      </p:pic>
      <p:pic>
        <p:nvPicPr>
          <p:cNvPr id="4099" name="Picture 3" descr="C:\Users\123\Downloads\2022-09-22_21-23-19 (2)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11960" y="-20962"/>
            <a:ext cx="2376264" cy="1654802"/>
          </a:xfrm>
          <a:prstGeom prst="rect">
            <a:avLst/>
          </a:prstGeom>
          <a:noFill/>
        </p:spPr>
      </p:pic>
      <p:pic>
        <p:nvPicPr>
          <p:cNvPr id="4100" name="Picture 4" descr="C:\Users\123\Desktop\Новая папка\IMG-20221008-WA001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55776" y="1"/>
            <a:ext cx="1586386" cy="2420888"/>
          </a:xfrm>
          <a:prstGeom prst="rect">
            <a:avLst/>
          </a:prstGeom>
          <a:noFill/>
        </p:spPr>
      </p:pic>
      <p:pic>
        <p:nvPicPr>
          <p:cNvPr id="4101" name="Picture 5" descr="C:\Users\123\Desktop\Новая папка\IMG-20221012-WA0068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07504" y="116632"/>
            <a:ext cx="2386980" cy="1711543"/>
          </a:xfrm>
          <a:prstGeom prst="rect">
            <a:avLst/>
          </a:prstGeom>
          <a:noFill/>
        </p:spPr>
      </p:pic>
      <p:pic>
        <p:nvPicPr>
          <p:cNvPr id="4102" name="Picture 6" descr="C:\Users\123\Downloads\Благодарственное письмо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804248" y="1988840"/>
            <a:ext cx="2196220" cy="1530576"/>
          </a:xfrm>
          <a:prstGeom prst="rect">
            <a:avLst/>
          </a:prstGeom>
          <a:noFill/>
        </p:spPr>
      </p:pic>
      <p:pic>
        <p:nvPicPr>
          <p:cNvPr id="4103" name="Picture 7" descr="C:\Users\123\Downloads\Благодарственное письмо (1)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355977" y="1700808"/>
            <a:ext cx="2088232" cy="1456406"/>
          </a:xfrm>
          <a:prstGeom prst="rect">
            <a:avLst/>
          </a:prstGeom>
          <a:noFill/>
        </p:spPr>
      </p:pic>
      <p:pic>
        <p:nvPicPr>
          <p:cNvPr id="4104" name="Picture 8" descr="C:\Users\123\Desktop\cci19112022_0002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123728" y="2132856"/>
            <a:ext cx="1972816" cy="1383711"/>
          </a:xfrm>
          <a:prstGeom prst="rect">
            <a:avLst/>
          </a:prstGeom>
          <a:noFill/>
        </p:spPr>
      </p:pic>
      <p:pic>
        <p:nvPicPr>
          <p:cNvPr id="4105" name="Picture 9" descr="C:\Users\123\Desktop\2022-11-27_17-26-42.pn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0" y="1988840"/>
            <a:ext cx="2160240" cy="1544143"/>
          </a:xfrm>
          <a:prstGeom prst="rect">
            <a:avLst/>
          </a:prstGeom>
          <a:noFill/>
        </p:spPr>
      </p:pic>
      <p:pic>
        <p:nvPicPr>
          <p:cNvPr id="4106" name="Picture 10" descr="C:\Users\123\Desktop\vika.ss_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236296" y="4005064"/>
            <a:ext cx="1654612" cy="2363731"/>
          </a:xfrm>
          <a:prstGeom prst="rect">
            <a:avLst/>
          </a:prstGeom>
          <a:noFill/>
        </p:spPr>
      </p:pic>
      <p:pic>
        <p:nvPicPr>
          <p:cNvPr id="4107" name="Picture 11" descr="C:\Users\123\Desktop\cci19112022_0012.jp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5796136" y="2924944"/>
            <a:ext cx="1584176" cy="1964378"/>
          </a:xfrm>
          <a:prstGeom prst="rect">
            <a:avLst/>
          </a:prstGeom>
          <a:noFill/>
        </p:spPr>
      </p:pic>
      <p:pic>
        <p:nvPicPr>
          <p:cNvPr id="4108" name="Picture 12" descr="C:\Users\123\Desktop\c_doc_11.jp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3563888" y="3501008"/>
            <a:ext cx="2241978" cy="1584176"/>
          </a:xfrm>
          <a:prstGeom prst="rect">
            <a:avLst/>
          </a:prstGeom>
          <a:noFill/>
        </p:spPr>
      </p:pic>
      <p:pic>
        <p:nvPicPr>
          <p:cNvPr id="4109" name="Picture 13" descr="C:\Users\123\Desktop\cci19112022_0018.jp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2699792" y="5301208"/>
            <a:ext cx="2034130" cy="1426716"/>
          </a:xfrm>
          <a:prstGeom prst="rect">
            <a:avLst/>
          </a:prstGeom>
          <a:noFill/>
        </p:spPr>
      </p:pic>
      <p:pic>
        <p:nvPicPr>
          <p:cNvPr id="4110" name="Picture 14" descr="C:\Users\123\Desktop\sobol.pn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251520" y="5085184"/>
            <a:ext cx="2281436" cy="1623171"/>
          </a:xfrm>
          <a:prstGeom prst="rect">
            <a:avLst/>
          </a:prstGeom>
          <a:noFill/>
        </p:spPr>
      </p:pic>
      <p:pic>
        <p:nvPicPr>
          <p:cNvPr id="4111" name="Picture 15" descr="C:\Users\123\Desktop\cci19112022_0017.jpg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2267744" y="3501008"/>
            <a:ext cx="1282700" cy="1828800"/>
          </a:xfrm>
          <a:prstGeom prst="rect">
            <a:avLst/>
          </a:prstGeom>
          <a:noFill/>
        </p:spPr>
      </p:pic>
      <p:pic>
        <p:nvPicPr>
          <p:cNvPr id="4112" name="Picture 16" descr="C:\Users\123\Desktop\vike_s.png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251520" y="3501008"/>
            <a:ext cx="1921396" cy="1363813"/>
          </a:xfrm>
          <a:prstGeom prst="rect">
            <a:avLst/>
          </a:prstGeom>
          <a:noFill/>
        </p:spPr>
      </p:pic>
      <p:pic>
        <p:nvPicPr>
          <p:cNvPr id="4113" name="Picture 17" descr="C:\Users\123\Desktop\cci19112022_0008.jpg"/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5580112" y="4721205"/>
            <a:ext cx="1498724" cy="213679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1435100" y="1447800"/>
          <a:ext cx="7499349" cy="741680"/>
        </p:xfrm>
        <a:graphic>
          <a:graphicData uri="http://schemas.openxmlformats.org/drawingml/2006/table">
            <a:tbl>
              <a:tblPr firstRow="1" bandRow="1">
                <a:tableStyleId>{284E427A-3D55-4303-BF80-6455036E1DE7}</a:tableStyleId>
              </a:tblPr>
              <a:tblGrid>
                <a:gridCol w="2499783"/>
                <a:gridCol w="2499783"/>
                <a:gridCol w="2499783"/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4" name="Picture 2" descr="https://catherineasquithgallery.com/uploads/posts/2021-02/1612739320_48-p-fon-svetlo-goluboi-dlya-portfolio-5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-1"/>
            <a:ext cx="9144000" cy="6917065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67544" y="188640"/>
            <a:ext cx="8280920" cy="172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Карта участия в работе методических объединений</a:t>
            </a:r>
          </a:p>
          <a:p>
            <a:endParaRPr lang="ru-RU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395536" y="1844824"/>
          <a:ext cx="8208912" cy="2088232"/>
        </p:xfrm>
        <a:graphic>
          <a:graphicData uri="http://schemas.openxmlformats.org/drawingml/2006/table">
            <a:tbl>
              <a:tblPr firstRow="1" bandRow="1">
                <a:tableStyleId>{284E427A-3D55-4303-BF80-6455036E1DE7}</a:tableStyleId>
              </a:tblPr>
              <a:tblGrid>
                <a:gridCol w="1368152"/>
                <a:gridCol w="4104456"/>
                <a:gridCol w="2736304"/>
              </a:tblGrid>
              <a:tr h="1044116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Дата</a:t>
                      </a:r>
                      <a:endParaRPr lang="ru-RU" sz="2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Тема</a:t>
                      </a:r>
                      <a:endParaRPr lang="ru-RU" sz="2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Место проведения</a:t>
                      </a:r>
                      <a:endParaRPr lang="ru-RU" sz="2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044116">
                <a:tc>
                  <a:txBody>
                    <a:bodyPr/>
                    <a:lstStyle/>
                    <a:p>
                      <a:pPr algn="just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2017г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Муниципальный конкурс «Учитель</a:t>
                      </a:r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года 2017</a:t>
                      </a:r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», номинация «Воспитатель года»,</a:t>
                      </a:r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лауреат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МБДОУ детский сад  №4 «Солнышко»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1435100" y="1447800"/>
          <a:ext cx="7499352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9892"/>
                <a:gridCol w="1249892"/>
                <a:gridCol w="1249892"/>
                <a:gridCol w="1249892"/>
                <a:gridCol w="1249892"/>
                <a:gridCol w="1249892"/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4" name="Picture 2" descr="https://catherineasquithgallery.com/uploads/posts/2021-02/1612739320_48-p-fon-svetlo-goluboi-dlya-portfolio-5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-1"/>
            <a:ext cx="9144000" cy="6917065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39552" y="188640"/>
            <a:ext cx="813690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Карта участия в методической работе ДОУ</a:t>
            </a:r>
            <a:endParaRPr lang="ru-RU" sz="4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395536" y="1844824"/>
          <a:ext cx="8424936" cy="4123315"/>
        </p:xfrm>
        <a:graphic>
          <a:graphicData uri="http://schemas.openxmlformats.org/drawingml/2006/table">
            <a:tbl>
              <a:tblPr firstRow="1" bandRow="1">
                <a:tableStyleId>{284E427A-3D55-4303-BF80-6455036E1DE7}</a:tableStyleId>
              </a:tblPr>
              <a:tblGrid>
                <a:gridCol w="1512168"/>
                <a:gridCol w="1296144"/>
                <a:gridCol w="1404156"/>
                <a:gridCol w="1404156"/>
                <a:gridCol w="1404156"/>
                <a:gridCol w="1404156"/>
              </a:tblGrid>
              <a:tr h="792088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Мероприятия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2019-2020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2020-2021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2021-2022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2022-2023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2023-2024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331227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Выступление на педагогическом совете</a:t>
                      </a:r>
                    </a:p>
                    <a:p>
                      <a:endParaRPr lang="ru-RU" sz="16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6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6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6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6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6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Творческие</a:t>
                      </a:r>
                      <a:r>
                        <a:rPr lang="ru-RU" sz="16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группы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6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6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6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6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6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6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6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6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6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6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467544" y="3717033"/>
          <a:ext cx="8315247" cy="807720"/>
        </p:xfrm>
        <a:graphic>
          <a:graphicData uri="http://schemas.openxmlformats.org/drawingml/2006/table">
            <a:tbl>
              <a:tblPr/>
              <a:tblGrid>
                <a:gridCol w="8315247"/>
              </a:tblGrid>
              <a:tr h="648071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Семинары   </a:t>
                      </a:r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                                        </a:t>
                      </a:r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          Семинар </a:t>
                      </a:r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«Новое в </a:t>
                      </a:r>
                    </a:p>
                    <a:p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   </a:t>
                      </a:r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                                                                                                                        трудовом </a:t>
                      </a:r>
                      <a:r>
                        <a:rPr lang="ru-RU" sz="1100" dirty="0" smtClean="0">
                          <a:latin typeface="Times New Roman" pitchFamily="18" charset="0"/>
                          <a:cs typeface="Times New Roman" pitchFamily="18" charset="0"/>
                        </a:rPr>
                        <a:t>законодательстве»</a:t>
                      </a: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Практикумы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                                                            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467544" y="4509120"/>
          <a:ext cx="8331013" cy="1166625"/>
        </p:xfrm>
        <a:graphic>
          <a:graphicData uri="http://schemas.openxmlformats.org/drawingml/2006/table">
            <a:tbl>
              <a:tblPr/>
              <a:tblGrid>
                <a:gridCol w="8331013"/>
              </a:tblGrid>
              <a:tr h="116662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dirty="0" smtClean="0"/>
                        <a:t>                                                                                                                      </a:t>
                      </a:r>
                      <a:r>
                        <a:rPr kumimoji="0" lang="ru-RU" sz="1100" b="0" i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Открытое занятие по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100" b="0" i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                                                                                                                                                            </a:t>
                      </a:r>
                      <a:r>
                        <a:rPr kumimoji="0" lang="ru-RU" sz="1100" b="0" i="0" kern="12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художественно-эсте</a:t>
                      </a:r>
                      <a:endParaRPr kumimoji="0" lang="ru-RU" sz="1100" b="0" i="0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100" b="0" i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                                                                                                                                                           -</a:t>
                      </a:r>
                      <a:r>
                        <a:rPr kumimoji="0" lang="ru-RU" sz="1100" b="0" i="0" kern="12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тическому</a:t>
                      </a:r>
                      <a:r>
                        <a:rPr kumimoji="0" lang="ru-RU" sz="1100" b="0" i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развитию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100" b="0" i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                                                                                                                                                           Лепка «Снеговик» в младшей группе</a:t>
                      </a:r>
                      <a:r>
                        <a:rPr kumimoji="0" lang="ru-RU" sz="1100" b="0" i="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endParaRPr kumimoji="0" lang="ru-RU" sz="1100" b="0" i="0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ru-RU" dirty="0" smtClean="0"/>
                        <a:t>                                                                                                                                         </a:t>
                      </a:r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323</TotalTime>
  <Words>615</Words>
  <Application>Microsoft Office PowerPoint</Application>
  <PresentationFormat>Экран (4:3)</PresentationFormat>
  <Paragraphs>151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Солнцестояние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ольга</cp:lastModifiedBy>
  <cp:revision>26</cp:revision>
  <dcterms:created xsi:type="dcterms:W3CDTF">2022-02-19T14:08:16Z</dcterms:created>
  <dcterms:modified xsi:type="dcterms:W3CDTF">2022-12-18T18:12:13Z</dcterms:modified>
</cp:coreProperties>
</file>