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</p:sldMasterIdLst>
  <p:notesMasterIdLst>
    <p:notesMasterId r:id="rId18"/>
  </p:notesMasterIdLst>
  <p:sldIdLst>
    <p:sldId id="256" r:id="rId4"/>
    <p:sldId id="259" r:id="rId5"/>
    <p:sldId id="261" r:id="rId6"/>
    <p:sldId id="257" r:id="rId7"/>
    <p:sldId id="258" r:id="rId8"/>
    <p:sldId id="262" r:id="rId9"/>
    <p:sldId id="260" r:id="rId10"/>
    <p:sldId id="263" r:id="rId11"/>
    <p:sldId id="264" r:id="rId12"/>
    <p:sldId id="266" r:id="rId13"/>
    <p:sldId id="267" r:id="rId14"/>
    <p:sldId id="277" r:id="rId15"/>
    <p:sldId id="278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A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6139A-F569-4152-8BD7-64CE1112D7F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5A768D-BA56-460A-9DA6-8352CEFB14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47159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9213" y="877888"/>
            <a:ext cx="4219575" cy="31654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1061076" y="4350404"/>
            <a:ext cx="4741368" cy="3512958"/>
          </a:xfrm>
        </p:spPr>
        <p:txBody>
          <a:bodyPr/>
          <a:lstStyle/>
          <a:p>
            <a:endParaRPr lang="de-DE" sz="2100">
              <a:solidFill>
                <a:srgbClr val="000000"/>
              </a:solidFill>
              <a:latin typeface="Thorndale" pitchFamily="1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4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4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58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3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8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17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10406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809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47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94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4417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5890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7363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883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0308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1780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189797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2480" y="1906760"/>
            <a:ext cx="3834720" cy="432045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441" y="1906760"/>
            <a:ext cx="3834720" cy="432045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886305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76928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93820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519924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776752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8923455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29702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8961" y="504053"/>
            <a:ext cx="1951200" cy="57231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2480" y="504053"/>
            <a:ext cx="5718240" cy="572316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0212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77349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62936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24174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01933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62132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5294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990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38046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2889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000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502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7697" y="1718167"/>
            <a:ext cx="8776063" cy="5140454"/>
          </a:xfrm>
          <a:prstGeom prst="rect">
            <a:avLst/>
          </a:prstGeom>
          <a:solidFill>
            <a:srgbClr val="DDDDDD"/>
          </a:solidFill>
          <a:ln w="25400">
            <a:solidFill>
              <a:srgbClr val="C0C0C0"/>
            </a:solidFill>
            <a:prstDash val="solid"/>
          </a:ln>
        </p:spPr>
        <p:txBody>
          <a:bodyPr lIns="0" tIns="0" rIns="0" bIns="0" anchor="ctr" anchorCtr="1"/>
          <a:lstStyle/>
          <a:p>
            <a:pPr defTabSz="829452" hangingPunct="0"/>
            <a:endParaRPr lang="de-DE" sz="2200" smtClean="0">
              <a:solidFill>
                <a:prstClr val="black"/>
              </a:solidFill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72041" y="503921"/>
            <a:ext cx="7808492" cy="114533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4" name="Текст 3"/>
          <p:cNvSpPr txBox="1">
            <a:spLocks noGrp="1"/>
          </p:cNvSpPr>
          <p:nvPr>
            <p:ph type="body" idx="1"/>
          </p:nvPr>
        </p:nvSpPr>
        <p:spPr>
          <a:xfrm>
            <a:off x="672041" y="1906606"/>
            <a:ext cx="7808492" cy="4320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Прямоугольник 4"/>
          <p:cNvSpPr/>
          <p:nvPr/>
        </p:nvSpPr>
        <p:spPr>
          <a:xfrm>
            <a:off x="0" y="1"/>
            <a:ext cx="164908" cy="833445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452" hangingPunct="0"/>
            <a:endParaRPr lang="de-DE" sz="2200" smtClean="0">
              <a:solidFill>
                <a:prstClr val="black"/>
              </a:solidFill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60363"/>
            <a:ext cx="164908" cy="833445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452" hangingPunct="0"/>
            <a:endParaRPr lang="de-DE" sz="2200" smtClean="0">
              <a:solidFill>
                <a:prstClr val="black"/>
              </a:solidFill>
              <a:latin typeface="Thorndale" pitchFamily="18"/>
              <a:ea typeface="Andale Sans UI" pitchFamily="2"/>
              <a:cs typeface="Tahoma" pitchFamily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060097"/>
            <a:ext cx="164908" cy="833445"/>
          </a:xfrm>
          <a:prstGeom prst="rect">
            <a:avLst/>
          </a:prstGeom>
          <a:solidFill>
            <a:srgbClr val="125C8D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0" tIns="0" rIns="0" bIns="0" anchor="ctr" anchorCtr="1"/>
          <a:lstStyle/>
          <a:p>
            <a:pPr defTabSz="829452" hangingPunct="0"/>
            <a:endParaRPr lang="de-DE" sz="2200" smtClean="0">
              <a:solidFill>
                <a:prstClr val="black"/>
              </a:solidFill>
              <a:latin typeface="Thorndale" pitchFamily="18"/>
              <a:ea typeface="Andale Sans UI" pitchFamily="2"/>
              <a:cs typeface="Tahoma" pitchFamily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571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de-DE" sz="2200" b="1" i="0" u="none" strike="noStrike">
          <a:ln>
            <a:noFill/>
          </a:ln>
          <a:solidFill>
            <a:srgbClr val="333333"/>
          </a:solidFill>
          <a:latin typeface="Albany" pitchFamily="34"/>
          <a:cs typeface="Tahoma" pitchFamily="2"/>
        </a:defRPr>
      </a:lvl1pPr>
    </p:titleStyle>
    <p:bodyStyle>
      <a:lvl1pPr marL="0" marR="0" indent="0" algn="l" rtl="0" hangingPunct="0">
        <a:spcBef>
          <a:spcPts val="0"/>
        </a:spcBef>
        <a:spcAft>
          <a:spcPts val="0"/>
        </a:spcAft>
        <a:tabLst/>
        <a:defRPr lang="de-DE" sz="2200" b="0" i="0" u="none" strike="noStrike">
          <a:ln>
            <a:noFill/>
          </a:ln>
          <a:solidFill>
            <a:srgbClr val="000000"/>
          </a:solidFill>
          <a:latin typeface="Albany" pitchFamily="34"/>
          <a:cs typeface="Tahoma" pitchFamily="2"/>
        </a:defRPr>
      </a:lvl1pPr>
    </p:bodyStyle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/>
                </a:solidFill>
              </a:rPr>
              <a:pPr/>
              <a:t>18.12.2022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211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0174"/>
            <a:ext cx="7358114" cy="1357322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фундамент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28794" y="5429264"/>
            <a:ext cx="4471990" cy="428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под колонны сечением 300х300 мм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285728"/>
            <a:ext cx="7215238" cy="714380"/>
          </a:xfrm>
        </p:spPr>
        <p:txBody>
          <a:bodyPr/>
          <a:lstStyle/>
          <a:p>
            <a:pPr algn="ctr"/>
            <a:r>
              <a:rPr lang="ru-RU" dirty="0" smtClean="0"/>
              <a:t>Фундамент стаканного типа</a:t>
            </a:r>
          </a:p>
          <a:p>
            <a:pPr algn="ctr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0482" name="AutoShape 2" descr="http://www.zhbi-voronezh.ru/images/stories/bort-kam/_kol_fut_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/>
          <a:srcRect r="55625" b="63951"/>
          <a:stretch>
            <a:fillRect/>
          </a:stretch>
        </p:blipFill>
        <p:spPr bwMode="auto">
          <a:xfrm>
            <a:off x="2000232" y="928670"/>
            <a:ext cx="5143536" cy="445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28794" y="5429264"/>
            <a:ext cx="4471990" cy="4286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под колонны сечением 400х400 мм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285728"/>
            <a:ext cx="7215238" cy="714380"/>
          </a:xfrm>
        </p:spPr>
        <p:txBody>
          <a:bodyPr/>
          <a:lstStyle/>
          <a:p>
            <a:pPr algn="ctr"/>
            <a:r>
              <a:rPr lang="ru-RU" dirty="0" smtClean="0"/>
              <a:t>Фундамент стаканного типа</a:t>
            </a:r>
          </a:p>
          <a:p>
            <a:pPr algn="ctr"/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0482" name="AutoShape 2" descr="http://www.zhbi-voronezh.ru/images/stories/bort-kam/_kol_fut_1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 l="44063" b="63951"/>
          <a:stretch>
            <a:fillRect/>
          </a:stretch>
        </p:blipFill>
        <p:spPr bwMode="auto">
          <a:xfrm>
            <a:off x="1285852" y="928670"/>
            <a:ext cx="6404981" cy="4401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de-DE"/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>
            <a:def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None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defPPr>
            <a:lvl1pPr marL="432000" marR="0" lvl="0" indent="-324000" algn="l">
              <a:spcBef>
                <a:spcPts val="0"/>
              </a:spcBef>
              <a:spcAft>
                <a:spcPts val="0"/>
              </a:spcAft>
              <a:buClr>
                <a:srgbClr val="0E594D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1pPr>
            <a:lvl2pPr marL="864000" marR="0" lvl="1" indent="-288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2pPr>
            <a:lvl3pPr marL="1296000" marR="0" lvl="2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3pPr>
            <a:lvl4pPr marL="1728000" marR="0" lvl="3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StarSymbol"/>
              <a:buChar char="–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4pPr>
            <a:lvl5pPr marL="2160000" marR="0" lvl="4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5pPr>
            <a:lvl6pPr marL="2592000" marR="0" lvl="5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6pPr>
            <a:lvl7pPr marL="3024000" marR="0" lvl="6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7pPr>
            <a:lvl8pPr marL="3456000" marR="0" lvl="7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8pPr>
            <a:lvl9pPr marL="3887999" marR="0" lvl="8" indent="-21600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StarSymbol"/>
              <a:buChar char="●"/>
              <a:defRPr lang="de-DE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Andale Sans UI" pitchFamily="2"/>
                <a:cs typeface="Tahoma" pitchFamily="2"/>
              </a:defRPr>
            </a:lvl9pPr>
          </a:lstStyle>
          <a:p>
            <a:pPr marL="0" indent="0"/>
            <a:endParaRPr lang="de-DE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6552" y="354345"/>
            <a:ext cx="8490331" cy="61773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691124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374040" y="359640"/>
            <a:ext cx="8446432" cy="61657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9780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2071670" y="1099631"/>
            <a:ext cx="4500594" cy="475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3"/>
          <p:cNvSpPr txBox="1">
            <a:spLocks/>
          </p:cNvSpPr>
          <p:nvPr/>
        </p:nvSpPr>
        <p:spPr>
          <a:xfrm>
            <a:off x="357158" y="285728"/>
            <a:ext cx="7215238" cy="714380"/>
          </a:xfrm>
          <a:prstGeom prst="rect">
            <a:avLst/>
          </a:prstGeom>
        </p:spPr>
        <p:txBody>
          <a:bodyPr/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Заделка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колонны в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стакан</a:t>
            </a:r>
          </a:p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000240"/>
            <a:ext cx="1000132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стакан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1214422"/>
            <a:ext cx="1214446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колонна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928794" y="4071942"/>
            <a:ext cx="1928826" cy="42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928662" y="4214818"/>
            <a:ext cx="1000132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бетон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928670"/>
            <a:ext cx="3357586" cy="1857388"/>
          </a:xfrm>
        </p:spPr>
        <p:txBody>
          <a:bodyPr/>
          <a:lstStyle/>
          <a:p>
            <a:r>
              <a:rPr lang="ru-RU" dirty="0" smtClean="0"/>
              <a:t>Фундаментные подушки</a:t>
            </a:r>
            <a:endParaRPr lang="ru-RU" dirty="0"/>
          </a:p>
        </p:txBody>
      </p:sp>
      <p:sp>
        <p:nvSpPr>
          <p:cNvPr id="13314" name="AutoShape 2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8" name="AutoShape 16" descr="http://beton-house.com/wp-content/uploads/2017/09/plity-ulozheny--ostalos-zagnut-montazhnye-petli-i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9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89"/>
            <a:ext cx="4646403" cy="585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 l="40089" t="19397" r="27283" b="3017"/>
          <a:stretch>
            <a:fillRect/>
          </a:stretch>
        </p:blipFill>
        <p:spPr bwMode="auto">
          <a:xfrm>
            <a:off x="5000628" y="3000372"/>
            <a:ext cx="379043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 r="4374" b="22794"/>
          <a:stretch>
            <a:fillRect/>
          </a:stretch>
        </p:blipFill>
        <p:spPr bwMode="auto">
          <a:xfrm>
            <a:off x="3929058" y="3500438"/>
            <a:ext cx="4424053" cy="2428892"/>
          </a:xfrm>
          <a:prstGeom prst="round2DiagRect">
            <a:avLst>
              <a:gd name="adj1" fmla="val 50000"/>
              <a:gd name="adj2" fmla="val 38416"/>
            </a:avLst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 t="18750" b="17499"/>
          <a:stretch>
            <a:fillRect/>
          </a:stretch>
        </p:blipFill>
        <p:spPr bwMode="auto">
          <a:xfrm>
            <a:off x="3929058" y="714356"/>
            <a:ext cx="3786214" cy="241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3"/>
          <p:cNvSpPr txBox="1">
            <a:spLocks/>
          </p:cNvSpPr>
          <p:nvPr/>
        </p:nvSpPr>
        <p:spPr>
          <a:xfrm>
            <a:off x="214282" y="214290"/>
            <a:ext cx="5000660" cy="4786346"/>
          </a:xfrm>
          <a:prstGeom prst="rect">
            <a:avLst/>
          </a:prstGeom>
        </p:spPr>
        <p:txBody>
          <a:bodyPr/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Фундаментные подушки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000" dirty="0" smtClean="0"/>
              <a:t>       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ФЛ 6-24-3 (6-12-3)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dirty="0" smtClean="0"/>
              <a:t>		ФЛ 8-24-3 (8-12-3)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ru-RU" sz="20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ru-RU" sz="20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ФЛ 10-24-3 (10-12-3)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ru-RU" sz="2400" dirty="0" smtClean="0"/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ширина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длина     высота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ru-RU" sz="2400" baseline="0" dirty="0" smtClean="0"/>
              <a:t>   (дм)	</a:t>
            </a:r>
            <a:r>
              <a:rPr lang="ru-RU" sz="2400" dirty="0" smtClean="0"/>
              <a:t>           (</a:t>
            </a:r>
            <a:r>
              <a:rPr lang="ru-RU" sz="2400" baseline="0" dirty="0" err="1" smtClean="0"/>
              <a:t>дм</a:t>
            </a:r>
            <a:r>
              <a:rPr lang="ru-RU" sz="2400" baseline="0" dirty="0" smtClean="0"/>
              <a:t>)	     (</a:t>
            </a:r>
            <a:r>
              <a:rPr lang="ru-RU" sz="2400" baseline="0" dirty="0" err="1" smtClean="0"/>
              <a:t>дм</a:t>
            </a:r>
            <a:r>
              <a:rPr lang="ru-RU" sz="2400" baseline="0" dirty="0" smtClean="0"/>
              <a:t>)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928662" y="3571876"/>
            <a:ext cx="928694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2714612" y="3571876"/>
            <a:ext cx="785818" cy="4286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036745" y="3821115"/>
            <a:ext cx="50006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215206" y="4929198"/>
            <a:ext cx="285752" cy="35719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L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86182" y="5000636"/>
            <a:ext cx="285752" cy="35719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H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000628" y="5715016"/>
            <a:ext cx="285752" cy="35719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B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58" y="285728"/>
            <a:ext cx="6500858" cy="542928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Фундаментные блоки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/>
              <a:t>ФБ 3-24-6</a:t>
            </a:r>
          </a:p>
          <a:p>
            <a:pPr>
              <a:buNone/>
            </a:pPr>
            <a:r>
              <a:rPr lang="ru-RU" sz="2400" dirty="0" smtClean="0"/>
              <a:t>(3-12(8)-6)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ФБ 4-24-6</a:t>
            </a:r>
          </a:p>
          <a:p>
            <a:pPr>
              <a:buNone/>
            </a:pPr>
            <a:r>
              <a:rPr lang="ru-RU" sz="2400" dirty="0" smtClean="0"/>
              <a:t>(4-12(8)-6(3))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ФБ 5-24-6</a:t>
            </a:r>
          </a:p>
          <a:p>
            <a:pPr>
              <a:buNone/>
            </a:pPr>
            <a:r>
              <a:rPr lang="ru-RU" sz="2400" dirty="0" smtClean="0"/>
              <a:t>(5-12(8)-6(3))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ФБ 6-24-6</a:t>
            </a:r>
          </a:p>
          <a:p>
            <a:pPr>
              <a:buNone/>
            </a:pPr>
            <a:r>
              <a:rPr lang="ru-RU" sz="2400" dirty="0" smtClean="0"/>
              <a:t>(6-12(8)-6(3))</a:t>
            </a:r>
            <a:endParaRPr lang="ru-RU" sz="2400" dirty="0"/>
          </a:p>
        </p:txBody>
      </p:sp>
      <p:sp>
        <p:nvSpPr>
          <p:cNvPr id="13314" name="AutoShape 2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8" name="AutoShape 16" descr="http://beton-house.com/wp-content/uploads/2017/09/plity-ulozheny--ostalos-zagnut-montazhnye-petli-i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31" name="AutoShape 19" descr="https://ulyanovsk.promindex.ru/files/images/product/large_image/84/842594/fbs-blok-1246_599d22185a7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32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85860"/>
            <a:ext cx="5310198" cy="3796792"/>
          </a:xfrm>
          <a:prstGeom prst="roundRect">
            <a:avLst>
              <a:gd name="adj" fmla="val 32599"/>
            </a:avLst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8" name="AutoShape 6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2" name="AutoShape 10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4" name="AutoShape 12" descr="http://www.ufabiochistka.ru/system/images/localized/000/592/648_origin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6" name="AutoShape 14" descr="C:\%D0%9A%D0%90%D0%A2\%D0%B0%D1%80%D1%85%D0%B8%D1%82%D0%B5%D0%BA%D1%82%D1%83%D1%80%D0%B0\%D1%84%D1%83%D0%BD%D0%B4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8" name="AutoShape 16" descr="http://beton-house.com/wp-content/uploads/2017/09/plity-ulozheny--ostalos-zagnut-montazhnye-petli-i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 l="2564" t="7154" r="3420" b="12957"/>
          <a:stretch>
            <a:fillRect/>
          </a:stretch>
        </p:blipFill>
        <p:spPr bwMode="auto">
          <a:xfrm>
            <a:off x="-1" y="571479"/>
            <a:ext cx="9148331" cy="557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Прямоугольник 176"/>
          <p:cNvSpPr/>
          <p:nvPr/>
        </p:nvSpPr>
        <p:spPr>
          <a:xfrm>
            <a:off x="5000628" y="3571876"/>
            <a:ext cx="1285884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ФЛ 8-24-3</a:t>
            </a:r>
            <a:endParaRPr lang="ru-RU" sz="1600" dirty="0"/>
          </a:p>
        </p:txBody>
      </p:sp>
      <p:sp>
        <p:nvSpPr>
          <p:cNvPr id="176" name="Прямоугольник 175"/>
          <p:cNvSpPr/>
          <p:nvPr/>
        </p:nvSpPr>
        <p:spPr>
          <a:xfrm>
            <a:off x="4857752" y="2928934"/>
            <a:ext cx="1285884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ФБ 4-24-3</a:t>
            </a:r>
            <a:endParaRPr lang="ru-RU" sz="1600" dirty="0"/>
          </a:p>
        </p:txBody>
      </p:sp>
      <p:sp>
        <p:nvSpPr>
          <p:cNvPr id="175" name="Прямоугольник 174"/>
          <p:cNvSpPr/>
          <p:nvPr/>
        </p:nvSpPr>
        <p:spPr>
          <a:xfrm>
            <a:off x="4857752" y="2143116"/>
            <a:ext cx="1285884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ФБ 4-24-6</a:t>
            </a:r>
            <a:endParaRPr lang="ru-RU" sz="1600" dirty="0"/>
          </a:p>
        </p:txBody>
      </p:sp>
      <p:sp>
        <p:nvSpPr>
          <p:cNvPr id="163" name="Прямоугольник 162"/>
          <p:cNvSpPr/>
          <p:nvPr/>
        </p:nvSpPr>
        <p:spPr>
          <a:xfrm>
            <a:off x="2714612" y="4929198"/>
            <a:ext cx="714380" cy="3571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800</a:t>
            </a:r>
            <a:endParaRPr lang="ru-RU" sz="1600" dirty="0"/>
          </a:p>
        </p:txBody>
      </p:sp>
      <p:sp>
        <p:nvSpPr>
          <p:cNvPr id="153" name="Прямоугольник 152"/>
          <p:cNvSpPr/>
          <p:nvPr/>
        </p:nvSpPr>
        <p:spPr>
          <a:xfrm>
            <a:off x="2643174" y="428604"/>
            <a:ext cx="714380" cy="35719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510</a:t>
            </a:r>
            <a:endParaRPr lang="ru-RU" sz="1600" dirty="0"/>
          </a:p>
        </p:txBody>
      </p:sp>
      <p:sp>
        <p:nvSpPr>
          <p:cNvPr id="136" name="Прямоугольник 135"/>
          <p:cNvSpPr/>
          <p:nvPr/>
        </p:nvSpPr>
        <p:spPr>
          <a:xfrm>
            <a:off x="4929190" y="714356"/>
            <a:ext cx="714380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0,00</a:t>
            </a:r>
            <a:endParaRPr lang="ru-RU" sz="1600" dirty="0"/>
          </a:p>
        </p:txBody>
      </p:sp>
      <p:sp>
        <p:nvSpPr>
          <p:cNvPr id="133" name="Прямоугольник 132"/>
          <p:cNvSpPr/>
          <p:nvPr/>
        </p:nvSpPr>
        <p:spPr>
          <a:xfrm>
            <a:off x="285720" y="2000240"/>
            <a:ext cx="714380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- 0,60</a:t>
            </a:r>
            <a:endParaRPr lang="ru-RU" sz="1600" dirty="0"/>
          </a:p>
        </p:txBody>
      </p:sp>
      <p:sp>
        <p:nvSpPr>
          <p:cNvPr id="132" name="Прямоугольник 131"/>
          <p:cNvSpPr/>
          <p:nvPr/>
        </p:nvSpPr>
        <p:spPr>
          <a:xfrm>
            <a:off x="214282" y="3857628"/>
            <a:ext cx="714380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- 1,50</a:t>
            </a:r>
            <a:endParaRPr lang="ru-RU" sz="1600" dirty="0"/>
          </a:p>
        </p:txBody>
      </p:sp>
      <p:sp>
        <p:nvSpPr>
          <p:cNvPr id="107" name="Прямоугольник 106"/>
          <p:cNvSpPr/>
          <p:nvPr/>
        </p:nvSpPr>
        <p:spPr>
          <a:xfrm rot="16200000">
            <a:off x="785786" y="3500438"/>
            <a:ext cx="928694" cy="21431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900</a:t>
            </a:r>
            <a:endParaRPr lang="ru-RU" sz="1600" dirty="0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rot="10800000" flipV="1">
            <a:off x="214282" y="2786057"/>
            <a:ext cx="2643206" cy="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2143108" y="1214422"/>
            <a:ext cx="1785950" cy="928694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2143116"/>
            <a:ext cx="1571636" cy="1214446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357562"/>
            <a:ext cx="1571636" cy="642942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1643042" y="4000504"/>
            <a:ext cx="3000396" cy="642942"/>
          </a:xfrm>
          <a:prstGeom prst="trapezoid">
            <a:avLst>
              <a:gd name="adj" fmla="val 80795"/>
            </a:avLst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 rot="5400000">
            <a:off x="2821769" y="-107181"/>
            <a:ext cx="357190" cy="2571768"/>
          </a:xfrm>
          <a:prstGeom prst="leftBrace">
            <a:avLst>
              <a:gd name="adj1" fmla="val 8333"/>
              <a:gd name="adj2" fmla="val 53282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2964645" y="-107181"/>
            <a:ext cx="357190" cy="2571768"/>
          </a:xfrm>
          <a:prstGeom prst="leftBrace">
            <a:avLst>
              <a:gd name="adj1" fmla="val 8333"/>
              <a:gd name="adj2" fmla="val 47265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785794"/>
            <a:ext cx="428628" cy="6429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928670"/>
            <a:ext cx="428628" cy="64294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2035951" y="1321579"/>
            <a:ext cx="571504" cy="3571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2000232" y="1357298"/>
            <a:ext cx="785818" cy="5000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393141" y="1393017"/>
            <a:ext cx="928694" cy="571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536017" y="1393017"/>
            <a:ext cx="928694" cy="571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3036083" y="1393017"/>
            <a:ext cx="928694" cy="5715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178959" y="1464455"/>
            <a:ext cx="857256" cy="5000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750463" y="1964521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2285984" y="3071810"/>
            <a:ext cx="357190" cy="214314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2178827" y="2750339"/>
            <a:ext cx="785818" cy="428628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2107389" y="2464587"/>
            <a:ext cx="1143008" cy="642942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6200000" flipH="1">
            <a:off x="2321703" y="2393149"/>
            <a:ext cx="1214446" cy="71438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6200000" flipH="1">
            <a:off x="2607455" y="2393149"/>
            <a:ext cx="1214446" cy="71438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3" idx="0"/>
          </p:cNvCxnSpPr>
          <p:nvPr/>
        </p:nvCxnSpPr>
        <p:spPr>
          <a:xfrm rot="16200000" flipH="1">
            <a:off x="2893207" y="2393149"/>
            <a:ext cx="1214446" cy="71438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3214678" y="2357430"/>
            <a:ext cx="928694" cy="500066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3536149" y="2250272"/>
            <a:ext cx="500069" cy="285754"/>
          </a:xfrm>
          <a:prstGeom prst="line">
            <a:avLst/>
          </a:prstGeom>
          <a:ln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5" idx="1"/>
          </p:cNvCxnSpPr>
          <p:nvPr/>
        </p:nvCxnSpPr>
        <p:spPr>
          <a:xfrm rot="10800000" flipH="1" flipV="1">
            <a:off x="1902774" y="4321974"/>
            <a:ext cx="240333" cy="321471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2321703" y="3393281"/>
            <a:ext cx="571504" cy="500066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2285984" y="4143380"/>
            <a:ext cx="642942" cy="3571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3071802" y="4143380"/>
            <a:ext cx="642942" cy="3571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3857620" y="4143380"/>
            <a:ext cx="642942" cy="35719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1964513" y="4179099"/>
            <a:ext cx="571504" cy="35719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2714612" y="4143380"/>
            <a:ext cx="642942" cy="35719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3428992" y="4143380"/>
            <a:ext cx="642942" cy="357190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5400000">
            <a:off x="2821769" y="3393281"/>
            <a:ext cx="571504" cy="500066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>
            <a:off x="3321835" y="3464719"/>
            <a:ext cx="571504" cy="500066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4" idx="0"/>
          </p:cNvCxnSpPr>
          <p:nvPr/>
        </p:nvCxnSpPr>
        <p:spPr>
          <a:xfrm rot="16200000" flipH="1" flipV="1">
            <a:off x="2536018" y="3393282"/>
            <a:ext cx="642942" cy="571502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16200000" flipH="1" flipV="1">
            <a:off x="3036083" y="3393281"/>
            <a:ext cx="642942" cy="571504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5400000">
            <a:off x="3607587" y="3607595"/>
            <a:ext cx="357190" cy="285752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>
            <a:off x="2321703" y="3393281"/>
            <a:ext cx="357190" cy="285752"/>
          </a:xfrm>
          <a:prstGeom prst="line">
            <a:avLst/>
          </a:prstGeom>
          <a:ln>
            <a:prstDash val="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 rot="10800000">
            <a:off x="142844" y="4643446"/>
            <a:ext cx="1500198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>
            <a:off x="428596" y="3714752"/>
            <a:ext cx="1857388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 rot="16200000" flipH="1">
            <a:off x="1250133" y="4607727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/>
          <p:nvPr/>
        </p:nvCxnSpPr>
        <p:spPr>
          <a:xfrm rot="16200000" flipH="1">
            <a:off x="1250133" y="2750339"/>
            <a:ext cx="214314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Соединительная линия уступом 128"/>
          <p:cNvCxnSpPr/>
          <p:nvPr/>
        </p:nvCxnSpPr>
        <p:spPr>
          <a:xfrm rot="5400000">
            <a:off x="428596" y="2357430"/>
            <a:ext cx="428628" cy="428628"/>
          </a:xfrm>
          <a:prstGeom prst="bentConnector3">
            <a:avLst>
              <a:gd name="adj1" fmla="val 4052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Соединительная линия уступом 130"/>
          <p:cNvCxnSpPr/>
          <p:nvPr/>
        </p:nvCxnSpPr>
        <p:spPr>
          <a:xfrm rot="5400000">
            <a:off x="357158" y="4214818"/>
            <a:ext cx="428628" cy="428628"/>
          </a:xfrm>
          <a:prstGeom prst="bentConnector3">
            <a:avLst>
              <a:gd name="adj1" fmla="val 4052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 rot="10800000" flipV="1">
            <a:off x="3929058" y="1500174"/>
            <a:ext cx="2643206" cy="1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Соединительная линия уступом 134"/>
          <p:cNvCxnSpPr/>
          <p:nvPr/>
        </p:nvCxnSpPr>
        <p:spPr>
          <a:xfrm rot="5400000">
            <a:off x="5072066" y="1071546"/>
            <a:ext cx="428628" cy="428628"/>
          </a:xfrm>
          <a:prstGeom prst="bentConnector3">
            <a:avLst>
              <a:gd name="adj1" fmla="val 4052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Прямая соединительная линия 137"/>
          <p:cNvCxnSpPr/>
          <p:nvPr/>
        </p:nvCxnSpPr>
        <p:spPr>
          <a:xfrm>
            <a:off x="2071670" y="714356"/>
            <a:ext cx="192882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>
            <a:off x="1643042" y="5214950"/>
            <a:ext cx="300039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rot="5400000">
            <a:off x="1821637" y="821513"/>
            <a:ext cx="642942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rot="5400000">
            <a:off x="3607587" y="821513"/>
            <a:ext cx="642942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/>
          <p:nvPr/>
        </p:nvCxnSpPr>
        <p:spPr>
          <a:xfrm rot="5400000">
            <a:off x="3821901" y="607199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rot="5400000">
            <a:off x="2035951" y="607199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/>
          <p:nvPr/>
        </p:nvCxnSpPr>
        <p:spPr>
          <a:xfrm rot="5400000">
            <a:off x="1286646" y="4999842"/>
            <a:ext cx="714380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5400000">
            <a:off x="4287042" y="4999842"/>
            <a:ext cx="714380" cy="1588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единительная линия 160"/>
          <p:cNvCxnSpPr/>
          <p:nvPr/>
        </p:nvCxnSpPr>
        <p:spPr>
          <a:xfrm rot="5400000">
            <a:off x="1535885" y="510779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Прямая соединительная линия 161"/>
          <p:cNvCxnSpPr/>
          <p:nvPr/>
        </p:nvCxnSpPr>
        <p:spPr>
          <a:xfrm rot="5400000">
            <a:off x="4536281" y="5107793"/>
            <a:ext cx="214314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 flipV="1">
            <a:off x="4000496" y="3929066"/>
            <a:ext cx="1000132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 flipV="1">
            <a:off x="3714744" y="3286124"/>
            <a:ext cx="1000132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 flipV="1">
            <a:off x="3714744" y="2500306"/>
            <a:ext cx="1000132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>
            <a:off x="4714876" y="2500306"/>
            <a:ext cx="150019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>
            <a:off x="4714876" y="3286124"/>
            <a:ext cx="150019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Прямая соединительная линия 173"/>
          <p:cNvCxnSpPr/>
          <p:nvPr/>
        </p:nvCxnSpPr>
        <p:spPr>
          <a:xfrm>
            <a:off x="5000628" y="3929066"/>
            <a:ext cx="121444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Прямая соединительная линия 178"/>
          <p:cNvCxnSpPr/>
          <p:nvPr/>
        </p:nvCxnSpPr>
        <p:spPr>
          <a:xfrm rot="5400000">
            <a:off x="2321703" y="3393281"/>
            <a:ext cx="142876" cy="71438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64315" y="2794372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flipH="1">
            <a:off x="559539" y="2794372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H="1">
            <a:off x="672845" y="2786057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flipH="1">
            <a:off x="1571604" y="2799468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flipH="1">
            <a:off x="1661998" y="2786057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 flipH="1">
            <a:off x="1753934" y="2779321"/>
            <a:ext cx="107157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357167"/>
            <a:ext cx="7786742" cy="378621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Столбчатый фундамент</a:t>
            </a:r>
          </a:p>
          <a:p>
            <a:pPr algn="ctr">
              <a:buNone/>
            </a:pPr>
            <a:endParaRPr lang="ru-RU" dirty="0" smtClean="0"/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	из бутового камня 600х600 мм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	из бутобетона 500х500 мм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	из бетона 400х400 мм</a:t>
            </a:r>
          </a:p>
          <a:p>
            <a:pPr>
              <a:lnSpc>
                <a:spcPct val="150000"/>
              </a:lnSpc>
              <a:buNone/>
            </a:pPr>
            <a:r>
              <a:rPr lang="ru-RU" sz="2400" dirty="0" smtClean="0"/>
              <a:t>	из кирпича 380х380 мм; 380х510 мм; 510х510 мм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357167"/>
            <a:ext cx="6572296" cy="571504"/>
          </a:xfrm>
        </p:spPr>
        <p:txBody>
          <a:bodyPr/>
          <a:lstStyle/>
          <a:p>
            <a:pPr algn="ctr"/>
            <a:r>
              <a:rPr lang="ru-RU" dirty="0" smtClean="0"/>
              <a:t>Столбчатый фундамент</a:t>
            </a:r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r="11897" b="8132"/>
          <a:stretch>
            <a:fillRect/>
          </a:stretch>
        </p:blipFill>
        <p:spPr bwMode="auto">
          <a:xfrm>
            <a:off x="357158" y="1000108"/>
            <a:ext cx="73077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 rot="5400000">
            <a:off x="2321703" y="3393281"/>
            <a:ext cx="571504" cy="500066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Прямоугольник 128"/>
          <p:cNvSpPr/>
          <p:nvPr/>
        </p:nvSpPr>
        <p:spPr>
          <a:xfrm>
            <a:off x="3071802" y="5072074"/>
            <a:ext cx="1714512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1500-3000</a:t>
            </a:r>
            <a:endParaRPr lang="ru-RU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3428992" y="4286256"/>
            <a:ext cx="3357586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перемычка (ж/б балка)</a:t>
            </a:r>
            <a:endParaRPr lang="ru-RU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1928794" y="4357694"/>
            <a:ext cx="1714512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песок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5286380" y="571480"/>
            <a:ext cx="1857388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гидроизоляция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57224" y="2714620"/>
            <a:ext cx="1357322" cy="135732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29322" y="2714620"/>
            <a:ext cx="1357322" cy="1357322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357430"/>
            <a:ext cx="7286676" cy="357190"/>
          </a:xfrm>
          <a:prstGeom prst="rect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>
            <a:off x="1322365" y="2535231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28596" y="2000240"/>
            <a:ext cx="72866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8596" y="1643050"/>
            <a:ext cx="72866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28596" y="1285860"/>
            <a:ext cx="728667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>
            <a:off x="6394463" y="2535231"/>
            <a:ext cx="357190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822299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2751125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751257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51389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751521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6823091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1322365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822299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822431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322497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2751125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251191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751257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4251323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751389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822431" y="217804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7394595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6823091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394463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751521" y="146366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251455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393671" y="1820851"/>
            <a:ext cx="35719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500958" y="3000372"/>
            <a:ext cx="642910" cy="500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857224" y="3714752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500166" y="3714752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214414" y="3429000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57224" y="3143248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500166" y="3143248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214414" y="2714620"/>
            <a:ext cx="571504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857224" y="3429000"/>
            <a:ext cx="357190" cy="285752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857356" y="3500438"/>
            <a:ext cx="357190" cy="285752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57224" y="2714620"/>
            <a:ext cx="357190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1785918" y="2714620"/>
            <a:ext cx="428628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6286512" y="2714620"/>
            <a:ext cx="642942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929322" y="3071810"/>
            <a:ext cx="714380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643702" y="3071810"/>
            <a:ext cx="642942" cy="428628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6286512" y="3429000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6643702" y="3714752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5929322" y="3714752"/>
            <a:ext cx="642942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929322" y="2714620"/>
            <a:ext cx="357190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929454" y="2714620"/>
            <a:ext cx="357190" cy="357190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929322" y="3500438"/>
            <a:ext cx="357190" cy="214314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6929454" y="3500438"/>
            <a:ext cx="357190" cy="214314"/>
          </a:xfrm>
          <a:prstGeom prst="ellipse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2428860" y="2928934"/>
            <a:ext cx="71438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286116" y="2857496"/>
            <a:ext cx="71438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3786182" y="3071810"/>
            <a:ext cx="71438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357686" y="2928934"/>
            <a:ext cx="71438" cy="14287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4786314" y="3286124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 flipV="1">
            <a:off x="5357818" y="3071810"/>
            <a:ext cx="45719" cy="476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 flipH="1" flipV="1">
            <a:off x="2857488" y="3286124"/>
            <a:ext cx="109534" cy="10953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5214942" y="3500438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3929058" y="3643314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 flipV="1">
            <a:off x="4357686" y="3500438"/>
            <a:ext cx="45719" cy="5714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2928926" y="3714752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3428992" y="3500438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500298" y="3500438"/>
            <a:ext cx="45719" cy="10286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3643306" y="3929066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4643438" y="3714752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4214810" y="3929066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5572132" y="3286124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500694" y="3786190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2571736" y="3929066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3214678" y="3929066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000628" y="3857628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5000628" y="2928934"/>
            <a:ext cx="71438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7" name="Прямая соединительная линия 86"/>
          <p:cNvCxnSpPr/>
          <p:nvPr/>
        </p:nvCxnSpPr>
        <p:spPr>
          <a:xfrm rot="10800000" flipV="1">
            <a:off x="3000364" y="3786190"/>
            <a:ext cx="785818" cy="64294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42844" y="2357430"/>
            <a:ext cx="7858180" cy="1588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 rot="5400000">
            <a:off x="2014526" y="771500"/>
            <a:ext cx="1128714" cy="10144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Прямоугольник 95"/>
          <p:cNvSpPr/>
          <p:nvPr/>
        </p:nvSpPr>
        <p:spPr>
          <a:xfrm>
            <a:off x="3143240" y="357166"/>
            <a:ext cx="785818" cy="5715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стена</a:t>
            </a:r>
            <a:endParaRPr lang="ru-RU" dirty="0"/>
          </a:p>
        </p:txBody>
      </p:sp>
      <p:cxnSp>
        <p:nvCxnSpPr>
          <p:cNvPr id="99" name="Прямая соединительная линия 98"/>
          <p:cNvCxnSpPr/>
          <p:nvPr/>
        </p:nvCxnSpPr>
        <p:spPr>
          <a:xfrm rot="5400000">
            <a:off x="4964909" y="1535893"/>
            <a:ext cx="1357322" cy="285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rot="5400000">
            <a:off x="3929058" y="3286124"/>
            <a:ext cx="1785950" cy="3571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Прямая соединительная линия 115"/>
          <p:cNvCxnSpPr/>
          <p:nvPr/>
        </p:nvCxnSpPr>
        <p:spPr>
          <a:xfrm rot="5400000">
            <a:off x="714349" y="4857759"/>
            <a:ext cx="1571636" cy="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 rot="5400000">
            <a:off x="5893604" y="4822040"/>
            <a:ext cx="1500198" cy="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1428728" y="5500702"/>
            <a:ext cx="528641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 rot="5400000">
            <a:off x="1428728" y="5429264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 rot="5400000">
            <a:off x="6572264" y="5429264"/>
            <a:ext cx="142876" cy="1428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yt-cool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Ярк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668</TotalTime>
  <Words>89</Words>
  <Application>Microsoft Office PowerPoint</Application>
  <PresentationFormat>Экран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Техническая</vt:lpstr>
      <vt:lpstr>lyt-cool</vt:lpstr>
      <vt:lpstr>1_Яркая</vt:lpstr>
      <vt:lpstr>фундамент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233</cp:revision>
  <dcterms:created xsi:type="dcterms:W3CDTF">2018-01-12T14:35:48Z</dcterms:created>
  <dcterms:modified xsi:type="dcterms:W3CDTF">2022-12-18T13:20:59Z</dcterms:modified>
</cp:coreProperties>
</file>