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65" r:id="rId2"/>
    <p:sldMasterId id="2147483666" r:id="rId3"/>
  </p:sldMasterIdLst>
  <p:sldIdLst>
    <p:sldId id="274" r:id="rId4"/>
    <p:sldId id="256" r:id="rId5"/>
    <p:sldId id="257" r:id="rId6"/>
    <p:sldId id="258" r:id="rId7"/>
    <p:sldId id="259" r:id="rId8"/>
    <p:sldId id="278" r:id="rId9"/>
    <p:sldId id="276" r:id="rId10"/>
    <p:sldId id="286" r:id="rId11"/>
    <p:sldId id="279" r:id="rId12"/>
    <p:sldId id="284" r:id="rId13"/>
    <p:sldId id="287" r:id="rId14"/>
    <p:sldId id="288" r:id="rId15"/>
    <p:sldId id="289" r:id="rId16"/>
    <p:sldId id="29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40" autoAdjust="0"/>
    <p:restoredTop sz="94660"/>
  </p:normalViewPr>
  <p:slideViewPr>
    <p:cSldViewPr>
      <p:cViewPr varScale="1">
        <p:scale>
          <a:sx n="45" d="100"/>
          <a:sy n="45" d="100"/>
        </p:scale>
        <p:origin x="-190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6A8A5-2AE3-4360-B3CE-7097CB8CE38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52CA2-4C42-453E-89F4-C43AA6A7E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903B2-2D95-43EC-A349-EDFBB97012CB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6525C-A451-4663-BF77-B22DC3FF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DDD3-5C61-41D1-AB27-6BDA1A197FF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870BB-BA77-4481-A5A9-FDA10BC10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A17BF-079B-42FA-A876-438EB9D9824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6E690-CDA2-4C7D-B98E-828FF5E54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BB77-2358-42CF-A015-702CE4B9E9F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9E293-AB61-4BA6-AB6D-1DA9CB756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E79BE-AC95-4A1F-AD90-1BA5D8BA1B06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86959-CDC4-4F73-8A6F-B050B7E4B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4F0FA-DFEA-49E4-8699-3223371AF12F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FEA4A-51EE-4DAA-8DA6-B9F4D6386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1FEC-713C-4BCC-9D32-FFB9312F31D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4494-08EA-4AF9-ACD1-511CE8E75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7D702-5582-41F1-8C9D-34E1E202631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93BED-DA09-4FA9-BB98-1F596F2A2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BF071-7A86-43D0-B3C9-705856C8812A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A251A-EF03-4618-B144-5C1D537CD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F51ED-F94E-4CBB-96EE-A624B38E0E1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0E17A-414C-4346-BE38-69D138DEE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B467-94F8-415F-8747-C8EE41D1E94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0C082-3155-4C4E-AB16-74503EDCA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0CC2C-DA7A-4EA1-AF4D-2EFC12FD6E7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BFE84-C70F-483D-BA86-172603CE2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9BEA5-6C6D-4727-B990-48B580089061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1FB6C-0A57-4197-83D5-692CE7647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16540-1053-47D1-A453-ADBD20EAC792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54578-F5E4-4FF8-8D0C-2370EFD6B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620689"/>
            <a:ext cx="7772400" cy="1152127"/>
          </a:xfrm>
        </p:spPr>
        <p:txBody>
          <a:bodyPr/>
          <a:lstStyle>
            <a:lvl1pPr>
              <a:defRPr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err="1" smtClean="0"/>
              <a:t>Синквейн</a:t>
            </a:r>
            <a:r>
              <a:rPr lang="ru-RU" dirty="0" smtClean="0"/>
              <a:t> по теме: </a:t>
            </a:r>
            <a:br>
              <a:rPr lang="ru-RU" dirty="0" smtClean="0"/>
            </a:br>
            <a:r>
              <a:rPr lang="ru-RU" dirty="0" smtClean="0"/>
              <a:t>«Какой ветер у А.С.Пушкина?»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8B460-F8E8-44FB-B684-37FB2FEAE093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09578-789B-4D11-9A9D-0B3AE64F3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6A4A-B836-4C9A-B5CB-D22004EA72A6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D7BEB-C57C-43F2-8AF3-35B4AE975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AC392-2EED-4EE2-B648-4D34B6282EA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E7C6F-2170-4F2C-A3E2-262D7218C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BE0BC-045C-4144-BC7A-B062470E78E4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7E28C-2ED5-424F-89E1-C10421D3C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8792B-CE52-4556-906C-22D8931D1CF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6DAA-A5C0-4939-8FC0-E4105621E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3EDEC-99D4-4413-88C9-CF91FF08AF8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F7B08-12E7-463D-A4B5-CE1430034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04A95-9C18-458A-8A69-246F57128AC4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25CA-2EB0-407F-836A-8D19BE399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C2935-3E7C-4EF2-A626-FA4DE004D0D7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5B0BA-DD3C-4989-B764-4D865FB33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D32E2-FEB8-45C2-94CE-8B6B51FDFDBD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C3811-C3BF-4F70-8EFF-82BC2AB5F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9D6E-8B94-48EE-B7FD-FF6C1ED115EF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C64DA-043F-4530-8F78-FD1E48214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4B6D-B372-490B-8136-EB08A707773C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17B60-39F7-43DA-8494-BF21456E7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DEDFE-C051-41A3-B670-C8B8D024C77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B51D-FC73-492A-ACF8-B45887EE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DF608-2D99-4874-B696-B45E5C4B5FDD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9AC25-3F51-472D-A955-BE0D3B7AC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38A3-20D1-4BBC-BC0C-F9A8E31CFBB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50EA7-BE60-49FB-8FFF-AEC5E35BF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9801E-F41D-4F01-85D3-0C999DB1F24A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7EA83-B233-49F5-A3F2-1D9B95D02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E8B80-804A-4E68-945A-7A8F6B447F8B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BA3A7-22D3-46BD-B178-9BDD7B8F1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CC331-A278-48BE-9FF2-84F27D29C1E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BB6B-1A8D-4FCD-8A95-E1C2E593A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CE6F5-673D-47D4-AC20-9DD696996BD2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436B9-9B62-4AF8-B8EC-F7D532555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5D2CB-9201-47CD-87E3-DA32E8AD5A27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0A4FA-4AAF-4A88-B65B-84908CEA7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98BE32-FE9D-481B-B3C5-1446B395B63C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9A87EB-9174-438A-AA32-6725CDCA7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BB8C8-E374-4260-8E14-E034BBE3A7AA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B37A9A-C67B-4668-A91E-9228F1C5B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9A6A2C-FA29-429A-ADC7-323B0105798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E2ED1D-6C11-4F22-B2D3-6CA344173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697" r:id="rId4"/>
    <p:sldLayoutId id="2147483696" r:id="rId5"/>
    <p:sldLayoutId id="2147483695" r:id="rId6"/>
    <p:sldLayoutId id="2147483694" r:id="rId7"/>
    <p:sldLayoutId id="2147483693" r:id="rId8"/>
    <p:sldLayoutId id="2147483692" r:id="rId9"/>
    <p:sldLayoutId id="2147483691" r:id="rId10"/>
    <p:sldLayoutId id="2147483690" r:id="rId11"/>
    <p:sldLayoutId id="214748368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ctrTitle"/>
          </p:nvPr>
        </p:nvSpPr>
        <p:spPr>
          <a:xfrm>
            <a:off x="611560" y="1052737"/>
            <a:ext cx="7772400" cy="648072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subTitle" idx="1"/>
          </p:nvPr>
        </p:nvSpPr>
        <p:spPr>
          <a:xfrm>
            <a:off x="1371600" y="1700809"/>
            <a:ext cx="6400800" cy="3600399"/>
          </a:xfrm>
        </p:spPr>
        <p:txBody>
          <a:bodyPr/>
          <a:lstStyle/>
          <a:p>
            <a:endParaRPr lang="ru-RU" sz="28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«Приемы формирования функциональной (читательской) грамотности на уроках русского языка и литературного чтения</a:t>
            </a:r>
          </a:p>
          <a:p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начальных классах»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приготовила: </a:t>
            </a:r>
          </a:p>
          <a:p>
            <a:pPr algn="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МБОУ «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Красноэховская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 </a:t>
            </a:r>
          </a:p>
          <a:p>
            <a:pPr algn="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Карасева Галина Анатольевна.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5616" y="476672"/>
            <a:ext cx="7654305" cy="1152128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Репродукция картины А.А. Рылова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 В голубом просторе»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484784"/>
            <a:ext cx="6706627" cy="4886257"/>
          </a:xfrm>
        </p:spPr>
      </p:pic>
    </p:spTree>
    <p:extLst>
      <p:ext uri="{BB962C8B-B14F-4D97-AF65-F5344CB8AC3E}">
        <p14:creationId xmlns:p14="http://schemas.microsoft.com/office/powerpoint/2010/main" xmlns="" val="346406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4" y="404664"/>
            <a:ext cx="7654305" cy="5328592"/>
          </a:xfrm>
        </p:spPr>
        <p:txBody>
          <a:bodyPr/>
          <a:lstStyle/>
          <a:p>
            <a:pPr algn="l" eaLnBrk="1" hangingPunct="1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Работа  по   картине  А.А.Рылова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«В голубом просторе»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Откройте картинную галерею и найдите репродукцию картины, которая соответствует отрывкам сказок А.С.Пушкина  и нашей загадке о ветре.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2.Назовите образы, которые изображены на картине.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3.Назовите строки из сказок А.С.Пушкина , которые соответствуют картине.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06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6406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600" y="332656"/>
            <a:ext cx="7654305" cy="5400600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Заключение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Все эти приемы помогают значительно улучшить восприятие предмета школьником, вызывают интерес к поставленным задачам.</a:t>
            </a:r>
            <a:br>
              <a:rPr lang="ru-RU" sz="2000" dirty="0" smtClean="0"/>
            </a:br>
            <a:r>
              <a:rPr lang="ru-RU" sz="2000" dirty="0" smtClean="0"/>
              <a:t>Используемые на уроках приёмы работы способствуют развитию информационно-образовательной среды, направленной на формирование функциональной грамотности учащихся. Методы и приёмы лучше вводить постепенно, воспитывая у учащихся культуру дискуссии и сотрудничества; применять данные методики не обязательно все на одном уроке, главное, чтобы работа велась в системе.</a:t>
            </a:r>
            <a:br>
              <a:rPr lang="ru-RU" sz="2000" dirty="0" smtClean="0"/>
            </a:br>
            <a:r>
              <a:rPr lang="ru-RU" sz="2000" dirty="0" smtClean="0"/>
              <a:t>Учитель должен увлечь и «заразить» детей, показать им значимость их деятельности и вселить уверенность в своих силах.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46406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5616" y="476672"/>
            <a:ext cx="7654305" cy="1152128"/>
          </a:xfrm>
        </p:spPr>
        <p:txBody>
          <a:bodyPr/>
          <a:lstStyle/>
          <a:p>
            <a:pPr eaLnBrk="1" hangingPunct="1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06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908721"/>
            <a:ext cx="7772400" cy="172819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Microsoft New Tai Lue" panose="020B0502040204020203" pitchFamily="34" charset="0"/>
              </a:rPr>
              <a:t>Что такое 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Microsoft New Tai Lue" panose="020B0502040204020203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Microsoft New Tai Lue" panose="020B0502040204020203" pitchFamily="34" charset="0"/>
              </a:rPr>
              <a:t>функциональная (читательская) грамотность 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0013" y="2780928"/>
            <a:ext cx="6403975" cy="2856285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2000" dirty="0" smtClean="0"/>
              <a:t>Функциональная грамотность есть определенный уровень знаний, умений и навыков, обеспечивающих нормальное функционирование личности в системе социальных отношений. Сущность функциональной грамотности состоит в способности личности самостоятельно осуществлять учебную деятельность и применять приобретенные знания, умения и навыки для решения жизненных задач в различных сферах человеческой деятельности, общения и социальных отношений.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i="1" kern="1200" dirty="0">
              <a:solidFill>
                <a:schemeClr val="tx1">
                  <a:tint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92696"/>
            <a:ext cx="8229600" cy="1008111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приемы работы с текстом по развитию читательской грамотности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 rot="10800000" flipV="1">
            <a:off x="971600" y="1700807"/>
            <a:ext cx="6753944" cy="2736304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Толстые и тонкие вопросы</a:t>
            </a:r>
          </a:p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Знаю, умею, хочу</a:t>
            </a:r>
          </a:p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Лови ошибку</a:t>
            </a:r>
          </a:p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цепочки</a:t>
            </a:r>
          </a:p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Ассоциативное мышление</a:t>
            </a:r>
          </a:p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Словарики  и другие.</a:t>
            </a:r>
          </a:p>
          <a:p>
            <a:pPr eaLnBrk="1" hangingPunct="1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692696"/>
            <a:ext cx="8229600" cy="4104456"/>
          </a:xfrm>
        </p:spPr>
        <p:txBody>
          <a:bodyPr/>
          <a:lstStyle/>
          <a:p>
            <a:pPr algn="l" eaLnBrk="1" hangingPunct="1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Работа с текстом-загадкой.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(Упр. 155 Учебник русского языка. 3 класс  1 часть)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Прочитайте. Отгадайте  загадку.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он в холод,            То  что-то прошепчет,   </a:t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он в зной,               То  вдруг загудит.</a:t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 он добрый,            Притихнет, умчится,   </a:t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он злой.                   Примчится опять,                </a:t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открытые окна                То вздумает по морю </a:t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Нежданно влетит               Волны гонять…</a:t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Н.Найденова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59" y="260350"/>
            <a:ext cx="8086353" cy="1584474"/>
          </a:xfrm>
        </p:spPr>
        <p:txBody>
          <a:bodyPr/>
          <a:lstStyle/>
          <a:p>
            <a:pPr eaLnBrk="1" hangingPunct="1"/>
            <a:r>
              <a:rPr lang="ru-RU" i="1" dirty="0" smtClean="0">
                <a:solidFill>
                  <a:srgbClr val="FF0000"/>
                </a:solidFill>
              </a:rPr>
              <a:t>Прием «Словарики»</a:t>
            </a:r>
          </a:p>
        </p:txBody>
      </p:sp>
      <p:sp>
        <p:nvSpPr>
          <p:cNvPr id="41986" name="Содержимое 2"/>
          <p:cNvSpPr>
            <a:spLocks noGrp="1"/>
          </p:cNvSpPr>
          <p:nvPr>
            <p:ph idx="4294967295"/>
          </p:nvPr>
        </p:nvSpPr>
        <p:spPr>
          <a:xfrm>
            <a:off x="467544" y="764704"/>
            <a:ext cx="8229600" cy="50006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i="1" dirty="0" smtClean="0"/>
              <a:t>                          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ru-RU" i="1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i="1" dirty="0" smtClean="0"/>
              <a:t> </a:t>
            </a:r>
            <a:r>
              <a:rPr lang="ru-RU" sz="2400" i="1" dirty="0" smtClean="0"/>
              <a:t>Объясните   лексическое значение некоторых слов, используя прием  «Словарики».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i="1" dirty="0" smtClean="0"/>
              <a:t>Задание:</a:t>
            </a:r>
          </a:p>
          <a:p>
            <a:pPr marL="457200" indent="-4572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400" i="1" dirty="0" smtClean="0"/>
              <a:t>Выпишите слова, которые вам непонятны</a:t>
            </a:r>
          </a:p>
          <a:p>
            <a:pPr marL="457200" indent="-457200" eaLnBrk="1" hangingPunct="1">
              <a:lnSpc>
                <a:spcPct val="90000"/>
              </a:lnSpc>
              <a:buNone/>
            </a:pPr>
            <a:r>
              <a:rPr lang="ru-RU" sz="2400" i="1" dirty="0" smtClean="0"/>
              <a:t>2. Объясните  значение этих слов.</a:t>
            </a:r>
          </a:p>
          <a:p>
            <a:pPr marL="457200" indent="-457200" eaLnBrk="1" hangingPunct="1">
              <a:lnSpc>
                <a:spcPct val="90000"/>
              </a:lnSpc>
              <a:buNone/>
            </a:pPr>
            <a:r>
              <a:rPr lang="ru-RU" sz="2400" i="1" dirty="0" smtClean="0"/>
              <a:t>3. Запишите  в тетрадь. </a:t>
            </a:r>
          </a:p>
          <a:p>
            <a:pPr marL="457200" indent="-457200" eaLnBrk="1" hangingPunct="1">
              <a:lnSpc>
                <a:spcPct val="90000"/>
              </a:lnSpc>
              <a:buNone/>
            </a:pPr>
            <a:endParaRPr lang="ru-RU" sz="2400" i="1" dirty="0" smtClean="0"/>
          </a:p>
          <a:p>
            <a:pPr marL="457200" indent="-457200" eaLnBrk="1" hangingPunct="1">
              <a:lnSpc>
                <a:spcPct val="90000"/>
              </a:lnSpc>
              <a:buNone/>
            </a:pPr>
            <a:r>
              <a:rPr lang="ru-RU" sz="2400" i="1" dirty="0" smtClean="0"/>
              <a:t>   </a:t>
            </a:r>
            <a:r>
              <a:rPr lang="ru-RU" sz="2800" i="1" dirty="0" smtClean="0"/>
              <a:t>зной</a:t>
            </a:r>
            <a:r>
              <a:rPr lang="ru-RU" sz="2400" i="1" dirty="0" smtClean="0"/>
              <a:t> –  жара,  духота,  пекло.</a:t>
            </a:r>
          </a:p>
          <a:p>
            <a:pPr marL="457200" indent="-457200" eaLnBrk="1" hangingPunct="1">
              <a:lnSpc>
                <a:spcPct val="90000"/>
              </a:lnSpc>
              <a:buNone/>
            </a:pPr>
            <a:r>
              <a:rPr lang="ru-RU" sz="2400" i="1" dirty="0" smtClean="0"/>
              <a:t>   </a:t>
            </a:r>
            <a:r>
              <a:rPr lang="ru-RU" sz="2800" i="1" dirty="0" smtClean="0"/>
              <a:t>нежданно</a:t>
            </a:r>
            <a:r>
              <a:rPr lang="ru-RU" sz="2400" i="1" dirty="0" smtClean="0"/>
              <a:t>  -  неожиданно, вдруг, случайно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9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/>
          </p:nvPr>
        </p:nvSpPr>
        <p:spPr>
          <a:xfrm>
            <a:off x="1042988" y="981074"/>
            <a:ext cx="6842125" cy="2231901"/>
          </a:xfrm>
        </p:spPr>
        <p:txBody>
          <a:bodyPr/>
          <a:lstStyle/>
          <a:p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Изобразительно-выразительные средства, с помощью которых автор изображает   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ветер.</a:t>
            </a:r>
            <a:b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0" name="Rectangle 3"/>
          <p:cNvSpPr>
            <a:spLocks noGrp="1"/>
          </p:cNvSpPr>
          <p:nvPr>
            <p:ph type="body" idx="1"/>
          </p:nvPr>
        </p:nvSpPr>
        <p:spPr>
          <a:xfrm>
            <a:off x="480396" y="2924944"/>
            <a:ext cx="8229600" cy="2664296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z="2400" i="1" dirty="0" smtClean="0">
                <a:latin typeface="Arial" charset="0"/>
              </a:rPr>
              <a:t>Какие пары слов показывают, что ветер бывает разный?  </a:t>
            </a:r>
          </a:p>
          <a:p>
            <a:pPr marL="457200" indent="-457200">
              <a:buNone/>
            </a:pPr>
            <a:r>
              <a:rPr lang="ru-RU" sz="2400" i="1" dirty="0" smtClean="0">
                <a:latin typeface="Arial" charset="0"/>
              </a:rPr>
              <a:t>    (   холод  - зной,       добрый  - злой,   прошепчет  - загудит ,  умчится – примчится )</a:t>
            </a:r>
          </a:p>
          <a:p>
            <a:pPr marL="457200" indent="-457200">
              <a:buNone/>
            </a:pPr>
            <a:r>
              <a:rPr lang="ru-RU" sz="2400" i="1" dirty="0" smtClean="0">
                <a:latin typeface="Arial" charset="0"/>
              </a:rPr>
              <a:t>2. Как называются эти слова?</a:t>
            </a:r>
          </a:p>
          <a:p>
            <a:pPr marL="457200" indent="-457200">
              <a:buNone/>
            </a:pPr>
            <a:r>
              <a:rPr lang="ru-RU" sz="2400" i="1" dirty="0" smtClean="0">
                <a:latin typeface="Arial" charset="0"/>
              </a:rPr>
              <a:t>3.  Что такое  антонимы?</a:t>
            </a:r>
          </a:p>
          <a:p>
            <a:pPr marL="457200" indent="-457200">
              <a:buNone/>
            </a:pPr>
            <a:endParaRPr lang="ru-RU" sz="2400" i="1" dirty="0" smtClean="0">
              <a:latin typeface="Arial" charset="0"/>
            </a:endParaRPr>
          </a:p>
          <a:p>
            <a:pPr marL="457200" indent="-457200">
              <a:buNone/>
            </a:pPr>
            <a:endParaRPr lang="ru-RU" sz="2400" i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/>
          </p:nvPr>
        </p:nvSpPr>
        <p:spPr>
          <a:xfrm>
            <a:off x="5076825" y="692150"/>
            <a:ext cx="3527425" cy="3097213"/>
          </a:xfrm>
        </p:spPr>
        <p:txBody>
          <a:bodyPr/>
          <a:lstStyle/>
          <a:p>
            <a:r>
              <a:rPr lang="ru-RU" sz="2800" i="1" dirty="0" smtClean="0">
                <a:latin typeface="Arial" charset="0"/>
              </a:rPr>
              <a:t/>
            </a:r>
            <a:br>
              <a:rPr lang="ru-RU" sz="2800" i="1" dirty="0" smtClean="0">
                <a:latin typeface="Arial" charset="0"/>
              </a:rPr>
            </a:br>
            <a:r>
              <a:rPr lang="ru-RU" sz="2800" i="1" dirty="0" smtClean="0">
                <a:latin typeface="Arial" charset="0"/>
              </a:rPr>
              <a:t/>
            </a:r>
            <a:br>
              <a:rPr lang="ru-RU" sz="2800" i="1" dirty="0" smtClean="0">
                <a:latin typeface="Arial" charset="0"/>
              </a:rPr>
            </a:br>
            <a:r>
              <a:rPr lang="ru-RU" sz="2800" i="1" dirty="0" smtClean="0">
                <a:latin typeface="Arial" charset="0"/>
              </a:rPr>
              <a:t/>
            </a:r>
            <a:br>
              <a:rPr lang="ru-RU" sz="2800" i="1" dirty="0" smtClean="0">
                <a:latin typeface="Arial" charset="0"/>
              </a:rPr>
            </a:br>
            <a:r>
              <a:rPr lang="ru-RU" sz="2400" i="1" dirty="0" smtClean="0">
                <a:latin typeface="Arial" charset="0"/>
              </a:rPr>
              <a:t>Ассоциативное мышление</a:t>
            </a:r>
            <a:br>
              <a:rPr lang="ru-RU" sz="2400" i="1" dirty="0" smtClean="0">
                <a:latin typeface="Arial" charset="0"/>
              </a:rPr>
            </a:br>
            <a:r>
              <a:rPr lang="ru-RU" sz="2400" i="1" dirty="0" smtClean="0">
                <a:latin typeface="Arial" charset="0"/>
              </a:rPr>
              <a:t/>
            </a:r>
            <a:br>
              <a:rPr lang="ru-RU" sz="2400" i="1" dirty="0" smtClean="0">
                <a:latin typeface="Arial" charset="0"/>
              </a:rPr>
            </a:br>
            <a:r>
              <a:rPr lang="ru-RU" sz="2400" i="1" dirty="0" smtClean="0">
                <a:latin typeface="Arial" charset="0"/>
              </a:rPr>
              <a:t>Работа с ключевой строкой «Загадки». </a:t>
            </a:r>
            <a:br>
              <a:rPr lang="ru-RU" sz="2400" i="1" dirty="0" smtClean="0">
                <a:latin typeface="Arial" charset="0"/>
              </a:rPr>
            </a:br>
            <a:r>
              <a:rPr lang="ru-RU" sz="2400" i="1" dirty="0">
                <a:latin typeface="Arial" charset="0"/>
              </a:rPr>
              <a:t/>
            </a:r>
            <a:br>
              <a:rPr lang="ru-RU" sz="2400" i="1" dirty="0">
                <a:latin typeface="Arial" charset="0"/>
              </a:rPr>
            </a:br>
            <a:r>
              <a:rPr lang="ru-RU" sz="2400" i="1" dirty="0" smtClean="0">
                <a:latin typeface="Arial" charset="0"/>
              </a:rPr>
              <a:t/>
            </a:r>
            <a:br>
              <a:rPr lang="ru-RU" sz="2400" i="1" dirty="0" smtClean="0">
                <a:latin typeface="Arial" charset="0"/>
              </a:rPr>
            </a:br>
            <a:r>
              <a:rPr lang="ru-RU" sz="2400" i="1" dirty="0" smtClean="0">
                <a:latin typeface="Arial" charset="0"/>
              </a:rPr>
              <a:t>Выход на отрывки из сказок </a:t>
            </a:r>
            <a:br>
              <a:rPr lang="ru-RU" sz="2400" i="1" dirty="0" smtClean="0">
                <a:latin typeface="Arial" charset="0"/>
              </a:rPr>
            </a:br>
            <a:r>
              <a:rPr lang="ru-RU" sz="2400" i="1" dirty="0" smtClean="0">
                <a:latin typeface="Arial" charset="0"/>
              </a:rPr>
              <a:t>А.С. Пушкина.</a:t>
            </a:r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4535487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  <p:pic>
        <p:nvPicPr>
          <p:cNvPr id="57347" name="Picture 4" descr="022158919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700213"/>
            <a:ext cx="4541837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Работа над произведением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1</a:t>
            </a:r>
            <a:r>
              <a:rPr lang="ru-RU" dirty="0" smtClean="0"/>
              <a:t>. </a:t>
            </a:r>
            <a:r>
              <a:rPr lang="ru-RU" sz="2400" dirty="0" smtClean="0"/>
              <a:t>Найдите в загадке ключевую строку, которая напоминает нам о литературных произведениях, прочитанных раньше.</a:t>
            </a:r>
          </a:p>
          <a:p>
            <a:endParaRPr lang="ru-RU" sz="2400" dirty="0" smtClean="0"/>
          </a:p>
          <a:p>
            <a:r>
              <a:rPr lang="ru-RU" sz="2400" dirty="0" smtClean="0"/>
              <a:t>2. Какие произведения вам напоминает эта строка?</a:t>
            </a:r>
          </a:p>
          <a:p>
            <a:endParaRPr lang="ru-RU" sz="2400" dirty="0" smtClean="0"/>
          </a:p>
          <a:p>
            <a:r>
              <a:rPr lang="ru-RU" sz="2400" dirty="0" smtClean="0"/>
              <a:t>3. Вспомним  сказки А.С.Пушкина, где он пишет о ветре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Grp="1"/>
          </p:cNvSpPr>
          <p:nvPr>
            <p:ph type="ctrTitle" idx="4294967295"/>
          </p:nvPr>
        </p:nvSpPr>
        <p:spPr>
          <a:xfrm>
            <a:off x="1492692" y="764704"/>
            <a:ext cx="6158615" cy="5184575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i="1" dirty="0" err="1" smtClean="0">
                <a:solidFill>
                  <a:srgbClr val="FF0000"/>
                </a:solidFill>
                <a:latin typeface="Monotype Corsiva" pitchFamily="66" charset="0"/>
              </a:rPr>
              <a:t>Синквейн</a:t>
            </a: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 на тему : « Какой ветер у А.С.Пушкина»</a:t>
            </a:r>
            <a:b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</a:t>
            </a:r>
            <a:r>
              <a:rPr lang="ru-RU" sz="4000" dirty="0" smtClean="0">
                <a:latin typeface="Monotype Corsiva" pitchFamily="66" charset="0"/>
              </a:rPr>
              <a:t>ветер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могучий  сильный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 гонят  гуляет   волнует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всюду веет на просторе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свобода</a:t>
            </a:r>
            <a:endParaRPr lang="ru-RU" sz="4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1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2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264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1_Тема Office</vt:lpstr>
      <vt:lpstr>2_Тема Office</vt:lpstr>
      <vt:lpstr>Тема:</vt:lpstr>
      <vt:lpstr>Что такое  функциональная (читательская) грамотность ?</vt:lpstr>
      <vt:lpstr>Основные приемы работы с текстом по развитию читательской грамотности</vt:lpstr>
      <vt:lpstr>                            Работа с текстом-загадкой.             (Упр. 155 Учебник русского языка. 3 класс  1 часть)  1. Прочитайте. Отгадайте  загадку.  Бывает он в холод,            То  что-то прошепчет,    Бывает он в зной,               То  вдруг загудит. Бывает  он добрый,            Притихнет, умчится,    Бывает он злой.                   Примчится опять,                 В открытые окна                То вздумает по морю  Нежданно влетит               Волны гонять…                                                          Н.Найденова </vt:lpstr>
      <vt:lpstr>Прием «Словарики»</vt:lpstr>
      <vt:lpstr>   Изобразительно-выразительные средства, с помощью которых автор изображает    ветер.    </vt:lpstr>
      <vt:lpstr>   Ассоциативное мышление  Работа с ключевой строкой «Загадки».    Выход на отрывки из сказок  А.С. Пушкина.</vt:lpstr>
      <vt:lpstr>   Работа над произведением </vt:lpstr>
      <vt:lpstr> Синквейн на тему : « Какой ветер у А.С.Пушкина»     ветер могучий  сильный  гонят  гуляет   волнует всюду веет на просторе свобода</vt:lpstr>
      <vt:lpstr>Репродукция картины А.А. Рылова  « В голубом просторе»</vt:lpstr>
      <vt:lpstr>                                     Работа  по   картине  А.А.Рылова                        «В голубом просторе»  1.  Откройте картинную галерею и найдите репродукцию картины, которая соответствует отрывкам сказок А.С.Пушкина  и нашей загадке о ветре.  2.Назовите образы, которые изображены на картине.  3.Назовите строки из сказок А.С.Пушкина , которые соответствуют картине.    </vt:lpstr>
      <vt:lpstr>Слайд 12</vt:lpstr>
      <vt:lpstr> Заключение  Все эти приемы помогают значительно улучшить восприятие предмета школьником, вызывают интерес к поставленным задачам. Используемые на уроках приёмы работы способствуют развитию информационно-образовательной среды, направленной на формирование функциональной грамотности учащихся. Методы и приёмы лучше вводить постепенно, воспитывая у учащихся культуру дискуссии и сотрудничества; применять данные методики не обязательно все на одном уроке, главное, чтобы работа велась в системе. Учитель должен увлечь и «заразить» детей, показать им значимость их деятельности и вселить уверенность в своих силах.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Вид глагола</dc:title>
  <dc:creator>User</dc:creator>
  <cp:lastModifiedBy>галина</cp:lastModifiedBy>
  <cp:revision>70</cp:revision>
  <dcterms:created xsi:type="dcterms:W3CDTF">2014-03-04T13:58:50Z</dcterms:created>
  <dcterms:modified xsi:type="dcterms:W3CDTF">2022-11-29T07:24:52Z</dcterms:modified>
</cp:coreProperties>
</file>