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65" r:id="rId2"/>
    <p:sldId id="266" r:id="rId3"/>
    <p:sldId id="262" r:id="rId4"/>
    <p:sldId id="267" r:id="rId5"/>
    <p:sldId id="268" r:id="rId6"/>
    <p:sldId id="260" r:id="rId7"/>
    <p:sldId id="269" r:id="rId8"/>
    <p:sldId id="270" r:id="rId9"/>
    <p:sldId id="271" r:id="rId10"/>
    <p:sldId id="272" r:id="rId11"/>
    <p:sldId id="273" r:id="rId12"/>
    <p:sldId id="274" r:id="rId13"/>
    <p:sldId id="275" r:id="rId14"/>
    <p:sldId id="276" r:id="rId15"/>
    <p:sldId id="277" r:id="rId16"/>
    <p:sldId id="279" r:id="rId17"/>
    <p:sldId id="280" r:id="rId18"/>
  </p:sldIdLst>
  <p:sldSz cx="9144000" cy="6858000" type="screen4x3"/>
  <p:notesSz cx="6858000" cy="9144000"/>
  <p:custDataLst>
    <p:tags r:id="rId21"/>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99"/>
    <a:srgbClr val="3399FF"/>
    <a:srgbClr val="04374A"/>
    <a:srgbClr val="E590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604" autoAdjust="0"/>
  </p:normalViewPr>
  <p:slideViewPr>
    <p:cSldViewPr>
      <p:cViewPr>
        <p:scale>
          <a:sx n="65" d="100"/>
          <a:sy n="65" d="100"/>
        </p:scale>
        <p:origin x="-153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4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6663A1-BE93-4F19-BCAE-33E954C20B2B}" type="datetimeFigureOut">
              <a:rPr lang="ru-RU" smtClean="0"/>
              <a:t>18.12.2022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0DF26E-F902-4582-B614-0C9EE35F2135}" type="slidenum">
              <a:rPr lang="ru-RU" smtClean="0"/>
              <a:t>‹#›</a:t>
            </a:fld>
            <a:endParaRPr lang="ru-RU"/>
          </a:p>
        </p:txBody>
      </p:sp>
    </p:spTree>
    <p:extLst>
      <p:ext uri="{BB962C8B-B14F-4D97-AF65-F5344CB8AC3E}">
        <p14:creationId xmlns:p14="http://schemas.microsoft.com/office/powerpoint/2010/main" val="404328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C0431-2448-4DC3-AF70-2785FBE2C445}" type="datetimeFigureOut">
              <a:rPr lang="ru-RU" smtClean="0"/>
              <a:t>18.12.2022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4341FE-AE5C-47F1-8FD8-47C4A673A802}" type="slidenum">
              <a:rPr lang="ru-RU" smtClean="0"/>
              <a:t>‹#›</a:t>
            </a:fld>
            <a:endParaRPr lang="ru-RU"/>
          </a:p>
        </p:txBody>
      </p:sp>
    </p:spTree>
    <p:extLst>
      <p:ext uri="{BB962C8B-B14F-4D97-AF65-F5344CB8AC3E}">
        <p14:creationId xmlns:p14="http://schemas.microsoft.com/office/powerpoint/2010/main" val="20261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5589240"/>
            <a:ext cx="6301208" cy="1102022"/>
          </a:xfrm>
        </p:spPr>
        <p:txBody>
          <a:bodyPr/>
          <a:lstStyle>
            <a:lvl1pPr>
              <a:defRPr b="1">
                <a:solidFill>
                  <a:schemeClr val="bg1"/>
                </a:solidFill>
                <a:effectLst>
                  <a:outerShdw blurRad="38100" dist="38100" dir="2700000" algn="tl">
                    <a:srgbClr val="000000">
                      <a:alpha val="43137"/>
                    </a:srgbClr>
                  </a:outerShdw>
                </a:effectLst>
              </a:defRPr>
            </a:lvl1pPr>
          </a:lstStyle>
          <a:p>
            <a:r>
              <a:rPr lang="ru-RU" dirty="0" smtClean="0"/>
              <a:t>Образец заголовка</a:t>
            </a:r>
            <a:endParaRPr lang="ru-RU" dirty="0"/>
          </a:p>
        </p:txBody>
      </p:sp>
      <p:sp>
        <p:nvSpPr>
          <p:cNvPr id="4" name="Дата 3"/>
          <p:cNvSpPr>
            <a:spLocks noGrp="1"/>
          </p:cNvSpPr>
          <p:nvPr>
            <p:ph type="dt" sz="half" idx="10"/>
          </p:nvPr>
        </p:nvSpPr>
        <p:spPr/>
        <p:txBody>
          <a:bodyPr/>
          <a:lstStyle>
            <a:lvl1pPr>
              <a:defRPr>
                <a:solidFill>
                  <a:schemeClr val="bg1"/>
                </a:solidFill>
              </a:defRPr>
            </a:lvl1pPr>
          </a:lstStyle>
          <a:p>
            <a:fld id="{A5E48A96-E1BB-4C8F-80B2-32A47A48A9D5}" type="datetimeFigureOut">
              <a:rPr lang="ru-RU" smtClean="0"/>
              <a:pPr/>
              <a:t>18.12.2022</a:t>
            </a:fld>
            <a:endParaRPr lang="ru-RU"/>
          </a:p>
        </p:txBody>
      </p:sp>
      <p:sp>
        <p:nvSpPr>
          <p:cNvPr id="5" name="Нижний колонтитул 4"/>
          <p:cNvSpPr>
            <a:spLocks noGrp="1"/>
          </p:cNvSpPr>
          <p:nvPr>
            <p:ph type="ftr" sz="quarter" idx="11"/>
          </p:nvPr>
        </p:nvSpPr>
        <p:spPr/>
        <p:txBody>
          <a:bodyPr/>
          <a:lstStyle>
            <a:lvl1pPr>
              <a:defRPr>
                <a:solidFill>
                  <a:schemeClr val="bg1"/>
                </a:solidFill>
              </a:defRPr>
            </a:lvl1pPr>
          </a:lstStyle>
          <a:p>
            <a:endParaRPr lang="ru-RU" dirty="0"/>
          </a:p>
        </p:txBody>
      </p:sp>
      <p:sp>
        <p:nvSpPr>
          <p:cNvPr id="6" name="Номер слайда 5"/>
          <p:cNvSpPr>
            <a:spLocks noGrp="1"/>
          </p:cNvSpPr>
          <p:nvPr>
            <p:ph type="sldNum" sz="quarter" idx="12"/>
          </p:nvPr>
        </p:nvSpPr>
        <p:spPr/>
        <p:txBody>
          <a:bodyPr/>
          <a:lstStyle>
            <a:lvl1pPr>
              <a:defRPr>
                <a:solidFill>
                  <a:schemeClr val="bg1"/>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51564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6">
                    <a:lumMod val="50000"/>
                  </a:schemeClr>
                </a:solidFill>
              </a:defRPr>
            </a:lvl1pPr>
          </a:lstStyle>
          <a:p>
            <a:r>
              <a:rPr lang="ru-RU" dirty="0"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1pPr>
              <a:defRPr>
                <a:solidFill>
                  <a:schemeClr val="accent6">
                    <a:lumMod val="50000"/>
                  </a:schemeClr>
                </a:solidFill>
              </a:defRPr>
            </a:lvl1pPr>
            <a:lvl2pPr>
              <a:defRPr>
                <a:solidFill>
                  <a:schemeClr val="accent6">
                    <a:lumMod val="50000"/>
                  </a:schemeClr>
                </a:solidFill>
              </a:defRPr>
            </a:lvl2pPr>
            <a:lvl3pPr>
              <a:defRPr>
                <a:solidFill>
                  <a:schemeClr val="accent6">
                    <a:lumMod val="50000"/>
                  </a:schemeClr>
                </a:solidFill>
              </a:defRPr>
            </a:lvl3pPr>
            <a:lvl4pPr>
              <a:defRPr>
                <a:solidFill>
                  <a:schemeClr val="accent6">
                    <a:lumMod val="50000"/>
                  </a:schemeClr>
                </a:solidFill>
              </a:defRPr>
            </a:lvl4pPr>
            <a:lvl5pPr>
              <a:defRPr>
                <a:solidFill>
                  <a:schemeClr val="accent6">
                    <a:lumMod val="50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07880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defRPr>
                <a:solidFill>
                  <a:schemeClr val="accent6">
                    <a:lumMod val="50000"/>
                  </a:schemeClr>
                </a:solidFill>
              </a:defRPr>
            </a:lvl1p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lvl1pPr>
              <a:defRPr>
                <a:solidFill>
                  <a:schemeClr val="accent6">
                    <a:lumMod val="50000"/>
                  </a:schemeClr>
                </a:solidFill>
              </a:defRPr>
            </a:lvl1pPr>
            <a:lvl2pPr>
              <a:defRPr>
                <a:solidFill>
                  <a:schemeClr val="accent6">
                    <a:lumMod val="50000"/>
                  </a:schemeClr>
                </a:solidFill>
              </a:defRPr>
            </a:lvl2pPr>
            <a:lvl3pPr>
              <a:defRPr>
                <a:solidFill>
                  <a:schemeClr val="accent6">
                    <a:lumMod val="50000"/>
                  </a:schemeClr>
                </a:solidFill>
              </a:defRPr>
            </a:lvl3pPr>
            <a:lvl4pPr>
              <a:defRPr>
                <a:solidFill>
                  <a:schemeClr val="accent6">
                    <a:lumMod val="50000"/>
                  </a:schemeClr>
                </a:solidFill>
              </a:defRPr>
            </a:lvl4pPr>
            <a:lvl5pPr>
              <a:defRPr>
                <a:solidFill>
                  <a:schemeClr val="accent6">
                    <a:lumMod val="50000"/>
                  </a:schemeClr>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983695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
        <p:nvSpPr>
          <p:cNvPr id="9" name="Заголовок 1"/>
          <p:cNvSpPr>
            <a:spLocks noGrp="1"/>
          </p:cNvSpPr>
          <p:nvPr>
            <p:ph type="title"/>
          </p:nvPr>
        </p:nvSpPr>
        <p:spPr>
          <a:xfrm>
            <a:off x="179512" y="45855"/>
            <a:ext cx="8964488" cy="1185223"/>
          </a:xfrm>
          <a:prstGeom prst="rect">
            <a:avLst/>
          </a:prstGeom>
        </p:spPr>
        <p:txBody>
          <a:bodyPr vert="horz" lIns="91440" tIns="45720" rIns="91440" bIns="45720" rtlCol="0" anchor="ctr">
            <a:normAutofit/>
          </a:bodyPr>
          <a:lstStyle>
            <a:lvl1pPr>
              <a:defRPr>
                <a:solidFill>
                  <a:schemeClr val="bg1"/>
                </a:solidFill>
              </a:defRPr>
            </a:lvl1pPr>
          </a:lstStyle>
          <a:p>
            <a:r>
              <a:rPr lang="ru-RU" dirty="0" smtClean="0"/>
              <a:t>Образец заголовка</a:t>
            </a:r>
            <a:endParaRPr lang="ru-RU" dirty="0"/>
          </a:p>
        </p:txBody>
      </p:sp>
      <p:sp>
        <p:nvSpPr>
          <p:cNvPr id="10" name="Текст 2"/>
          <p:cNvSpPr>
            <a:spLocks noGrp="1"/>
          </p:cNvSpPr>
          <p:nvPr>
            <p:ph idx="1"/>
          </p:nvPr>
        </p:nvSpPr>
        <p:spPr>
          <a:xfrm>
            <a:off x="107504" y="1412776"/>
            <a:ext cx="8208912" cy="3744416"/>
          </a:xfrm>
          <a:prstGeom prst="rect">
            <a:avLst/>
          </a:prstGeom>
        </p:spPr>
        <p:txBody>
          <a:bodyPr vert="horz" lIns="91440" tIns="45720" rIns="91440" bIns="45720" rtlCol="0">
            <a:norm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15430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799" y="4406900"/>
            <a:ext cx="5722913" cy="1362075"/>
          </a:xfrm>
        </p:spPr>
        <p:txBody>
          <a:bodyPr anchor="t"/>
          <a:lstStyle>
            <a:lvl1pPr algn="l">
              <a:defRPr sz="4000" b="1" cap="all">
                <a:solidFill>
                  <a:schemeClr val="accent6">
                    <a:lumMod val="50000"/>
                  </a:schemeClr>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2771799" y="2906713"/>
            <a:ext cx="5722913" cy="1500187"/>
          </a:xfrm>
        </p:spPr>
        <p:txBody>
          <a:bodyPr anchor="b"/>
          <a:lstStyle>
            <a:lvl1pPr marL="0" indent="0">
              <a:buNone/>
              <a:defRPr sz="2000">
                <a:solidFill>
                  <a:schemeClr val="accent6">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smtClean="0"/>
              <a:t>Образец текста</a:t>
            </a:r>
          </a:p>
        </p:txBody>
      </p:sp>
      <p:sp>
        <p:nvSpPr>
          <p:cNvPr id="4" name="Дата 3"/>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02665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6">
                    <a:lumMod val="50000"/>
                  </a:schemeClr>
                </a:solidFill>
              </a:defRPr>
            </a:lvl1pPr>
          </a:lstStyle>
          <a:p>
            <a:r>
              <a:rPr lang="ru-RU" dirty="0" smtClean="0"/>
              <a:t>Образец заголовка</a:t>
            </a:r>
            <a:endParaRPr lang="ru-RU" dirty="0"/>
          </a:p>
        </p:txBody>
      </p:sp>
      <p:sp>
        <p:nvSpPr>
          <p:cNvPr id="3" name="Объект 2"/>
          <p:cNvSpPr>
            <a:spLocks noGrp="1"/>
          </p:cNvSpPr>
          <p:nvPr>
            <p:ph sz="half" idx="1"/>
          </p:nvPr>
        </p:nvSpPr>
        <p:spPr>
          <a:xfrm>
            <a:off x="179512" y="2060848"/>
            <a:ext cx="4320480" cy="4093915"/>
          </a:xfrm>
        </p:spPr>
        <p:txBody>
          <a:bodyPr/>
          <a:lstStyle>
            <a:lvl1pPr>
              <a:defRPr sz="2800">
                <a:solidFill>
                  <a:schemeClr val="accent6">
                    <a:lumMod val="50000"/>
                  </a:schemeClr>
                </a:solidFill>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Объект 3"/>
          <p:cNvSpPr>
            <a:spLocks noGrp="1"/>
          </p:cNvSpPr>
          <p:nvPr>
            <p:ph sz="half" idx="2"/>
          </p:nvPr>
        </p:nvSpPr>
        <p:spPr>
          <a:xfrm>
            <a:off x="4644008" y="2071389"/>
            <a:ext cx="4320480" cy="4093915"/>
          </a:xfrm>
        </p:spPr>
        <p:txBody>
          <a:bodyPr/>
          <a:lstStyle>
            <a:lvl1pPr>
              <a:defRPr sz="2800">
                <a:solidFill>
                  <a:schemeClr val="accent6">
                    <a:lumMod val="50000"/>
                  </a:schemeClr>
                </a:solidFill>
              </a:defRPr>
            </a:lvl1pPr>
            <a:lvl2pPr>
              <a:defRPr sz="2400">
                <a:solidFill>
                  <a:schemeClr val="accent6">
                    <a:lumMod val="50000"/>
                  </a:schemeClr>
                </a:solidFill>
              </a:defRPr>
            </a:lvl2pPr>
            <a:lvl3pPr>
              <a:defRPr sz="2000">
                <a:solidFill>
                  <a:schemeClr val="accent6">
                    <a:lumMod val="50000"/>
                  </a:schemeClr>
                </a:solidFill>
              </a:defRPr>
            </a:lvl3pPr>
            <a:lvl4pPr>
              <a:defRPr sz="1800">
                <a:solidFill>
                  <a:schemeClr val="accent6">
                    <a:lumMod val="50000"/>
                  </a:schemeClr>
                </a:solidFill>
              </a:defRPr>
            </a:lvl4pPr>
            <a:lvl5pPr>
              <a:defRPr sz="1800">
                <a:solidFill>
                  <a:schemeClr val="accent6">
                    <a:lumMod val="50000"/>
                  </a:schemeClr>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Дата 4"/>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89133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6">
                    <a:lumMod val="50000"/>
                  </a:schemeClr>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251520" y="1916832"/>
            <a:ext cx="4176464" cy="639762"/>
          </a:xfrm>
        </p:spPr>
        <p:txBody>
          <a:bodyPr anchor="b"/>
          <a:lstStyle>
            <a:lvl1pPr marL="0" indent="0">
              <a:buNone/>
              <a:defRPr sz="2400" b="1">
                <a:solidFill>
                  <a:schemeClr val="accent6">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4" name="Объект 3"/>
          <p:cNvSpPr>
            <a:spLocks noGrp="1"/>
          </p:cNvSpPr>
          <p:nvPr>
            <p:ph sz="half" idx="2"/>
          </p:nvPr>
        </p:nvSpPr>
        <p:spPr>
          <a:xfrm>
            <a:off x="251520" y="2556594"/>
            <a:ext cx="4176464" cy="3951288"/>
          </a:xfrm>
        </p:spPr>
        <p:txBody>
          <a:bodyPr/>
          <a:lstStyle>
            <a:lvl1pPr>
              <a:defRPr sz="2400">
                <a:solidFill>
                  <a:schemeClr val="accent6">
                    <a:lumMod val="50000"/>
                  </a:schemeClr>
                </a:solidFill>
              </a:defRPr>
            </a:lvl1pPr>
            <a:lvl2pPr>
              <a:defRPr sz="2000">
                <a:solidFill>
                  <a:schemeClr val="accent6">
                    <a:lumMod val="50000"/>
                  </a:schemeClr>
                </a:solidFill>
              </a:defRPr>
            </a:lvl2pPr>
            <a:lvl3pPr>
              <a:defRPr sz="1800">
                <a:solidFill>
                  <a:schemeClr val="accent6">
                    <a:lumMod val="50000"/>
                  </a:schemeClr>
                </a:solidFill>
              </a:defRPr>
            </a:lvl3pPr>
            <a:lvl4pPr>
              <a:defRPr sz="1600">
                <a:solidFill>
                  <a:schemeClr val="accent6">
                    <a:lumMod val="50000"/>
                  </a:schemeClr>
                </a:solidFill>
              </a:defRPr>
            </a:lvl4pPr>
            <a:lvl5pPr>
              <a:defRPr sz="1600">
                <a:solidFill>
                  <a:schemeClr val="accent6">
                    <a:lumMod val="50000"/>
                  </a:schemeClr>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4716016" y="1934294"/>
            <a:ext cx="4248472" cy="639762"/>
          </a:xfrm>
        </p:spPr>
        <p:txBody>
          <a:bodyPr anchor="b"/>
          <a:lstStyle>
            <a:lvl1pPr marL="0" indent="0">
              <a:buNone/>
              <a:defRPr sz="2400" b="1">
                <a:solidFill>
                  <a:schemeClr val="accent6">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6" name="Объект 5"/>
          <p:cNvSpPr>
            <a:spLocks noGrp="1"/>
          </p:cNvSpPr>
          <p:nvPr>
            <p:ph sz="quarter" idx="4"/>
          </p:nvPr>
        </p:nvSpPr>
        <p:spPr>
          <a:xfrm>
            <a:off x="4716016" y="2574056"/>
            <a:ext cx="4248472" cy="3951288"/>
          </a:xfrm>
        </p:spPr>
        <p:txBody>
          <a:bodyPr/>
          <a:lstStyle>
            <a:lvl1pPr>
              <a:defRPr sz="2400">
                <a:solidFill>
                  <a:schemeClr val="accent6">
                    <a:lumMod val="50000"/>
                  </a:schemeClr>
                </a:solidFill>
              </a:defRPr>
            </a:lvl1pPr>
            <a:lvl2pPr>
              <a:defRPr sz="2000">
                <a:solidFill>
                  <a:schemeClr val="accent6">
                    <a:lumMod val="50000"/>
                  </a:schemeClr>
                </a:solidFill>
              </a:defRPr>
            </a:lvl2pPr>
            <a:lvl3pPr>
              <a:defRPr sz="1800">
                <a:solidFill>
                  <a:schemeClr val="accent6">
                    <a:lumMod val="50000"/>
                  </a:schemeClr>
                </a:solidFill>
              </a:defRPr>
            </a:lvl3pPr>
            <a:lvl4pPr>
              <a:defRPr sz="1600">
                <a:solidFill>
                  <a:schemeClr val="accent6">
                    <a:lumMod val="50000"/>
                  </a:schemeClr>
                </a:solidFill>
              </a:defRPr>
            </a:lvl4pPr>
            <a:lvl5pPr>
              <a:defRPr sz="1600">
                <a:solidFill>
                  <a:schemeClr val="accent6">
                    <a:lumMod val="50000"/>
                  </a:schemeClr>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Дата 6"/>
          <p:cNvSpPr>
            <a:spLocks noGrp="1"/>
          </p:cNvSpPr>
          <p:nvPr>
            <p:ph type="dt" sz="half" idx="10"/>
          </p:nvPr>
        </p:nvSpPr>
        <p:spPr>
          <a:xfrm>
            <a:off x="1375310" y="6410896"/>
            <a:ext cx="1215489" cy="365125"/>
          </a:xfrm>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8" name="Нижний колонтитул 7"/>
          <p:cNvSpPr>
            <a:spLocks noGrp="1"/>
          </p:cNvSpPr>
          <p:nvPr>
            <p:ph type="ftr" sz="quarter" idx="11"/>
          </p:nvPr>
        </p:nvSpPr>
        <p:spPr>
          <a:xfrm>
            <a:off x="4154184" y="6356350"/>
            <a:ext cx="1649592" cy="365125"/>
          </a:xfrm>
        </p:spPr>
        <p:txBody>
          <a:bodyPr/>
          <a:lstStyle>
            <a:lvl1pPr>
              <a:defRPr>
                <a:solidFill>
                  <a:schemeClr val="accent6">
                    <a:lumMod val="50000"/>
                  </a:schemeClr>
                </a:solidFill>
              </a:defRPr>
            </a:lvl1pPr>
          </a:lstStyle>
          <a:p>
            <a:endParaRPr lang="ru-RU"/>
          </a:p>
        </p:txBody>
      </p:sp>
      <p:sp>
        <p:nvSpPr>
          <p:cNvPr id="9" name="Номер слайда 8"/>
          <p:cNvSpPr>
            <a:spLocks noGrp="1"/>
          </p:cNvSpPr>
          <p:nvPr>
            <p:ph type="sldNum" sz="quarter" idx="12"/>
          </p:nvPr>
        </p:nvSpPr>
        <p:spPr>
          <a:xfrm>
            <a:off x="7471310" y="6356350"/>
            <a:ext cx="1215489" cy="365125"/>
          </a:xfrm>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65993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6">
                    <a:lumMod val="50000"/>
                  </a:schemeClr>
                </a:solidFill>
              </a:defRPr>
            </a:lvl1p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4" name="Нижний колонтитул 3"/>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5" name="Номер слайда 4"/>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17245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3" name="Нижний колонтитул 2"/>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4" name="Номер слайда 3"/>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61595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3622"/>
            <a:ext cx="3008313" cy="921478"/>
          </a:xfrm>
        </p:spPr>
        <p:txBody>
          <a:bodyPr anchor="b"/>
          <a:lstStyle>
            <a:lvl1pPr algn="l">
              <a:defRPr sz="2000" b="1">
                <a:solidFill>
                  <a:schemeClr val="accent6">
                    <a:lumMod val="50000"/>
                  </a:schemeClr>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3563888" y="1916832"/>
            <a:ext cx="5111750" cy="4353347"/>
          </a:xfrm>
        </p:spPr>
        <p:txBody>
          <a:bodyPr/>
          <a:lstStyle>
            <a:lvl1pPr>
              <a:defRPr sz="3200">
                <a:solidFill>
                  <a:schemeClr val="accent6">
                    <a:lumMod val="50000"/>
                  </a:schemeClr>
                </a:solidFill>
              </a:defRPr>
            </a:lvl1pPr>
            <a:lvl2pPr>
              <a:defRPr sz="2800">
                <a:solidFill>
                  <a:schemeClr val="accent6">
                    <a:lumMod val="50000"/>
                  </a:schemeClr>
                </a:solidFill>
              </a:defRPr>
            </a:lvl2pPr>
            <a:lvl3pPr>
              <a:defRPr sz="2400">
                <a:solidFill>
                  <a:schemeClr val="accent6">
                    <a:lumMod val="50000"/>
                  </a:schemeClr>
                </a:solidFill>
              </a:defRPr>
            </a:lvl3pPr>
            <a:lvl4pPr>
              <a:defRPr sz="2000">
                <a:solidFill>
                  <a:schemeClr val="accent6">
                    <a:lumMod val="50000"/>
                  </a:schemeClr>
                </a:solidFill>
              </a:defRPr>
            </a:lvl4pPr>
            <a:lvl5pPr>
              <a:defRPr sz="2000">
                <a:solidFill>
                  <a:schemeClr val="accent6">
                    <a:lumMod val="50000"/>
                  </a:schemeClr>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solidFill>
                  <a:schemeClr val="accent6">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4548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solidFill>
                  <a:schemeClr val="accent6">
                    <a:lumMod val="50000"/>
                  </a:schemeClr>
                </a:solidFill>
              </a:defRPr>
            </a:lvl1pPr>
          </a:lstStyle>
          <a:p>
            <a:r>
              <a:rPr lang="ru-RU" dirty="0" smtClean="0"/>
              <a:t>Образец заголовка</a:t>
            </a:r>
            <a:endParaRPr lang="ru-RU" dirty="0"/>
          </a:p>
        </p:txBody>
      </p:sp>
      <p:sp>
        <p:nvSpPr>
          <p:cNvPr id="3" name="Рисунок 2"/>
          <p:cNvSpPr>
            <a:spLocks noGrp="1"/>
          </p:cNvSpPr>
          <p:nvPr>
            <p:ph type="pic" idx="1"/>
          </p:nvPr>
        </p:nvSpPr>
        <p:spPr>
          <a:xfrm>
            <a:off x="1792288" y="612775"/>
            <a:ext cx="5486400" cy="4114800"/>
          </a:xfrm>
        </p:spPr>
        <p:txBody>
          <a:bodyPr/>
          <a:lstStyle>
            <a:lvl1pPr marL="0" indent="0">
              <a:buNone/>
              <a:defRPr sz="3200">
                <a:solidFill>
                  <a:schemeClr val="accent6">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solidFill>
                  <a:schemeClr val="accent6">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chemeClr val="accent6">
                    <a:lumMod val="50000"/>
                  </a:schemeClr>
                </a:solidFill>
              </a:defRPr>
            </a:lvl1pPr>
          </a:lstStyle>
          <a:p>
            <a:fld id="{A5E48A96-E1BB-4C8F-80B2-32A47A48A9D5}" type="datetimeFigureOut">
              <a:rPr lang="ru-RU" smtClean="0"/>
              <a:pPr/>
              <a:t>18.12.2022</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5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758605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1185223"/>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07504" y="1412776"/>
            <a:ext cx="8784976" cy="3744416"/>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accent6">
                    <a:lumMod val="50000"/>
                  </a:schemeClr>
                </a:solidFill>
              </a:defRPr>
            </a:lvl1pPr>
          </a:lstStyle>
          <a:p>
            <a:fld id="{A5E48A96-E1BB-4C8F-80B2-32A47A48A9D5}" type="datetimeFigureOut">
              <a:rPr lang="ru-RU" smtClean="0"/>
              <a:pPr/>
              <a:t>18.12.2022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accent6">
                    <a:lumMod val="50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accent6">
                    <a:lumMod val="50000"/>
                  </a:schemeClr>
                </a:solidFill>
              </a:defRPr>
            </a:lvl1pPr>
          </a:lstStyle>
          <a:p>
            <a:fld id="{544A1F6A-164B-43BA-A19E-4AE6BB502A21}" type="slidenum">
              <a:rPr lang="ru-RU" smtClean="0"/>
              <a:pPr/>
              <a:t>‹#›</a:t>
            </a:fld>
            <a:endParaRPr lang="ru-RU"/>
          </a:p>
        </p:txBody>
      </p:sp>
      <p:pic>
        <p:nvPicPr>
          <p:cNvPr id="7" name="Рисунок 6">
            <a:hlinkClick r:id="rId14"/>
          </p:cNvPr>
          <p:cNvPicPr>
            <a:picLocks noChangeAspect="1"/>
          </p:cNvPicPr>
          <p:nvPr userDrawn="1"/>
        </p:nvPicPr>
        <p:blipFill>
          <a:blip r:embed="rId15" cstate="email">
            <a:extLst>
              <a:ext uri="{28A0092B-C50C-407E-A947-70E740481C1C}">
                <a14:useLocalDpi xmlns:a14="http://schemas.microsoft.com/office/drawing/2010/main"/>
              </a:ext>
            </a:extLst>
          </a:blip>
          <a:stretch>
            <a:fillRect/>
          </a:stretch>
        </p:blipFill>
        <p:spPr>
          <a:xfrm>
            <a:off x="-1620688" y="45855"/>
            <a:ext cx="757762" cy="757762"/>
          </a:xfrm>
          <a:prstGeom prst="rect">
            <a:avLst/>
          </a:prstGeom>
        </p:spPr>
      </p:pic>
    </p:spTree>
    <p:extLst>
      <p:ext uri="{BB962C8B-B14F-4D97-AF65-F5344CB8AC3E}">
        <p14:creationId xmlns:p14="http://schemas.microsoft.com/office/powerpoint/2010/main" val="3710272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bg1"/>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bg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bg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bg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bg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4535273"/>
          </a:xfrm>
        </p:spPr>
        <p:txBody>
          <a:bodyPr>
            <a:normAutofit fontScale="90000"/>
          </a:bodyPr>
          <a:lstStyle/>
          <a:p>
            <a:r>
              <a:rPr lang="ru-RU"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latin typeface="a_AlternaSw" panose="020B0706020207050204" pitchFamily="34" charset="-52"/>
              </a:rPr>
              <a:t>Картотека игр и упражнений, способствующих формированию навыков игры на детских музыкальных инструментах</a:t>
            </a:r>
            <a:br>
              <a:rPr lang="ru-RU"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latin typeface="a_AlternaSw" panose="020B0706020207050204" pitchFamily="34" charset="-52"/>
              </a:rPr>
            </a:br>
            <a:endParaRPr lang="ru-RU" dirty="0"/>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4181332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980728"/>
            <a:ext cx="8964488" cy="3816424"/>
          </a:xfrm>
        </p:spPr>
        <p:txBody>
          <a:bodyPr>
            <a:noAutofit/>
          </a:bodyPr>
          <a:lstStyle/>
          <a:p>
            <a:pPr marL="342900" lvl="0" indent="-342900">
              <a:spcBef>
                <a:spcPts val="25"/>
              </a:spcBef>
              <a:spcAft>
                <a:spcPts val="0"/>
              </a:spcAft>
              <a:tabLst>
                <a:tab pos="494030" algn="l"/>
              </a:tabLst>
            </a:pPr>
            <a:r>
              <a:rPr lang="ru-RU" sz="2800" b="1" i="1" dirty="0">
                <a:solidFill>
                  <a:srgbClr val="FF0000"/>
                </a:solidFill>
                <a:effectLst/>
                <a:latin typeface="Times New Roman"/>
                <a:ea typeface="Times New Roman"/>
              </a:rPr>
              <a:t>Игровое</a:t>
            </a:r>
            <a:r>
              <a:rPr lang="ru-RU" sz="2800" b="1" i="1" spc="-30" dirty="0">
                <a:solidFill>
                  <a:srgbClr val="FF0000"/>
                </a:solidFill>
                <a:effectLst/>
                <a:latin typeface="Times New Roman"/>
                <a:ea typeface="Times New Roman"/>
              </a:rPr>
              <a:t> </a:t>
            </a:r>
            <a:r>
              <a:rPr lang="ru-RU" sz="2800" b="1" i="1" dirty="0">
                <a:solidFill>
                  <a:srgbClr val="FF0000"/>
                </a:solidFill>
                <a:effectLst/>
                <a:latin typeface="Times New Roman"/>
                <a:ea typeface="Times New Roman"/>
              </a:rPr>
              <a:t>упражнение:</a:t>
            </a:r>
            <a:r>
              <a:rPr lang="ru-RU" sz="2800" b="1" i="1" spc="-25" dirty="0">
                <a:solidFill>
                  <a:srgbClr val="FF0000"/>
                </a:solidFill>
                <a:effectLst/>
                <a:latin typeface="Times New Roman"/>
                <a:ea typeface="Times New Roman"/>
              </a:rPr>
              <a:t> </a:t>
            </a:r>
            <a:r>
              <a:rPr lang="ru-RU" sz="2800" b="1" i="1" dirty="0">
                <a:solidFill>
                  <a:srgbClr val="FF0000"/>
                </a:solidFill>
                <a:effectLst/>
                <a:latin typeface="Times New Roman"/>
                <a:ea typeface="Times New Roman"/>
              </a:rPr>
              <a:t>“</a:t>
            </a:r>
            <a:r>
              <a:rPr lang="ru-RU" sz="2800" b="1" i="1" dirty="0" err="1">
                <a:solidFill>
                  <a:srgbClr val="FF0000"/>
                </a:solidFill>
                <a:effectLst/>
                <a:latin typeface="Times New Roman"/>
                <a:ea typeface="Times New Roman"/>
              </a:rPr>
              <a:t>Гопачок</a:t>
            </a:r>
            <a:r>
              <a:rPr lang="ru-RU" sz="2800" b="1" i="1" dirty="0">
                <a:solidFill>
                  <a:srgbClr val="FF0000"/>
                </a:solidFill>
                <a:effectLst/>
                <a:latin typeface="Times New Roman"/>
                <a:ea typeface="Times New Roman"/>
              </a:rPr>
              <a:t>”.</a:t>
            </a:r>
            <a:r>
              <a:rPr lang="ru-RU" sz="2800" b="1" dirty="0">
                <a:solidFill>
                  <a:srgbClr val="FF0000"/>
                </a:solidFill>
                <a:effectLst/>
                <a:latin typeface="Times New Roman"/>
                <a:ea typeface="Times New Roman"/>
              </a:rPr>
              <a:t/>
            </a:r>
            <a:br>
              <a:rPr lang="ru-RU" sz="2800" b="1" dirty="0">
                <a:solidFill>
                  <a:srgbClr val="FF0000"/>
                </a:solidFill>
                <a:effectLst/>
                <a:latin typeface="Times New Roman"/>
                <a:ea typeface="Times New Roman"/>
              </a:rPr>
            </a:br>
            <a:r>
              <a:rPr lang="ru-RU" sz="2800" b="1" i="1" dirty="0">
                <a:effectLst/>
                <a:latin typeface="Times New Roman"/>
                <a:ea typeface="Times New Roman"/>
              </a:rPr>
              <a:t>Цель:</a:t>
            </a:r>
            <a:r>
              <a:rPr lang="ru-RU" sz="2800" b="1" i="1" spc="5" dirty="0">
                <a:effectLst/>
                <a:latin typeface="Times New Roman"/>
                <a:ea typeface="Times New Roman"/>
              </a:rPr>
              <a:t> </a:t>
            </a:r>
            <a:r>
              <a:rPr lang="ru-RU" sz="2800" b="1" dirty="0">
                <a:effectLst/>
                <a:latin typeface="Times New Roman"/>
                <a:ea typeface="Times New Roman"/>
              </a:rPr>
              <a:t>Познакомить</a:t>
            </a:r>
            <a:r>
              <a:rPr lang="ru-RU" sz="2800" b="1" spc="5" dirty="0">
                <a:effectLst/>
                <a:latin typeface="Times New Roman"/>
                <a:ea typeface="Times New Roman"/>
              </a:rPr>
              <a:t> </a:t>
            </a:r>
            <a:r>
              <a:rPr lang="ru-RU" sz="2800" b="1" dirty="0">
                <a:effectLst/>
                <a:latin typeface="Times New Roman"/>
                <a:ea typeface="Times New Roman"/>
              </a:rPr>
              <a:t>детей</a:t>
            </a:r>
            <a:r>
              <a:rPr lang="ru-RU" sz="2800" b="1" spc="5" dirty="0">
                <a:effectLst/>
                <a:latin typeface="Times New Roman"/>
                <a:ea typeface="Times New Roman"/>
              </a:rPr>
              <a:t> </a:t>
            </a:r>
            <a:r>
              <a:rPr lang="ru-RU" sz="2800" b="1" dirty="0">
                <a:effectLst/>
                <a:latin typeface="Times New Roman"/>
                <a:ea typeface="Times New Roman"/>
              </a:rPr>
              <a:t>с</a:t>
            </a:r>
            <a:r>
              <a:rPr lang="ru-RU" sz="2800" b="1" spc="5" dirty="0">
                <a:effectLst/>
                <a:latin typeface="Times New Roman"/>
                <a:ea typeface="Times New Roman"/>
              </a:rPr>
              <a:t> </a:t>
            </a:r>
            <a:r>
              <a:rPr lang="ru-RU" sz="2800" b="1" dirty="0">
                <a:effectLst/>
                <a:latin typeface="Times New Roman"/>
                <a:ea typeface="Times New Roman"/>
              </a:rPr>
              <a:t>бубном</a:t>
            </a:r>
            <a:r>
              <a:rPr lang="ru-RU" sz="2800" b="1" spc="5" dirty="0">
                <a:effectLst/>
                <a:latin typeface="Times New Roman"/>
                <a:ea typeface="Times New Roman"/>
              </a:rPr>
              <a:t> </a:t>
            </a:r>
            <a:r>
              <a:rPr lang="ru-RU" sz="2800" b="1" dirty="0">
                <a:effectLst/>
                <a:latin typeface="Times New Roman"/>
                <a:ea typeface="Times New Roman"/>
              </a:rPr>
              <a:t>и</a:t>
            </a:r>
            <a:r>
              <a:rPr lang="ru-RU" sz="2800" b="1" spc="5" dirty="0">
                <a:effectLst/>
                <a:latin typeface="Times New Roman"/>
                <a:ea typeface="Times New Roman"/>
              </a:rPr>
              <a:t> </a:t>
            </a:r>
            <a:r>
              <a:rPr lang="ru-RU" sz="2800" b="1" dirty="0">
                <a:effectLst/>
                <a:latin typeface="Times New Roman"/>
                <a:ea typeface="Times New Roman"/>
              </a:rPr>
              <a:t>научить</a:t>
            </a:r>
            <a:r>
              <a:rPr lang="ru-RU" sz="2800" b="1" spc="5" dirty="0">
                <a:effectLst/>
                <a:latin typeface="Times New Roman"/>
                <a:ea typeface="Times New Roman"/>
              </a:rPr>
              <a:t> </a:t>
            </a:r>
            <a:r>
              <a:rPr lang="ru-RU" sz="2800" b="1" dirty="0">
                <a:effectLst/>
                <a:latin typeface="Times New Roman"/>
                <a:ea typeface="Times New Roman"/>
              </a:rPr>
              <a:t>различным</a:t>
            </a:r>
            <a:r>
              <a:rPr lang="ru-RU" sz="2800" b="1" spc="5" dirty="0">
                <a:effectLst/>
                <a:latin typeface="Times New Roman"/>
                <a:ea typeface="Times New Roman"/>
              </a:rPr>
              <a:t> </a:t>
            </a:r>
            <a:r>
              <a:rPr lang="ru-RU" sz="2800" b="1" dirty="0">
                <a:effectLst/>
                <a:latin typeface="Times New Roman"/>
                <a:ea typeface="Times New Roman"/>
              </a:rPr>
              <a:t>приёмам</a:t>
            </a:r>
            <a:r>
              <a:rPr lang="ru-RU" sz="2800" b="1" spc="5" dirty="0">
                <a:effectLst/>
                <a:latin typeface="Times New Roman"/>
                <a:ea typeface="Times New Roman"/>
              </a:rPr>
              <a:t> </a:t>
            </a:r>
            <a:r>
              <a:rPr lang="ru-RU" sz="2800" b="1" dirty="0" err="1">
                <a:effectLst/>
                <a:latin typeface="Times New Roman"/>
                <a:ea typeface="Times New Roman"/>
              </a:rPr>
              <a:t>звукоизвлечением</a:t>
            </a:r>
            <a:r>
              <a:rPr lang="ru-RU" sz="2800" b="1" spc="-5" dirty="0">
                <a:effectLst/>
                <a:latin typeface="Times New Roman"/>
                <a:ea typeface="Times New Roman"/>
              </a:rPr>
              <a:t> </a:t>
            </a:r>
            <a:r>
              <a:rPr lang="ru-RU" sz="2800" b="1" dirty="0">
                <a:effectLst/>
                <a:latin typeface="Times New Roman"/>
                <a:ea typeface="Times New Roman"/>
              </a:rPr>
              <a:t>(громким – тихим).</a:t>
            </a:r>
            <a:br>
              <a:rPr lang="ru-RU" sz="2800" b="1" dirty="0">
                <a:effectLst/>
                <a:latin typeface="Times New Roman"/>
                <a:ea typeface="Times New Roman"/>
              </a:rPr>
            </a:br>
            <a:r>
              <a:rPr lang="ru-RU" sz="2800" b="1" dirty="0">
                <a:effectLst/>
                <a:latin typeface="Times New Roman"/>
                <a:ea typeface="Times New Roman"/>
              </a:rPr>
              <a:t>Репертуар:</a:t>
            </a:r>
            <a:r>
              <a:rPr lang="ru-RU" sz="2800" b="1" spc="-5" dirty="0">
                <a:effectLst/>
                <a:latin typeface="Times New Roman"/>
                <a:ea typeface="Times New Roman"/>
              </a:rPr>
              <a:t> </a:t>
            </a:r>
            <a:r>
              <a:rPr lang="ru-RU" sz="2800" b="1" dirty="0" err="1">
                <a:effectLst/>
                <a:latin typeface="Times New Roman"/>
                <a:ea typeface="Times New Roman"/>
              </a:rPr>
              <a:t>укр</a:t>
            </a:r>
            <a:r>
              <a:rPr lang="ru-RU" sz="2800" b="1" dirty="0">
                <a:effectLst/>
                <a:latin typeface="Times New Roman"/>
                <a:ea typeface="Times New Roman"/>
              </a:rPr>
              <a:t>.</a:t>
            </a:r>
            <a:r>
              <a:rPr lang="ru-RU" sz="2800" b="1" spc="-15" dirty="0">
                <a:effectLst/>
                <a:latin typeface="Times New Roman"/>
                <a:ea typeface="Times New Roman"/>
              </a:rPr>
              <a:t> </a:t>
            </a:r>
            <a:r>
              <a:rPr lang="ru-RU" sz="2800" b="1" dirty="0">
                <a:effectLst/>
                <a:latin typeface="Times New Roman"/>
                <a:ea typeface="Times New Roman"/>
              </a:rPr>
              <a:t>нар</a:t>
            </a:r>
            <a:r>
              <a:rPr lang="ru-RU" sz="2800" b="1" spc="-20" dirty="0">
                <a:effectLst/>
                <a:latin typeface="Times New Roman"/>
                <a:ea typeface="Times New Roman"/>
              </a:rPr>
              <a:t> </a:t>
            </a:r>
            <a:r>
              <a:rPr lang="ru-RU" sz="2800" b="1" dirty="0">
                <a:effectLst/>
                <a:latin typeface="Times New Roman"/>
                <a:ea typeface="Times New Roman"/>
              </a:rPr>
              <a:t>музыка</a:t>
            </a:r>
            <a:r>
              <a:rPr lang="ru-RU" sz="2800" b="1" spc="-10" dirty="0">
                <a:effectLst/>
                <a:latin typeface="Times New Roman"/>
                <a:ea typeface="Times New Roman"/>
              </a:rPr>
              <a:t> </a:t>
            </a:r>
            <a:r>
              <a:rPr lang="ru-RU" sz="2800" b="1" dirty="0">
                <a:effectLst/>
                <a:latin typeface="Times New Roman"/>
                <a:ea typeface="Times New Roman"/>
              </a:rPr>
              <a:t>«</a:t>
            </a:r>
            <a:r>
              <a:rPr lang="ru-RU" sz="2800" b="1" dirty="0" err="1">
                <a:effectLst/>
                <a:latin typeface="Times New Roman"/>
                <a:ea typeface="Times New Roman"/>
              </a:rPr>
              <a:t>Гопачок</a:t>
            </a:r>
            <a:r>
              <a:rPr lang="ru-RU" sz="2800" b="1" dirty="0">
                <a:effectLst/>
                <a:latin typeface="Times New Roman"/>
                <a:ea typeface="Times New Roman"/>
              </a:rPr>
              <a:t>».</a:t>
            </a:r>
            <a:br>
              <a:rPr lang="ru-RU" sz="2800" b="1" dirty="0">
                <a:effectLst/>
                <a:latin typeface="Times New Roman"/>
                <a:ea typeface="Times New Roman"/>
              </a:rPr>
            </a:br>
            <a:r>
              <a:rPr lang="ru-RU" sz="2800" b="1" dirty="0">
                <a:effectLst/>
                <a:latin typeface="Times New Roman"/>
                <a:ea typeface="Times New Roman"/>
              </a:rPr>
              <a:t>Методика проведения: </a:t>
            </a:r>
            <a:r>
              <a:rPr lang="ru-RU" sz="2800" b="1" i="1" dirty="0">
                <a:effectLst/>
                <a:latin typeface="Times New Roman"/>
                <a:ea typeface="Times New Roman"/>
              </a:rPr>
              <a:t>Музыкальный руководитель</a:t>
            </a:r>
            <a:r>
              <a:rPr lang="ru-RU" sz="2800" b="1" dirty="0">
                <a:effectLst/>
                <a:latin typeface="Times New Roman"/>
                <a:ea typeface="Times New Roman"/>
              </a:rPr>
              <a:t>. Бубен может звучать</a:t>
            </a:r>
            <a:r>
              <a:rPr lang="ru-RU" sz="2800" b="1" spc="5" dirty="0">
                <a:effectLst/>
                <a:latin typeface="Times New Roman"/>
                <a:ea typeface="Times New Roman"/>
              </a:rPr>
              <a:t> </a:t>
            </a:r>
            <a:r>
              <a:rPr lang="ru-RU" sz="2800" b="1" dirty="0">
                <a:effectLst/>
                <a:latin typeface="Times New Roman"/>
                <a:ea typeface="Times New Roman"/>
              </a:rPr>
              <a:t>тихо (показывает, ударяя пальцами), а может звучать громко (показывает,</a:t>
            </a:r>
            <a:r>
              <a:rPr lang="ru-RU" sz="2800" b="1" spc="5" dirty="0">
                <a:effectLst/>
                <a:latin typeface="Times New Roman"/>
                <a:ea typeface="Times New Roman"/>
              </a:rPr>
              <a:t> </a:t>
            </a:r>
            <a:r>
              <a:rPr lang="ru-RU" sz="2800" b="1" dirty="0">
                <a:effectLst/>
                <a:latin typeface="Times New Roman"/>
                <a:ea typeface="Times New Roman"/>
              </a:rPr>
              <a:t>ударяя мягкой частью ладони). Если украсить игрой на бубне музыку, то на</a:t>
            </a:r>
            <a:r>
              <a:rPr lang="ru-RU" sz="2800" b="1" spc="5" dirty="0">
                <a:effectLst/>
                <a:latin typeface="Times New Roman"/>
                <a:ea typeface="Times New Roman"/>
              </a:rPr>
              <a:t> </a:t>
            </a:r>
            <a:r>
              <a:rPr lang="ru-RU" sz="2800" b="1" dirty="0">
                <a:effectLst/>
                <a:latin typeface="Times New Roman"/>
                <a:ea typeface="Times New Roman"/>
              </a:rPr>
              <a:t>тихую</a:t>
            </a:r>
            <a:r>
              <a:rPr lang="ru-RU" sz="2800" b="1" spc="-10" dirty="0">
                <a:effectLst/>
                <a:latin typeface="Times New Roman"/>
                <a:ea typeface="Times New Roman"/>
              </a:rPr>
              <a:t> </a:t>
            </a:r>
            <a:r>
              <a:rPr lang="ru-RU" sz="2800" b="1" dirty="0">
                <a:effectLst/>
                <a:latin typeface="Times New Roman"/>
                <a:ea typeface="Times New Roman"/>
              </a:rPr>
              <a:t>музыку</a:t>
            </a:r>
            <a:r>
              <a:rPr lang="ru-RU" sz="2800" b="1" spc="-15" dirty="0">
                <a:effectLst/>
                <a:latin typeface="Times New Roman"/>
                <a:ea typeface="Times New Roman"/>
              </a:rPr>
              <a:t> </a:t>
            </a:r>
            <a:r>
              <a:rPr lang="ru-RU" sz="2800" b="1" dirty="0">
                <a:effectLst/>
                <a:latin typeface="Times New Roman"/>
                <a:ea typeface="Times New Roman"/>
              </a:rPr>
              <a:t>бубен будет звучать</a:t>
            </a:r>
            <a:r>
              <a:rPr lang="ru-RU" sz="2800" b="1" spc="-15" dirty="0">
                <a:effectLst/>
                <a:latin typeface="Times New Roman"/>
                <a:ea typeface="Times New Roman"/>
              </a:rPr>
              <a:t> </a:t>
            </a:r>
            <a:r>
              <a:rPr lang="ru-RU" sz="2800" b="1" dirty="0">
                <a:effectLst/>
                <a:latin typeface="Times New Roman"/>
                <a:ea typeface="Times New Roman"/>
              </a:rPr>
              <a:t>тихо,</a:t>
            </a:r>
            <a:r>
              <a:rPr lang="ru-RU" sz="2800" b="1" spc="-5" dirty="0">
                <a:effectLst/>
                <a:latin typeface="Times New Roman"/>
                <a:ea typeface="Times New Roman"/>
              </a:rPr>
              <a:t> </a:t>
            </a:r>
            <a:r>
              <a:rPr lang="ru-RU" sz="2800" b="1" dirty="0">
                <a:effectLst/>
                <a:latin typeface="Times New Roman"/>
                <a:ea typeface="Times New Roman"/>
              </a:rPr>
              <a:t>а</a:t>
            </a:r>
            <a:r>
              <a:rPr lang="ru-RU" sz="2800" b="1" spc="-5" dirty="0">
                <a:effectLst/>
                <a:latin typeface="Times New Roman"/>
                <a:ea typeface="Times New Roman"/>
              </a:rPr>
              <a:t> </a:t>
            </a:r>
            <a:r>
              <a:rPr lang="ru-RU" sz="2800" b="1" dirty="0">
                <a:effectLst/>
                <a:latin typeface="Times New Roman"/>
                <a:ea typeface="Times New Roman"/>
              </a:rPr>
              <a:t>на громкую</a:t>
            </a:r>
            <a:r>
              <a:rPr lang="ru-RU" sz="2800" b="1" spc="10" dirty="0">
                <a:effectLst/>
                <a:latin typeface="Times New Roman"/>
                <a:ea typeface="Times New Roman"/>
              </a:rPr>
              <a:t> </a:t>
            </a:r>
            <a:r>
              <a:rPr lang="ru-RU" sz="2800" b="1" dirty="0">
                <a:effectLst/>
                <a:latin typeface="Times New Roman"/>
                <a:ea typeface="Times New Roman"/>
              </a:rPr>
              <a:t>–</a:t>
            </a:r>
            <a:r>
              <a:rPr lang="ru-RU" sz="2800" b="1" spc="-5" dirty="0">
                <a:effectLst/>
                <a:latin typeface="Times New Roman"/>
                <a:ea typeface="Times New Roman"/>
              </a:rPr>
              <a:t> </a:t>
            </a:r>
            <a:r>
              <a:rPr lang="ru-RU" sz="2800" b="1" dirty="0">
                <a:effectLst/>
                <a:latin typeface="Times New Roman"/>
                <a:ea typeface="Times New Roman"/>
              </a:rPr>
              <a:t>громко.</a:t>
            </a:r>
            <a:br>
              <a:rPr lang="ru-RU" sz="2800" b="1" dirty="0">
                <a:effectLst/>
                <a:latin typeface="Times New Roman"/>
                <a:ea typeface="Times New Roman"/>
              </a:rPr>
            </a:br>
            <a:r>
              <a:rPr lang="ru-RU" sz="2800" b="1" dirty="0">
                <a:effectLst/>
                <a:latin typeface="Times New Roman"/>
                <a:ea typeface="Times New Roman"/>
              </a:rPr>
              <a:t>Слушаем внимательно музыку и играем на бубне так, как подсказывает вам</a:t>
            </a:r>
            <a:r>
              <a:rPr lang="ru-RU" sz="2800" b="1" spc="5" dirty="0">
                <a:effectLst/>
                <a:latin typeface="Times New Roman"/>
                <a:ea typeface="Times New Roman"/>
              </a:rPr>
              <a:t> </a:t>
            </a:r>
            <a:r>
              <a:rPr lang="ru-RU" sz="2800" b="1" dirty="0">
                <a:effectLst/>
                <a:latin typeface="Times New Roman"/>
                <a:ea typeface="Times New Roman"/>
              </a:rPr>
              <a:t>музыка.</a:t>
            </a:r>
            <a:br>
              <a:rPr lang="ru-RU" sz="2800" b="1" dirty="0">
                <a:effectLst/>
                <a:latin typeface="Times New Roman"/>
                <a:ea typeface="Times New Roman"/>
              </a:rPr>
            </a:br>
            <a:endParaRPr lang="ru-RU" sz="2800" dirty="0"/>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1642012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4319249"/>
          </a:xfrm>
        </p:spPr>
        <p:txBody>
          <a:bodyPr>
            <a:noAutofit/>
          </a:bodyPr>
          <a:lstStyle/>
          <a:p>
            <a:pPr marL="281940">
              <a:spcBef>
                <a:spcPts val="5"/>
              </a:spcBef>
              <a:spcAft>
                <a:spcPts val="0"/>
              </a:spcAft>
            </a:pPr>
            <a:r>
              <a:rPr lang="ru-RU" sz="3200" b="1" dirty="0">
                <a:solidFill>
                  <a:srgbClr val="FF0000"/>
                </a:solidFill>
                <a:effectLst/>
                <a:latin typeface="Times New Roman"/>
                <a:ea typeface="Times New Roman"/>
              </a:rPr>
              <a:t>КОЛОКОЛЬЧИК</a:t>
            </a:r>
            <a:br>
              <a:rPr lang="ru-RU" sz="3200" b="1" dirty="0">
                <a:solidFill>
                  <a:srgbClr val="FF0000"/>
                </a:solidFill>
                <a:effectLst/>
                <a:latin typeface="Times New Roman"/>
                <a:ea typeface="Times New Roman"/>
              </a:rPr>
            </a:br>
            <a:r>
              <a:rPr lang="ru-RU" sz="3200" b="1" dirty="0">
                <a:solidFill>
                  <a:srgbClr val="FF0000"/>
                </a:solidFill>
                <a:effectLst/>
                <a:latin typeface="Times New Roman"/>
                <a:ea typeface="Times New Roman"/>
              </a:rPr>
              <a:t>Игровое</a:t>
            </a:r>
            <a:r>
              <a:rPr lang="ru-RU" sz="3200" b="1" spc="-15" dirty="0">
                <a:solidFill>
                  <a:srgbClr val="FF0000"/>
                </a:solidFill>
                <a:effectLst/>
                <a:latin typeface="Times New Roman"/>
                <a:ea typeface="Times New Roman"/>
              </a:rPr>
              <a:t> </a:t>
            </a:r>
            <a:r>
              <a:rPr lang="ru-RU" sz="3200" b="1" dirty="0">
                <a:solidFill>
                  <a:srgbClr val="FF0000"/>
                </a:solidFill>
                <a:effectLst/>
                <a:latin typeface="Times New Roman"/>
                <a:ea typeface="Times New Roman"/>
              </a:rPr>
              <a:t>упражнение:</a:t>
            </a:r>
            <a:r>
              <a:rPr lang="ru-RU" sz="3200" b="1" spc="-10" dirty="0">
                <a:solidFill>
                  <a:srgbClr val="FF0000"/>
                </a:solidFill>
                <a:effectLst/>
                <a:latin typeface="Times New Roman"/>
                <a:ea typeface="Times New Roman"/>
              </a:rPr>
              <a:t> </a:t>
            </a:r>
            <a:r>
              <a:rPr lang="ru-RU" sz="3200" b="1" dirty="0">
                <a:solidFill>
                  <a:srgbClr val="FF0000"/>
                </a:solidFill>
                <a:effectLst/>
                <a:latin typeface="Times New Roman"/>
                <a:ea typeface="Times New Roman"/>
              </a:rPr>
              <a:t>“Колокольчик”</a:t>
            </a:r>
            <a:br>
              <a:rPr lang="ru-RU" sz="3200" b="1" dirty="0">
                <a:solidFill>
                  <a:srgbClr val="FF0000"/>
                </a:solidFill>
                <a:effectLst/>
                <a:latin typeface="Times New Roman"/>
                <a:ea typeface="Times New Roman"/>
              </a:rPr>
            </a:br>
            <a:r>
              <a:rPr lang="ru-RU" sz="3200" b="1" i="1" dirty="0">
                <a:effectLst/>
                <a:latin typeface="Times New Roman"/>
                <a:ea typeface="Times New Roman"/>
              </a:rPr>
              <a:t>Цель: </a:t>
            </a:r>
            <a:r>
              <a:rPr lang="ru-RU" sz="3200" b="1" dirty="0">
                <a:effectLst/>
                <a:latin typeface="Times New Roman"/>
                <a:ea typeface="Times New Roman"/>
              </a:rPr>
              <a:t>Учить при игре на колокольчике передавать разное звучание (громко-</a:t>
            </a:r>
            <a:r>
              <a:rPr lang="ru-RU" sz="3200" b="1" spc="5" dirty="0">
                <a:effectLst/>
                <a:latin typeface="Times New Roman"/>
                <a:ea typeface="Times New Roman"/>
              </a:rPr>
              <a:t> </a:t>
            </a:r>
            <a:r>
              <a:rPr lang="ru-RU" sz="3200" b="1" dirty="0">
                <a:effectLst/>
                <a:latin typeface="Times New Roman"/>
                <a:ea typeface="Times New Roman"/>
              </a:rPr>
              <a:t>тихо), в зависимости от того о каком колокольчике говорится – весеннем или</a:t>
            </a:r>
            <a:r>
              <a:rPr lang="ru-RU" sz="3200" b="1" spc="5" dirty="0">
                <a:effectLst/>
                <a:latin typeface="Times New Roman"/>
                <a:ea typeface="Times New Roman"/>
              </a:rPr>
              <a:t> </a:t>
            </a:r>
            <a:r>
              <a:rPr lang="ru-RU" sz="3200" b="1" dirty="0">
                <a:effectLst/>
                <a:latin typeface="Times New Roman"/>
                <a:ea typeface="Times New Roman"/>
              </a:rPr>
              <a:t>зимнем.</a:t>
            </a:r>
            <a:r>
              <a:rPr lang="ru-RU" sz="3200" b="1" spc="-20" dirty="0">
                <a:effectLst/>
                <a:latin typeface="Times New Roman"/>
                <a:ea typeface="Times New Roman"/>
              </a:rPr>
              <a:t> </a:t>
            </a:r>
            <a:r>
              <a:rPr lang="ru-RU" sz="3200" b="1" dirty="0">
                <a:effectLst/>
                <a:latin typeface="Times New Roman"/>
                <a:ea typeface="Times New Roman"/>
              </a:rPr>
              <a:t>Способствовать</a:t>
            </a:r>
            <a:r>
              <a:rPr lang="ru-RU" sz="3200" b="1" spc="-20" dirty="0">
                <a:effectLst/>
                <a:latin typeface="Times New Roman"/>
                <a:ea typeface="Times New Roman"/>
              </a:rPr>
              <a:t> </a:t>
            </a:r>
            <a:r>
              <a:rPr lang="ru-RU" sz="3200" b="1" dirty="0">
                <a:effectLst/>
                <a:latin typeface="Times New Roman"/>
                <a:ea typeface="Times New Roman"/>
              </a:rPr>
              <a:t>приобретению</a:t>
            </a:r>
            <a:r>
              <a:rPr lang="ru-RU" sz="3200" b="1" spc="-25" dirty="0">
                <a:effectLst/>
                <a:latin typeface="Times New Roman"/>
                <a:ea typeface="Times New Roman"/>
              </a:rPr>
              <a:t> </a:t>
            </a:r>
            <a:r>
              <a:rPr lang="ru-RU" sz="3200" b="1" dirty="0">
                <a:effectLst/>
                <a:latin typeface="Times New Roman"/>
                <a:ea typeface="Times New Roman"/>
              </a:rPr>
              <a:t>навыка</a:t>
            </a:r>
            <a:r>
              <a:rPr lang="ru-RU" sz="3200" b="1" spc="-10" dirty="0">
                <a:effectLst/>
                <a:latin typeface="Times New Roman"/>
                <a:ea typeface="Times New Roman"/>
              </a:rPr>
              <a:t> </a:t>
            </a:r>
            <a:r>
              <a:rPr lang="ru-RU" sz="3200" b="1" dirty="0">
                <a:effectLst/>
                <a:latin typeface="Times New Roman"/>
                <a:ea typeface="Times New Roman"/>
              </a:rPr>
              <a:t>разного</a:t>
            </a:r>
            <a:r>
              <a:rPr lang="ru-RU" sz="3200" b="1" spc="-5" dirty="0">
                <a:effectLst/>
                <a:latin typeface="Times New Roman"/>
                <a:ea typeface="Times New Roman"/>
              </a:rPr>
              <a:t> </a:t>
            </a:r>
            <a:r>
              <a:rPr lang="ru-RU" sz="3200" b="1" dirty="0" err="1">
                <a:effectLst/>
                <a:latin typeface="Times New Roman"/>
                <a:ea typeface="Times New Roman"/>
              </a:rPr>
              <a:t>звукоизвлечения</a:t>
            </a:r>
            <a:r>
              <a:rPr lang="ru-RU" sz="3200" b="1" dirty="0">
                <a:effectLst/>
                <a:latin typeface="Times New Roman"/>
                <a:ea typeface="Times New Roman"/>
              </a:rPr>
              <a:t>.</a:t>
            </a:r>
            <a:endParaRPr lang="ru-RU" sz="3200" dirty="0"/>
          </a:p>
        </p:txBody>
      </p:sp>
      <p:sp>
        <p:nvSpPr>
          <p:cNvPr id="3" name="Объект 2"/>
          <p:cNvSpPr>
            <a:spLocks noGrp="1"/>
          </p:cNvSpPr>
          <p:nvPr>
            <p:ph idx="1"/>
          </p:nvPr>
        </p:nvSpPr>
        <p:spPr/>
        <p:txBody>
          <a:bodyPr/>
          <a:lstStyle/>
          <a:p>
            <a:endParaRPr lang="ru-RU" dirty="0"/>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133" y="3861048"/>
            <a:ext cx="3187700" cy="318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1573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9431"/>
            <a:ext cx="8964488" cy="4536504"/>
          </a:xfrm>
        </p:spPr>
        <p:txBody>
          <a:bodyPr>
            <a:normAutofit/>
          </a:bodyPr>
          <a:lstStyle/>
          <a:p>
            <a:pPr marL="283210" lvl="0">
              <a:spcBef>
                <a:spcPts val="5"/>
              </a:spcBef>
            </a:pPr>
            <a:r>
              <a:rPr lang="ru-RU" sz="1800" dirty="0">
                <a:solidFill>
                  <a:srgbClr val="FF0000"/>
                </a:solidFill>
                <a:effectLst/>
                <a:latin typeface="Times New Roman"/>
                <a:ea typeface="Times New Roman"/>
                <a:cs typeface="+mn-cs"/>
              </a:rPr>
              <a:t>Весёлый</a:t>
            </a:r>
            <a:r>
              <a:rPr lang="ru-RU" sz="1800" spc="-10" dirty="0">
                <a:solidFill>
                  <a:srgbClr val="FF0000"/>
                </a:solidFill>
                <a:effectLst/>
                <a:latin typeface="Times New Roman"/>
                <a:ea typeface="Times New Roman"/>
                <a:cs typeface="+mn-cs"/>
              </a:rPr>
              <a:t> </a:t>
            </a:r>
            <a:r>
              <a:rPr lang="ru-RU" sz="1800" dirty="0">
                <a:solidFill>
                  <a:srgbClr val="FF0000"/>
                </a:solidFill>
                <a:effectLst/>
                <a:latin typeface="Times New Roman"/>
                <a:ea typeface="Times New Roman"/>
                <a:cs typeface="+mn-cs"/>
              </a:rPr>
              <a:t>колокольчик </a:t>
            </a:r>
            <a:r>
              <a:rPr lang="ru-RU" sz="2000" dirty="0">
                <a:effectLst/>
                <a:latin typeface="Times New Roman"/>
                <a:ea typeface="Times New Roman"/>
                <a:cs typeface="+mn-cs"/>
              </a:rPr>
              <a:t>-Динь-динь, динь-динь, динь-динь--</a:t>
            </a:r>
            <a:r>
              <a:rPr lang="ru-RU" sz="2000" spc="-335" dirty="0">
                <a:effectLst/>
                <a:latin typeface="Times New Roman"/>
                <a:ea typeface="Times New Roman"/>
                <a:cs typeface="+mn-cs"/>
              </a:rPr>
              <a:t> </a:t>
            </a:r>
            <a:r>
              <a:rPr lang="ru-RU" sz="2000" dirty="0">
                <a:effectLst/>
                <a:latin typeface="Times New Roman"/>
                <a:ea typeface="Times New Roman"/>
                <a:cs typeface="+mn-cs"/>
              </a:rPr>
              <a:t>Смеётся</a:t>
            </a:r>
            <a:r>
              <a:rPr lang="ru-RU" sz="2000" spc="-20" dirty="0">
                <a:effectLst/>
                <a:latin typeface="Times New Roman"/>
                <a:ea typeface="Times New Roman"/>
                <a:cs typeface="+mn-cs"/>
              </a:rPr>
              <a:t> </a:t>
            </a:r>
            <a:r>
              <a:rPr lang="ru-RU" sz="2000" dirty="0">
                <a:effectLst/>
                <a:latin typeface="Times New Roman"/>
                <a:ea typeface="Times New Roman"/>
                <a:cs typeface="+mn-cs"/>
              </a:rPr>
              <a:t>и хохочет </a:t>
            </a:r>
            <a:r>
              <a:rPr lang="ru-RU" sz="2000" dirty="0" smtClean="0">
                <a:effectLst/>
                <a:latin typeface="Times New Roman"/>
                <a:ea typeface="Times New Roman"/>
                <a:cs typeface="+mn-cs"/>
              </a:rPr>
              <a:t>Динь-динь</a:t>
            </a:r>
            <a:r>
              <a:rPr lang="ru-RU" sz="2000" dirty="0">
                <a:effectLst/>
                <a:latin typeface="Times New Roman"/>
                <a:ea typeface="Times New Roman"/>
                <a:cs typeface="+mn-cs"/>
              </a:rPr>
              <a:t>,</a:t>
            </a:r>
            <a:r>
              <a:rPr lang="ru-RU" sz="2000" spc="-20" dirty="0">
                <a:effectLst/>
                <a:latin typeface="Times New Roman"/>
                <a:ea typeface="Times New Roman"/>
                <a:cs typeface="+mn-cs"/>
              </a:rPr>
              <a:t> </a:t>
            </a:r>
            <a:r>
              <a:rPr lang="ru-RU" sz="2000" dirty="0">
                <a:effectLst/>
                <a:latin typeface="Times New Roman"/>
                <a:ea typeface="Times New Roman"/>
                <a:cs typeface="+mn-cs"/>
              </a:rPr>
              <a:t>динь-динь,</a:t>
            </a:r>
            <a:r>
              <a:rPr lang="ru-RU" sz="2000" spc="-20" dirty="0">
                <a:effectLst/>
                <a:latin typeface="Times New Roman"/>
                <a:ea typeface="Times New Roman"/>
                <a:cs typeface="+mn-cs"/>
              </a:rPr>
              <a:t> </a:t>
            </a:r>
            <a:r>
              <a:rPr lang="ru-RU" sz="2000" dirty="0">
                <a:effectLst/>
                <a:latin typeface="Times New Roman"/>
                <a:ea typeface="Times New Roman"/>
                <a:cs typeface="+mn-cs"/>
              </a:rPr>
              <a:t>динь-динь.</a:t>
            </a:r>
            <a:br>
              <a:rPr lang="ru-RU" sz="2000" dirty="0">
                <a:effectLst/>
                <a:latin typeface="Times New Roman"/>
                <a:ea typeface="Times New Roman"/>
                <a:cs typeface="+mn-cs"/>
              </a:rPr>
            </a:br>
            <a:r>
              <a:rPr lang="ru-RU" sz="2000" dirty="0" smtClean="0">
                <a:effectLst/>
                <a:latin typeface="Times New Roman"/>
                <a:ea typeface="Times New Roman"/>
                <a:cs typeface="+mn-cs"/>
              </a:rPr>
              <a:t>        </a:t>
            </a:r>
            <a:r>
              <a:rPr lang="ru-RU" sz="2000" i="1" dirty="0" smtClean="0">
                <a:effectLst/>
                <a:latin typeface="Times New Roman"/>
                <a:ea typeface="Times New Roman"/>
                <a:cs typeface="+mn-cs"/>
              </a:rPr>
              <a:t>Дети</a:t>
            </a:r>
            <a:r>
              <a:rPr lang="ru-RU" sz="2000" i="1" spc="-10" dirty="0" smtClean="0">
                <a:effectLst/>
                <a:latin typeface="Times New Roman"/>
                <a:ea typeface="Times New Roman"/>
                <a:cs typeface="+mn-cs"/>
              </a:rPr>
              <a:t> </a:t>
            </a:r>
            <a:r>
              <a:rPr lang="ru-RU" sz="2000" i="1" dirty="0">
                <a:effectLst/>
                <a:latin typeface="Times New Roman"/>
                <a:ea typeface="Times New Roman"/>
                <a:cs typeface="+mn-cs"/>
              </a:rPr>
              <a:t>играют</a:t>
            </a:r>
            <a:r>
              <a:rPr lang="ru-RU" sz="2000" i="1" spc="-20" dirty="0">
                <a:effectLst/>
                <a:latin typeface="Times New Roman"/>
                <a:ea typeface="Times New Roman"/>
                <a:cs typeface="+mn-cs"/>
              </a:rPr>
              <a:t> </a:t>
            </a:r>
            <a:r>
              <a:rPr lang="ru-RU" sz="2000" i="1" dirty="0">
                <a:effectLst/>
                <a:latin typeface="Times New Roman"/>
                <a:ea typeface="Times New Roman"/>
                <a:cs typeface="+mn-cs"/>
              </a:rPr>
              <a:t>на колокольчике</a:t>
            </a:r>
            <a:r>
              <a:rPr lang="ru-RU" sz="2000" i="1" spc="-25" dirty="0">
                <a:effectLst/>
                <a:latin typeface="Times New Roman"/>
                <a:ea typeface="Times New Roman"/>
                <a:cs typeface="+mn-cs"/>
              </a:rPr>
              <a:t> </a:t>
            </a:r>
            <a:r>
              <a:rPr lang="ru-RU" sz="2000" i="1" dirty="0">
                <a:effectLst/>
                <a:latin typeface="Times New Roman"/>
                <a:ea typeface="Times New Roman"/>
                <a:cs typeface="+mn-cs"/>
              </a:rPr>
              <a:t>громко.</a:t>
            </a:r>
            <a:r>
              <a:rPr lang="ru-RU" sz="2000" dirty="0">
                <a:effectLst/>
                <a:latin typeface="Times New Roman"/>
                <a:ea typeface="Times New Roman"/>
                <a:cs typeface="+mn-cs"/>
              </a:rPr>
              <a:t/>
            </a:r>
            <a:br>
              <a:rPr lang="ru-RU" sz="2000" dirty="0">
                <a:effectLst/>
                <a:latin typeface="Times New Roman"/>
                <a:ea typeface="Times New Roman"/>
                <a:cs typeface="+mn-cs"/>
              </a:rPr>
            </a:br>
            <a:r>
              <a:rPr lang="ru-RU" sz="2000" dirty="0">
                <a:effectLst/>
                <a:latin typeface="Times New Roman"/>
                <a:ea typeface="Times New Roman"/>
                <a:cs typeface="+mn-cs"/>
              </a:rPr>
              <a:t/>
            </a:r>
            <a:br>
              <a:rPr lang="ru-RU" sz="2000" dirty="0">
                <a:effectLst/>
                <a:latin typeface="Times New Roman"/>
                <a:ea typeface="Times New Roman"/>
                <a:cs typeface="+mn-cs"/>
              </a:rPr>
            </a:br>
            <a:r>
              <a:rPr lang="ru-RU" sz="2000" dirty="0">
                <a:effectLst/>
                <a:latin typeface="Times New Roman"/>
                <a:ea typeface="Times New Roman"/>
                <a:cs typeface="+mn-cs"/>
              </a:rPr>
              <a:t>Он пел зимой чуть слышно</a:t>
            </a:r>
            <a:br>
              <a:rPr lang="ru-RU" sz="2000" dirty="0">
                <a:effectLst/>
                <a:latin typeface="Times New Roman"/>
                <a:ea typeface="Times New Roman"/>
                <a:cs typeface="+mn-cs"/>
              </a:rPr>
            </a:br>
            <a:r>
              <a:rPr lang="ru-RU" sz="2000" dirty="0">
                <a:effectLst/>
                <a:latin typeface="Times New Roman"/>
                <a:ea typeface="Times New Roman"/>
                <a:cs typeface="+mn-cs"/>
              </a:rPr>
              <a:t>Динь-динь, динь-динь, динь-динь.</a:t>
            </a:r>
            <a:r>
              <a:rPr lang="ru-RU" sz="2000" spc="5" dirty="0">
                <a:effectLst/>
                <a:latin typeface="Times New Roman"/>
                <a:ea typeface="Times New Roman"/>
                <a:cs typeface="+mn-cs"/>
              </a:rPr>
              <a:t> </a:t>
            </a:r>
            <a:br>
              <a:rPr lang="ru-RU" sz="2000" spc="5" dirty="0">
                <a:effectLst/>
                <a:latin typeface="Times New Roman"/>
                <a:ea typeface="Times New Roman"/>
                <a:cs typeface="+mn-cs"/>
              </a:rPr>
            </a:br>
            <a:r>
              <a:rPr lang="ru-RU" sz="2000" i="1" dirty="0">
                <a:effectLst/>
                <a:latin typeface="Times New Roman"/>
                <a:ea typeface="Times New Roman"/>
                <a:cs typeface="+mn-cs"/>
              </a:rPr>
              <a:t>Дети</a:t>
            </a:r>
            <a:r>
              <a:rPr lang="ru-RU" sz="2000" i="1" spc="-15" dirty="0">
                <a:effectLst/>
                <a:latin typeface="Times New Roman"/>
                <a:ea typeface="Times New Roman"/>
                <a:cs typeface="+mn-cs"/>
              </a:rPr>
              <a:t> </a:t>
            </a:r>
            <a:r>
              <a:rPr lang="ru-RU" sz="2000" i="1" dirty="0">
                <a:effectLst/>
                <a:latin typeface="Times New Roman"/>
                <a:ea typeface="Times New Roman"/>
                <a:cs typeface="+mn-cs"/>
              </a:rPr>
              <a:t>играют</a:t>
            </a:r>
            <a:r>
              <a:rPr lang="ru-RU" sz="2000" i="1" spc="-25" dirty="0">
                <a:effectLst/>
                <a:latin typeface="Times New Roman"/>
                <a:ea typeface="Times New Roman"/>
                <a:cs typeface="+mn-cs"/>
              </a:rPr>
              <a:t> </a:t>
            </a:r>
            <a:r>
              <a:rPr lang="ru-RU" sz="2000" i="1" dirty="0">
                <a:effectLst/>
                <a:latin typeface="Times New Roman"/>
                <a:ea typeface="Times New Roman"/>
                <a:cs typeface="+mn-cs"/>
              </a:rPr>
              <a:t>на</a:t>
            </a:r>
            <a:r>
              <a:rPr lang="ru-RU" sz="2000" i="1" spc="-15" dirty="0">
                <a:effectLst/>
                <a:latin typeface="Times New Roman"/>
                <a:ea typeface="Times New Roman"/>
                <a:cs typeface="+mn-cs"/>
              </a:rPr>
              <a:t> </a:t>
            </a:r>
            <a:r>
              <a:rPr lang="ru-RU" sz="2000" i="1" dirty="0">
                <a:effectLst/>
                <a:latin typeface="Times New Roman"/>
                <a:ea typeface="Times New Roman"/>
                <a:cs typeface="+mn-cs"/>
              </a:rPr>
              <a:t>колокольчике</a:t>
            </a:r>
            <a:r>
              <a:rPr lang="ru-RU" sz="2000" i="1" spc="-20" dirty="0">
                <a:effectLst/>
                <a:latin typeface="Times New Roman"/>
                <a:ea typeface="Times New Roman"/>
                <a:cs typeface="+mn-cs"/>
              </a:rPr>
              <a:t> </a:t>
            </a:r>
            <a:r>
              <a:rPr lang="ru-RU" sz="2000" i="1" dirty="0">
                <a:effectLst/>
                <a:latin typeface="Times New Roman"/>
                <a:ea typeface="Times New Roman"/>
                <a:cs typeface="+mn-cs"/>
              </a:rPr>
              <a:t>тихо.</a:t>
            </a:r>
            <a:br>
              <a:rPr lang="ru-RU" sz="2000" i="1" dirty="0">
                <a:effectLst/>
                <a:latin typeface="Times New Roman"/>
                <a:ea typeface="Times New Roman"/>
                <a:cs typeface="+mn-cs"/>
              </a:rPr>
            </a:br>
            <a:r>
              <a:rPr lang="ru-RU" sz="2000" i="1" dirty="0">
                <a:effectLst/>
                <a:latin typeface="Times New Roman"/>
                <a:ea typeface="Times New Roman"/>
                <a:cs typeface="+mn-cs"/>
              </a:rPr>
              <a:t/>
            </a:r>
            <a:br>
              <a:rPr lang="ru-RU" sz="2000" i="1" dirty="0">
                <a:effectLst/>
                <a:latin typeface="Times New Roman"/>
                <a:ea typeface="Times New Roman"/>
                <a:cs typeface="+mn-cs"/>
              </a:rPr>
            </a:br>
            <a:r>
              <a:rPr lang="ru-RU" sz="2000" i="1" dirty="0">
                <a:effectLst/>
                <a:latin typeface="Times New Roman"/>
                <a:ea typeface="Times New Roman"/>
                <a:cs typeface="+mn-cs"/>
              </a:rPr>
              <a:t/>
            </a:r>
            <a:br>
              <a:rPr lang="ru-RU" sz="2000" i="1" dirty="0">
                <a:effectLst/>
                <a:latin typeface="Times New Roman"/>
                <a:ea typeface="Times New Roman"/>
                <a:cs typeface="+mn-cs"/>
              </a:rPr>
            </a:br>
            <a:endParaRPr lang="ru-RU" sz="2000" dirty="0"/>
          </a:p>
        </p:txBody>
      </p:sp>
      <p:sp>
        <p:nvSpPr>
          <p:cNvPr id="3" name="Объект 2"/>
          <p:cNvSpPr>
            <a:spLocks noGrp="1"/>
          </p:cNvSpPr>
          <p:nvPr>
            <p:ph idx="1"/>
          </p:nvPr>
        </p:nvSpPr>
        <p:spPr/>
        <p:txBody>
          <a:bodyPr>
            <a:normAutofit fontScale="85000" lnSpcReduction="20000"/>
          </a:bodyPr>
          <a:lstStyle/>
          <a:p>
            <a:pPr marL="2029460" marR="1744980" lvl="0" indent="360680">
              <a:lnSpc>
                <a:spcPct val="150000"/>
              </a:lnSpc>
              <a:spcBef>
                <a:spcPts val="0"/>
              </a:spcBef>
              <a:buNone/>
            </a:pPr>
            <a:endParaRPr lang="ru-RU" sz="2400" dirty="0" smtClean="0">
              <a:solidFill>
                <a:prstClr val="black"/>
              </a:solidFill>
              <a:latin typeface="Times New Roman"/>
              <a:ea typeface="Times New Roman"/>
            </a:endParaRPr>
          </a:p>
          <a:p>
            <a:pPr marL="2029460" marR="1744980" lvl="0" indent="360680">
              <a:lnSpc>
                <a:spcPct val="150000"/>
              </a:lnSpc>
              <a:spcBef>
                <a:spcPts val="0"/>
              </a:spcBef>
              <a:buNone/>
            </a:pPr>
            <a:r>
              <a:rPr lang="ru-RU" sz="2400" dirty="0" smtClean="0">
                <a:solidFill>
                  <a:prstClr val="black"/>
                </a:solidFill>
                <a:latin typeface="Times New Roman"/>
                <a:ea typeface="Times New Roman"/>
              </a:rPr>
              <a:t>        </a:t>
            </a:r>
            <a:endParaRPr lang="ru-RU" sz="2400" dirty="0">
              <a:solidFill>
                <a:prstClr val="black"/>
              </a:solidFill>
              <a:latin typeface="Times New Roman"/>
              <a:ea typeface="Times New Roman"/>
            </a:endParaRPr>
          </a:p>
          <a:p>
            <a:pPr marL="2029460" marR="1744980" lvl="0" indent="360680">
              <a:lnSpc>
                <a:spcPct val="150000"/>
              </a:lnSpc>
              <a:spcBef>
                <a:spcPts val="0"/>
              </a:spcBef>
              <a:buNone/>
            </a:pPr>
            <a:r>
              <a:rPr lang="ru-RU" sz="2400" dirty="0" smtClean="0">
                <a:latin typeface="Times New Roman"/>
                <a:ea typeface="Times New Roman"/>
              </a:rPr>
              <a:t>Но </a:t>
            </a:r>
            <a:r>
              <a:rPr lang="ru-RU" sz="2400" dirty="0">
                <a:latin typeface="Times New Roman"/>
                <a:ea typeface="Times New Roman"/>
              </a:rPr>
              <a:t>солнце снова вышло-</a:t>
            </a:r>
            <a:r>
              <a:rPr lang="ru-RU" sz="2400" spc="5" dirty="0">
                <a:latin typeface="Times New Roman"/>
                <a:ea typeface="Times New Roman"/>
              </a:rPr>
              <a:t> </a:t>
            </a:r>
            <a:r>
              <a:rPr lang="ru-RU" sz="2400" dirty="0">
                <a:latin typeface="Times New Roman"/>
                <a:ea typeface="Times New Roman"/>
              </a:rPr>
              <a:t>Динь-динь,</a:t>
            </a:r>
            <a:r>
              <a:rPr lang="ru-RU" sz="2400" spc="-25" dirty="0">
                <a:latin typeface="Times New Roman"/>
                <a:ea typeface="Times New Roman"/>
              </a:rPr>
              <a:t> </a:t>
            </a:r>
            <a:r>
              <a:rPr lang="ru-RU" sz="2400" dirty="0">
                <a:latin typeface="Times New Roman"/>
                <a:ea typeface="Times New Roman"/>
              </a:rPr>
              <a:t>динь-динь,</a:t>
            </a:r>
            <a:r>
              <a:rPr lang="ru-RU" sz="2400" spc="-25" dirty="0">
                <a:latin typeface="Times New Roman"/>
                <a:ea typeface="Times New Roman"/>
              </a:rPr>
              <a:t> </a:t>
            </a:r>
            <a:r>
              <a:rPr lang="ru-RU" sz="2400" dirty="0">
                <a:latin typeface="Times New Roman"/>
                <a:ea typeface="Times New Roman"/>
              </a:rPr>
              <a:t>динь-динь.</a:t>
            </a:r>
          </a:p>
          <a:p>
            <a:pPr marL="282575" lvl="0" indent="0" algn="ctr">
              <a:lnSpc>
                <a:spcPts val="1585"/>
              </a:lnSpc>
              <a:spcBef>
                <a:spcPts val="0"/>
              </a:spcBef>
              <a:buNone/>
            </a:pPr>
            <a:r>
              <a:rPr lang="ru-RU" sz="2400" dirty="0">
                <a:latin typeface="Times New Roman"/>
                <a:ea typeface="Times New Roman"/>
              </a:rPr>
              <a:t>И</a:t>
            </a:r>
            <a:r>
              <a:rPr lang="ru-RU" sz="2400" spc="-10" dirty="0">
                <a:latin typeface="Times New Roman"/>
                <a:ea typeface="Times New Roman"/>
              </a:rPr>
              <a:t> </a:t>
            </a:r>
            <a:r>
              <a:rPr lang="ru-RU" sz="2400" dirty="0">
                <a:latin typeface="Times New Roman"/>
                <a:ea typeface="Times New Roman"/>
              </a:rPr>
              <a:t>звонкие капели</a:t>
            </a:r>
            <a:r>
              <a:rPr lang="ru-RU" sz="2400" spc="-5" dirty="0">
                <a:latin typeface="Times New Roman"/>
                <a:ea typeface="Times New Roman"/>
              </a:rPr>
              <a:t> </a:t>
            </a:r>
            <a:r>
              <a:rPr lang="ru-RU" sz="2400" dirty="0">
                <a:latin typeface="Times New Roman"/>
                <a:ea typeface="Times New Roman"/>
              </a:rPr>
              <a:t>-</a:t>
            </a:r>
          </a:p>
          <a:p>
            <a:pPr marL="1967230" marR="1684020" lvl="0" indent="0" algn="ctr">
              <a:lnSpc>
                <a:spcPct val="150000"/>
              </a:lnSpc>
              <a:spcBef>
                <a:spcPts val="795"/>
              </a:spcBef>
              <a:buNone/>
            </a:pPr>
            <a:r>
              <a:rPr lang="ru-RU" sz="2400" dirty="0">
                <a:latin typeface="Times New Roman"/>
                <a:ea typeface="Times New Roman"/>
              </a:rPr>
              <a:t>Динь-динь, динь-динь, динь-динь–</a:t>
            </a:r>
            <a:r>
              <a:rPr lang="ru-RU" sz="2400" spc="-335" dirty="0">
                <a:latin typeface="Times New Roman"/>
                <a:ea typeface="Times New Roman"/>
              </a:rPr>
              <a:t> </a:t>
            </a:r>
            <a:r>
              <a:rPr lang="ru-RU" sz="2400" dirty="0">
                <a:latin typeface="Times New Roman"/>
                <a:ea typeface="Times New Roman"/>
              </a:rPr>
              <a:t>В ответ</a:t>
            </a:r>
            <a:r>
              <a:rPr lang="ru-RU" sz="2400" spc="-5" dirty="0">
                <a:latin typeface="Times New Roman"/>
                <a:ea typeface="Times New Roman"/>
              </a:rPr>
              <a:t> </a:t>
            </a:r>
            <a:r>
              <a:rPr lang="ru-RU" sz="2400" dirty="0">
                <a:latin typeface="Times New Roman"/>
                <a:ea typeface="Times New Roman"/>
              </a:rPr>
              <a:t>ему</a:t>
            </a:r>
            <a:r>
              <a:rPr lang="ru-RU" sz="2400" spc="-20" dirty="0">
                <a:latin typeface="Times New Roman"/>
                <a:ea typeface="Times New Roman"/>
              </a:rPr>
              <a:t> </a:t>
            </a:r>
            <a:r>
              <a:rPr lang="ru-RU" sz="2400" dirty="0">
                <a:latin typeface="Times New Roman"/>
                <a:ea typeface="Times New Roman"/>
              </a:rPr>
              <a:t>запели-</a:t>
            </a:r>
          </a:p>
          <a:p>
            <a:pPr marL="1967230" lvl="0" indent="0" algn="ctr">
              <a:spcBef>
                <a:spcPts val="5"/>
              </a:spcBef>
              <a:buNone/>
              <a:tabLst>
                <a:tab pos="5102225" algn="l"/>
              </a:tabLst>
            </a:pPr>
            <a:r>
              <a:rPr lang="ru-RU" sz="2400" dirty="0">
                <a:latin typeface="Times New Roman"/>
                <a:ea typeface="Times New Roman"/>
              </a:rPr>
              <a:t>Динь-динь,</a:t>
            </a:r>
            <a:r>
              <a:rPr lang="ru-RU" sz="2400" spc="-20" dirty="0">
                <a:latin typeface="Times New Roman"/>
                <a:ea typeface="Times New Roman"/>
              </a:rPr>
              <a:t> </a:t>
            </a:r>
            <a:r>
              <a:rPr lang="ru-RU" sz="2400" dirty="0">
                <a:latin typeface="Times New Roman"/>
                <a:ea typeface="Times New Roman"/>
              </a:rPr>
              <a:t>динь-динь,</a:t>
            </a:r>
            <a:r>
              <a:rPr lang="ru-RU" sz="2400" spc="-15" dirty="0">
                <a:latin typeface="Times New Roman"/>
                <a:ea typeface="Times New Roman"/>
              </a:rPr>
              <a:t> </a:t>
            </a:r>
            <a:r>
              <a:rPr lang="ru-RU" sz="2400" dirty="0">
                <a:latin typeface="Times New Roman"/>
                <a:ea typeface="Times New Roman"/>
              </a:rPr>
              <a:t>динь-динь...          </a:t>
            </a:r>
            <a:br>
              <a:rPr lang="ru-RU" sz="2400" dirty="0">
                <a:latin typeface="Times New Roman"/>
                <a:ea typeface="Times New Roman"/>
              </a:rPr>
            </a:br>
            <a:r>
              <a:rPr lang="ru-RU" sz="2400" dirty="0">
                <a:latin typeface="Times New Roman"/>
                <a:ea typeface="Times New Roman"/>
              </a:rPr>
              <a:t>(В.</a:t>
            </a:r>
            <a:r>
              <a:rPr lang="ru-RU" sz="2400" spc="-5" dirty="0">
                <a:latin typeface="Times New Roman"/>
                <a:ea typeface="Times New Roman"/>
              </a:rPr>
              <a:t> </a:t>
            </a:r>
            <a:r>
              <a:rPr lang="ru-RU" sz="2400" dirty="0">
                <a:latin typeface="Times New Roman"/>
                <a:ea typeface="Times New Roman"/>
              </a:rPr>
              <a:t>Татаринов)</a:t>
            </a:r>
          </a:p>
          <a:p>
            <a:pPr marL="279400" lvl="0" indent="0" algn="ctr">
              <a:spcBef>
                <a:spcPts val="805"/>
              </a:spcBef>
              <a:buNone/>
            </a:pPr>
            <a:r>
              <a:rPr lang="ru-RU" sz="2400" i="1" dirty="0">
                <a:latin typeface="Times New Roman"/>
                <a:ea typeface="Times New Roman"/>
              </a:rPr>
              <a:t>Дети</a:t>
            </a:r>
            <a:r>
              <a:rPr lang="ru-RU" sz="2400" i="1" spc="-10" dirty="0">
                <a:latin typeface="Times New Roman"/>
                <a:ea typeface="Times New Roman"/>
              </a:rPr>
              <a:t> </a:t>
            </a:r>
            <a:r>
              <a:rPr lang="ru-RU" sz="2400" i="1" dirty="0">
                <a:latin typeface="Times New Roman"/>
                <a:ea typeface="Times New Roman"/>
              </a:rPr>
              <a:t>играют</a:t>
            </a:r>
            <a:r>
              <a:rPr lang="ru-RU" sz="2400" i="1" spc="-20" dirty="0">
                <a:latin typeface="Times New Roman"/>
                <a:ea typeface="Times New Roman"/>
              </a:rPr>
              <a:t> </a:t>
            </a:r>
            <a:r>
              <a:rPr lang="ru-RU" sz="2400" i="1" dirty="0">
                <a:latin typeface="Times New Roman"/>
                <a:ea typeface="Times New Roman"/>
              </a:rPr>
              <a:t>на</a:t>
            </a:r>
            <a:r>
              <a:rPr lang="ru-RU" sz="2400" i="1" spc="-10" dirty="0">
                <a:latin typeface="Times New Roman"/>
                <a:ea typeface="Times New Roman"/>
              </a:rPr>
              <a:t> </a:t>
            </a:r>
            <a:r>
              <a:rPr lang="ru-RU" sz="2400" i="1" dirty="0">
                <a:latin typeface="Times New Roman"/>
                <a:ea typeface="Times New Roman"/>
              </a:rPr>
              <a:t>колокольчике</a:t>
            </a:r>
            <a:r>
              <a:rPr lang="ru-RU" sz="2400" i="1" spc="-25" dirty="0">
                <a:latin typeface="Times New Roman"/>
                <a:ea typeface="Times New Roman"/>
              </a:rPr>
              <a:t> </a:t>
            </a:r>
            <a:r>
              <a:rPr lang="ru-RU" sz="2400" i="1" dirty="0">
                <a:latin typeface="Times New Roman"/>
                <a:ea typeface="Times New Roman"/>
              </a:rPr>
              <a:t>громко.</a:t>
            </a:r>
            <a:endParaRPr lang="ru-RU" sz="1800" dirty="0">
              <a:latin typeface="Times New Roman"/>
              <a:ea typeface="Times New Roman"/>
            </a:endParaRPr>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56176" y="1665671"/>
            <a:ext cx="3168278" cy="31682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0562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5543385"/>
          </a:xfrm>
        </p:spPr>
        <p:txBody>
          <a:bodyPr>
            <a:noAutofit/>
          </a:bodyPr>
          <a:lstStyle/>
          <a:p>
            <a:pPr marL="280035">
              <a:spcBef>
                <a:spcPts val="5"/>
              </a:spcBef>
              <a:spcAft>
                <a:spcPts val="0"/>
              </a:spcAft>
            </a:pPr>
            <a:r>
              <a:rPr lang="ru-RU" sz="2400" b="1" dirty="0">
                <a:solidFill>
                  <a:srgbClr val="FF0000"/>
                </a:solidFill>
                <a:effectLst/>
                <a:latin typeface="Times New Roman"/>
                <a:ea typeface="Times New Roman"/>
              </a:rPr>
              <a:t>БАРАБАН</a:t>
            </a:r>
            <a:br>
              <a:rPr lang="ru-RU" sz="2400" b="1" dirty="0">
                <a:solidFill>
                  <a:srgbClr val="FF0000"/>
                </a:solidFill>
                <a:effectLst/>
                <a:latin typeface="Times New Roman"/>
                <a:ea typeface="Times New Roman"/>
              </a:rPr>
            </a:br>
            <a:r>
              <a:rPr lang="ru-RU" sz="2400" b="1" dirty="0">
                <a:effectLst/>
                <a:latin typeface="Times New Roman"/>
                <a:ea typeface="Times New Roman"/>
              </a:rPr>
              <a:t>При</a:t>
            </a:r>
            <a:r>
              <a:rPr lang="ru-RU" sz="2400" b="1" spc="155" dirty="0">
                <a:effectLst/>
                <a:latin typeface="Times New Roman"/>
                <a:ea typeface="Times New Roman"/>
              </a:rPr>
              <a:t> </a:t>
            </a:r>
            <a:r>
              <a:rPr lang="ru-RU" sz="2400" b="1" dirty="0">
                <a:effectLst/>
                <a:latin typeface="Times New Roman"/>
                <a:ea typeface="Times New Roman"/>
              </a:rPr>
              <a:t>игре</a:t>
            </a:r>
            <a:r>
              <a:rPr lang="ru-RU" sz="2400" b="1" spc="155" dirty="0">
                <a:effectLst/>
                <a:latin typeface="Times New Roman"/>
                <a:ea typeface="Times New Roman"/>
              </a:rPr>
              <a:t> </a:t>
            </a:r>
            <a:r>
              <a:rPr lang="ru-RU" sz="2400" b="1" dirty="0">
                <a:effectLst/>
                <a:latin typeface="Times New Roman"/>
                <a:ea typeface="Times New Roman"/>
              </a:rPr>
              <a:t>на</a:t>
            </a:r>
            <a:r>
              <a:rPr lang="ru-RU" sz="2400" b="1" spc="145" dirty="0">
                <a:effectLst/>
                <a:latin typeface="Times New Roman"/>
                <a:ea typeface="Times New Roman"/>
              </a:rPr>
              <a:t> </a:t>
            </a:r>
            <a:r>
              <a:rPr lang="ru-RU" sz="2400" b="1" dirty="0">
                <a:effectLst/>
                <a:latin typeface="Times New Roman"/>
                <a:ea typeface="Times New Roman"/>
              </a:rPr>
              <a:t>барабане</a:t>
            </a:r>
            <a:r>
              <a:rPr lang="ru-RU" sz="2400" b="1" spc="155" dirty="0">
                <a:effectLst/>
                <a:latin typeface="Times New Roman"/>
                <a:ea typeface="Times New Roman"/>
              </a:rPr>
              <a:t> </a:t>
            </a:r>
            <a:r>
              <a:rPr lang="ru-RU" sz="2400" b="1" dirty="0">
                <a:effectLst/>
                <a:latin typeface="Times New Roman"/>
                <a:ea typeface="Times New Roman"/>
              </a:rPr>
              <a:t>нужно</a:t>
            </a:r>
            <a:r>
              <a:rPr lang="ru-RU" sz="2400" b="1" spc="160" dirty="0">
                <a:effectLst/>
                <a:latin typeface="Times New Roman"/>
                <a:ea typeface="Times New Roman"/>
              </a:rPr>
              <a:t> </a:t>
            </a:r>
            <a:r>
              <a:rPr lang="ru-RU" sz="2400" b="1" dirty="0">
                <a:effectLst/>
                <a:latin typeface="Times New Roman"/>
                <a:ea typeface="Times New Roman"/>
              </a:rPr>
              <a:t>учить</a:t>
            </a:r>
            <a:r>
              <a:rPr lang="ru-RU" sz="2400" b="1" spc="150" dirty="0">
                <a:effectLst/>
                <a:latin typeface="Times New Roman"/>
                <a:ea typeface="Times New Roman"/>
              </a:rPr>
              <a:t> </a:t>
            </a:r>
            <a:r>
              <a:rPr lang="ru-RU" sz="2400" b="1" dirty="0">
                <a:effectLst/>
                <a:latin typeface="Times New Roman"/>
                <a:ea typeface="Times New Roman"/>
              </a:rPr>
              <a:t>правильно</a:t>
            </a:r>
            <a:r>
              <a:rPr lang="ru-RU" sz="2400" b="1" spc="160" dirty="0">
                <a:effectLst/>
                <a:latin typeface="Times New Roman"/>
                <a:ea typeface="Times New Roman"/>
              </a:rPr>
              <a:t> </a:t>
            </a:r>
            <a:r>
              <a:rPr lang="ru-RU" sz="2400" b="1" dirty="0">
                <a:effectLst/>
                <a:latin typeface="Times New Roman"/>
                <a:ea typeface="Times New Roman"/>
              </a:rPr>
              <a:t>держать</a:t>
            </a:r>
            <a:r>
              <a:rPr lang="ru-RU" sz="2400" b="1" spc="150" dirty="0">
                <a:effectLst/>
                <a:latin typeface="Times New Roman"/>
                <a:ea typeface="Times New Roman"/>
              </a:rPr>
              <a:t> </a:t>
            </a:r>
            <a:r>
              <a:rPr lang="ru-RU" sz="2400" b="1" dirty="0">
                <a:effectLst/>
                <a:latin typeface="Times New Roman"/>
                <a:ea typeface="Times New Roman"/>
              </a:rPr>
              <a:t>палочки,</a:t>
            </a:r>
            <a:r>
              <a:rPr lang="ru-RU" sz="2400" b="1" spc="150" dirty="0">
                <a:effectLst/>
                <a:latin typeface="Times New Roman"/>
                <a:ea typeface="Times New Roman"/>
              </a:rPr>
              <a:t> </a:t>
            </a:r>
            <a:r>
              <a:rPr lang="ru-RU" sz="2400" b="1" dirty="0">
                <a:effectLst/>
                <a:latin typeface="Times New Roman"/>
                <a:ea typeface="Times New Roman"/>
              </a:rPr>
              <a:t>точно</a:t>
            </a:r>
            <a:r>
              <a:rPr lang="ru-RU" sz="2400" b="1" spc="-335" dirty="0">
                <a:effectLst/>
                <a:latin typeface="Times New Roman"/>
                <a:ea typeface="Times New Roman"/>
              </a:rPr>
              <a:t> </a:t>
            </a:r>
            <a:r>
              <a:rPr lang="ru-RU" sz="2400" b="1" dirty="0">
                <a:effectLst/>
                <a:latin typeface="Times New Roman"/>
                <a:ea typeface="Times New Roman"/>
              </a:rPr>
              <a:t>передавать</a:t>
            </a:r>
            <a:r>
              <a:rPr lang="ru-RU" sz="2400" b="1" spc="-10" dirty="0">
                <a:effectLst/>
                <a:latin typeface="Times New Roman"/>
                <a:ea typeface="Times New Roman"/>
              </a:rPr>
              <a:t> </a:t>
            </a:r>
            <a:r>
              <a:rPr lang="ru-RU" sz="2400" b="1" dirty="0">
                <a:effectLst/>
                <a:latin typeface="Times New Roman"/>
                <a:ea typeface="Times New Roman"/>
              </a:rPr>
              <a:t>ритм.</a:t>
            </a:r>
            <a:br>
              <a:rPr lang="ru-RU" sz="2400" b="1" dirty="0">
                <a:effectLst/>
                <a:latin typeface="Times New Roman"/>
                <a:ea typeface="Times New Roman"/>
              </a:rPr>
            </a:br>
            <a:r>
              <a:rPr lang="ru-RU" sz="2400" b="1" i="1" dirty="0">
                <a:effectLst/>
                <a:latin typeface="Times New Roman"/>
                <a:ea typeface="Times New Roman"/>
              </a:rPr>
              <a:t>Игра:</a:t>
            </a:r>
            <a:r>
              <a:rPr lang="ru-RU" sz="2400" b="1" i="1" spc="-10" dirty="0">
                <a:effectLst/>
                <a:latin typeface="Times New Roman"/>
                <a:ea typeface="Times New Roman"/>
              </a:rPr>
              <a:t> </a:t>
            </a:r>
            <a:r>
              <a:rPr lang="ru-RU" sz="2400" b="1" i="1" dirty="0">
                <a:effectLst/>
                <a:latin typeface="Times New Roman"/>
                <a:ea typeface="Times New Roman"/>
              </a:rPr>
              <a:t>“Начинаем</a:t>
            </a:r>
            <a:r>
              <a:rPr lang="ru-RU" sz="2400" b="1" i="1" spc="-5" dirty="0">
                <a:effectLst/>
                <a:latin typeface="Times New Roman"/>
                <a:ea typeface="Times New Roman"/>
              </a:rPr>
              <a:t> </a:t>
            </a:r>
            <a:r>
              <a:rPr lang="ru-RU" sz="2400" b="1" i="1" dirty="0">
                <a:effectLst/>
                <a:latin typeface="Times New Roman"/>
                <a:ea typeface="Times New Roman"/>
              </a:rPr>
              <a:t>перепляс”</a:t>
            </a:r>
            <a:r>
              <a:rPr lang="ru-RU" sz="2400" b="1" dirty="0">
                <a:effectLst/>
                <a:latin typeface="Times New Roman"/>
                <a:ea typeface="Times New Roman"/>
              </a:rPr>
              <a:t/>
            </a:r>
            <a:br>
              <a:rPr lang="ru-RU" sz="2400" b="1" dirty="0">
                <a:effectLst/>
                <a:latin typeface="Times New Roman"/>
                <a:ea typeface="Times New Roman"/>
              </a:rPr>
            </a:br>
            <a:r>
              <a:rPr lang="ru-RU" sz="2400" b="1" i="1" dirty="0">
                <a:effectLst/>
                <a:latin typeface="Times New Roman"/>
                <a:ea typeface="Times New Roman"/>
              </a:rPr>
              <a:t>Цель:</a:t>
            </a:r>
            <a:r>
              <a:rPr lang="ru-RU" sz="2400" b="1" i="1" spc="45" dirty="0">
                <a:effectLst/>
                <a:latin typeface="Times New Roman"/>
                <a:ea typeface="Times New Roman"/>
              </a:rPr>
              <a:t> </a:t>
            </a:r>
            <a:r>
              <a:rPr lang="ru-RU" sz="2400" b="1" dirty="0">
                <a:effectLst/>
                <a:latin typeface="Times New Roman"/>
                <a:ea typeface="Times New Roman"/>
              </a:rPr>
              <a:t>Учить</a:t>
            </a:r>
            <a:r>
              <a:rPr lang="ru-RU" sz="2400" b="1" spc="45" dirty="0">
                <a:effectLst/>
                <a:latin typeface="Times New Roman"/>
                <a:ea typeface="Times New Roman"/>
              </a:rPr>
              <a:t> </a:t>
            </a:r>
            <a:r>
              <a:rPr lang="ru-RU" sz="2400" b="1" dirty="0">
                <a:effectLst/>
                <a:latin typeface="Times New Roman"/>
                <a:ea typeface="Times New Roman"/>
              </a:rPr>
              <a:t>озвучивать</a:t>
            </a:r>
            <a:r>
              <a:rPr lang="ru-RU" sz="2400" b="1" spc="35" dirty="0">
                <a:effectLst/>
                <a:latin typeface="Times New Roman"/>
                <a:ea typeface="Times New Roman"/>
              </a:rPr>
              <a:t> </a:t>
            </a:r>
            <a:r>
              <a:rPr lang="ru-RU" sz="2400" b="1" dirty="0">
                <a:effectLst/>
                <a:latin typeface="Times New Roman"/>
                <a:ea typeface="Times New Roman"/>
              </a:rPr>
              <a:t>стихотворение</a:t>
            </a:r>
            <a:r>
              <a:rPr lang="ru-RU" sz="2400" b="1" spc="40" dirty="0">
                <a:effectLst/>
                <a:latin typeface="Times New Roman"/>
                <a:ea typeface="Times New Roman"/>
              </a:rPr>
              <a:t> </a:t>
            </a:r>
            <a:r>
              <a:rPr lang="ru-RU" sz="2400" b="1" dirty="0">
                <a:effectLst/>
                <a:latin typeface="Times New Roman"/>
                <a:ea typeface="Times New Roman"/>
              </a:rPr>
              <a:t>и</a:t>
            </a:r>
            <a:r>
              <a:rPr lang="ru-RU" sz="2400" b="1" spc="45" dirty="0">
                <a:effectLst/>
                <a:latin typeface="Times New Roman"/>
                <a:ea typeface="Times New Roman"/>
              </a:rPr>
              <a:t> </a:t>
            </a:r>
            <a:r>
              <a:rPr lang="ru-RU" sz="2400" b="1" dirty="0">
                <a:effectLst/>
                <a:latin typeface="Times New Roman"/>
                <a:ea typeface="Times New Roman"/>
              </a:rPr>
              <a:t>придумывать</a:t>
            </a:r>
            <a:r>
              <a:rPr lang="ru-RU" sz="2400" b="1" spc="45" dirty="0">
                <a:effectLst/>
                <a:latin typeface="Times New Roman"/>
                <a:ea typeface="Times New Roman"/>
              </a:rPr>
              <a:t> </a:t>
            </a:r>
            <a:r>
              <a:rPr lang="ru-RU" sz="2400" b="1" dirty="0">
                <a:effectLst/>
                <a:latin typeface="Times New Roman"/>
                <a:ea typeface="Times New Roman"/>
              </a:rPr>
              <a:t>ритмический</a:t>
            </a:r>
            <a:r>
              <a:rPr lang="ru-RU" sz="2400" b="1" spc="45" dirty="0">
                <a:effectLst/>
                <a:latin typeface="Times New Roman"/>
                <a:ea typeface="Times New Roman"/>
              </a:rPr>
              <a:t> </a:t>
            </a:r>
            <a:r>
              <a:rPr lang="ru-RU" sz="2400" b="1" dirty="0">
                <a:effectLst/>
                <a:latin typeface="Times New Roman"/>
                <a:ea typeface="Times New Roman"/>
              </a:rPr>
              <a:t>рисунок</a:t>
            </a:r>
            <a:r>
              <a:rPr lang="ru-RU" sz="2400" b="1" spc="-335" dirty="0">
                <a:effectLst/>
                <a:latin typeface="Times New Roman"/>
                <a:ea typeface="Times New Roman"/>
              </a:rPr>
              <a:t> </a:t>
            </a:r>
            <a:r>
              <a:rPr lang="ru-RU" sz="2400" b="1" dirty="0">
                <a:effectLst/>
                <a:latin typeface="Times New Roman"/>
                <a:ea typeface="Times New Roman"/>
              </a:rPr>
              <a:t>на</a:t>
            </a:r>
            <a:r>
              <a:rPr lang="ru-RU" sz="2400" b="1" spc="-5" dirty="0">
                <a:effectLst/>
                <a:latin typeface="Times New Roman"/>
                <a:ea typeface="Times New Roman"/>
              </a:rPr>
              <a:t> </a:t>
            </a:r>
            <a:r>
              <a:rPr lang="ru-RU" sz="2400" b="1" dirty="0">
                <a:effectLst/>
                <a:latin typeface="Times New Roman"/>
                <a:ea typeface="Times New Roman"/>
              </a:rPr>
              <a:t>барабане.</a:t>
            </a:r>
            <a:br>
              <a:rPr lang="ru-RU" sz="2400" b="1" dirty="0">
                <a:effectLst/>
                <a:latin typeface="Times New Roman"/>
                <a:ea typeface="Times New Roman"/>
              </a:rPr>
            </a:br>
            <a:r>
              <a:rPr lang="ru-RU" sz="2400" b="1" dirty="0">
                <a:effectLst/>
                <a:latin typeface="Times New Roman"/>
                <a:ea typeface="Times New Roman"/>
              </a:rPr>
              <a:t/>
            </a:r>
            <a:br>
              <a:rPr lang="ru-RU" sz="2400" b="1" dirty="0">
                <a:effectLst/>
                <a:latin typeface="Times New Roman"/>
                <a:ea typeface="Times New Roman"/>
              </a:rPr>
            </a:br>
            <a:r>
              <a:rPr lang="ru-RU" sz="2400" b="1" dirty="0">
                <a:effectLst/>
                <a:latin typeface="Times New Roman"/>
                <a:ea typeface="Times New Roman"/>
              </a:rPr>
              <a:t>Методика проведения: Музыкальный руководитель читает стихотворение и</a:t>
            </a:r>
            <a:r>
              <a:rPr lang="ru-RU" sz="2400" b="1" spc="-335" dirty="0">
                <a:effectLst/>
                <a:latin typeface="Times New Roman"/>
                <a:ea typeface="Times New Roman"/>
              </a:rPr>
              <a:t> </a:t>
            </a:r>
            <a:r>
              <a:rPr lang="ru-RU" sz="2400" b="1" dirty="0">
                <a:effectLst/>
                <a:latin typeface="Times New Roman"/>
                <a:ea typeface="Times New Roman"/>
              </a:rPr>
              <a:t>точно передаёт его ритм. Затем предлагает детям самостоятельно придумать</a:t>
            </a:r>
            <a:r>
              <a:rPr lang="ru-RU" sz="2400" b="1" spc="5" dirty="0">
                <a:effectLst/>
                <a:latin typeface="Times New Roman"/>
                <a:ea typeface="Times New Roman"/>
              </a:rPr>
              <a:t> </a:t>
            </a:r>
            <a:r>
              <a:rPr lang="ru-RU" sz="2400" b="1" dirty="0">
                <a:effectLst/>
                <a:latin typeface="Times New Roman"/>
                <a:ea typeface="Times New Roman"/>
              </a:rPr>
              <a:t>ритмический рисунок. Нужно сыграть так, чтобы у</a:t>
            </a:r>
            <a:r>
              <a:rPr lang="ru-RU" sz="2400" b="1" spc="5" dirty="0">
                <a:effectLst/>
                <a:latin typeface="Times New Roman"/>
                <a:ea typeface="Times New Roman"/>
              </a:rPr>
              <a:t> </a:t>
            </a:r>
            <a:r>
              <a:rPr lang="ru-RU" sz="2400" b="1" dirty="0">
                <a:effectLst/>
                <a:latin typeface="Times New Roman"/>
                <a:ea typeface="Times New Roman"/>
              </a:rPr>
              <a:t>каждого</a:t>
            </a:r>
            <a:r>
              <a:rPr lang="ru-RU" sz="2400" b="1" spc="5" dirty="0">
                <a:effectLst/>
                <a:latin typeface="Times New Roman"/>
                <a:ea typeface="Times New Roman"/>
              </a:rPr>
              <a:t> </a:t>
            </a:r>
            <a:r>
              <a:rPr lang="ru-RU" sz="2400" b="1" dirty="0">
                <a:effectLst/>
                <a:latin typeface="Times New Roman"/>
                <a:ea typeface="Times New Roman"/>
              </a:rPr>
              <a:t>барабана</a:t>
            </a:r>
            <a:r>
              <a:rPr lang="ru-RU" sz="2400" b="1" spc="5" dirty="0">
                <a:effectLst/>
                <a:latin typeface="Times New Roman"/>
                <a:ea typeface="Times New Roman"/>
              </a:rPr>
              <a:t> </a:t>
            </a:r>
            <a:r>
              <a:rPr lang="ru-RU" sz="2400" b="1" dirty="0">
                <a:effectLst/>
                <a:latin typeface="Times New Roman"/>
                <a:ea typeface="Times New Roman"/>
              </a:rPr>
              <a:t>был</a:t>
            </a:r>
            <a:r>
              <a:rPr lang="ru-RU" sz="2400" b="1" spc="5" dirty="0">
                <a:effectLst/>
                <a:latin typeface="Times New Roman"/>
                <a:ea typeface="Times New Roman"/>
              </a:rPr>
              <a:t> </a:t>
            </a:r>
            <a:r>
              <a:rPr lang="ru-RU" sz="2400" b="1" dirty="0">
                <a:effectLst/>
                <a:latin typeface="Times New Roman"/>
                <a:ea typeface="Times New Roman"/>
              </a:rPr>
              <a:t>свой</a:t>
            </a:r>
            <a:r>
              <a:rPr lang="ru-RU" sz="2400" b="1" spc="-15" dirty="0">
                <a:effectLst/>
                <a:latin typeface="Times New Roman"/>
                <a:ea typeface="Times New Roman"/>
              </a:rPr>
              <a:t> </a:t>
            </a:r>
            <a:r>
              <a:rPr lang="ru-RU" sz="2400" b="1" dirty="0">
                <a:effectLst/>
                <a:latin typeface="Times New Roman"/>
                <a:ea typeface="Times New Roman"/>
              </a:rPr>
              <a:t>неповторимый</a:t>
            </a:r>
            <a:r>
              <a:rPr lang="ru-RU" sz="2400" b="1" spc="335" dirty="0">
                <a:effectLst/>
                <a:latin typeface="Times New Roman"/>
                <a:ea typeface="Times New Roman"/>
              </a:rPr>
              <a:t> </a:t>
            </a:r>
            <a:r>
              <a:rPr lang="ru-RU" sz="2400" b="1" dirty="0">
                <a:effectLst/>
                <a:latin typeface="Times New Roman"/>
                <a:ea typeface="Times New Roman"/>
              </a:rPr>
              <a:t>ритм.</a:t>
            </a:r>
            <a:br>
              <a:rPr lang="ru-RU" sz="2400" b="1" dirty="0">
                <a:effectLst/>
                <a:latin typeface="Times New Roman"/>
                <a:ea typeface="Times New Roman"/>
              </a:rPr>
            </a:br>
            <a:endParaRPr lang="ru-RU" sz="2400" dirty="0"/>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676713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9431"/>
            <a:ext cx="8964488" cy="7128792"/>
          </a:xfrm>
        </p:spPr>
        <p:txBody>
          <a:bodyPr>
            <a:normAutofit/>
          </a:bodyPr>
          <a:lstStyle/>
          <a:p>
            <a:pPr marL="2444115" marR="2160905">
              <a:lnSpc>
                <a:spcPct val="150000"/>
              </a:lnSpc>
              <a:spcBef>
                <a:spcPts val="1275"/>
              </a:spcBef>
              <a:spcAft>
                <a:spcPts val="0"/>
              </a:spcAft>
            </a:pPr>
            <a:r>
              <a:rPr lang="ru-RU" sz="2400" b="1" dirty="0">
                <a:effectLst/>
                <a:latin typeface="Times New Roman"/>
                <a:ea typeface="Times New Roman"/>
              </a:rPr>
              <a:t>Музыканты, веселей!</a:t>
            </a:r>
            <a:r>
              <a:rPr lang="ru-RU" sz="2400" b="1" spc="-335" dirty="0">
                <a:effectLst/>
                <a:latin typeface="Times New Roman"/>
                <a:ea typeface="Times New Roman"/>
              </a:rPr>
              <a:t> </a:t>
            </a:r>
            <a:r>
              <a:rPr lang="ru-RU" sz="2400" b="1" dirty="0">
                <a:effectLst/>
                <a:latin typeface="Times New Roman"/>
                <a:ea typeface="Times New Roman"/>
              </a:rPr>
              <a:t>Барабанов</a:t>
            </a:r>
            <a:r>
              <a:rPr lang="ru-RU" sz="2400" b="1" spc="-25" dirty="0">
                <a:effectLst/>
                <a:latin typeface="Times New Roman"/>
                <a:ea typeface="Times New Roman"/>
              </a:rPr>
              <a:t> </a:t>
            </a:r>
            <a:r>
              <a:rPr lang="ru-RU" sz="2400" b="1" dirty="0">
                <a:effectLst/>
                <a:latin typeface="Times New Roman"/>
                <a:ea typeface="Times New Roman"/>
              </a:rPr>
              <a:t>не</a:t>
            </a:r>
            <a:r>
              <a:rPr lang="ru-RU" sz="2400" b="1" spc="-15" dirty="0">
                <a:effectLst/>
                <a:latin typeface="Times New Roman"/>
                <a:ea typeface="Times New Roman"/>
              </a:rPr>
              <a:t> </a:t>
            </a:r>
            <a:r>
              <a:rPr lang="ru-RU" sz="2400" b="1" dirty="0">
                <a:effectLst/>
                <a:latin typeface="Times New Roman"/>
                <a:ea typeface="Times New Roman"/>
              </a:rPr>
              <a:t>жалей!</a:t>
            </a:r>
            <a:br>
              <a:rPr lang="ru-RU" sz="2400" b="1" dirty="0">
                <a:effectLst/>
                <a:latin typeface="Times New Roman"/>
                <a:ea typeface="Times New Roman"/>
              </a:rPr>
            </a:br>
            <a:r>
              <a:rPr lang="ru-RU" sz="2400" b="1" dirty="0">
                <a:effectLst/>
                <a:latin typeface="Times New Roman"/>
                <a:ea typeface="Times New Roman"/>
              </a:rPr>
              <a:t>Раз, два, три, три, два, раз,</a:t>
            </a:r>
            <a:r>
              <a:rPr lang="ru-RU" sz="2400" b="1" spc="-335" dirty="0">
                <a:effectLst/>
                <a:latin typeface="Times New Roman"/>
                <a:ea typeface="Times New Roman"/>
              </a:rPr>
              <a:t> </a:t>
            </a:r>
            <a:r>
              <a:rPr lang="ru-RU" sz="2400" b="1" dirty="0">
                <a:effectLst/>
                <a:latin typeface="Times New Roman"/>
                <a:ea typeface="Times New Roman"/>
              </a:rPr>
              <a:t>Начинаем</a:t>
            </a:r>
            <a:r>
              <a:rPr lang="ru-RU" sz="2400" b="1" spc="-5" dirty="0">
                <a:effectLst/>
                <a:latin typeface="Times New Roman"/>
                <a:ea typeface="Times New Roman"/>
              </a:rPr>
              <a:t> </a:t>
            </a:r>
            <a:r>
              <a:rPr lang="ru-RU" sz="2400" b="1" dirty="0">
                <a:effectLst/>
                <a:latin typeface="Times New Roman"/>
                <a:ea typeface="Times New Roman"/>
              </a:rPr>
              <a:t>перепляс!</a:t>
            </a:r>
            <a:br>
              <a:rPr lang="ru-RU" sz="2400" b="1" dirty="0">
                <a:effectLst/>
                <a:latin typeface="Times New Roman"/>
                <a:ea typeface="Times New Roman"/>
              </a:rPr>
            </a:br>
            <a:r>
              <a:rPr lang="ru-RU" sz="2400" b="1" dirty="0">
                <a:effectLst/>
                <a:latin typeface="Times New Roman"/>
                <a:ea typeface="Times New Roman"/>
              </a:rPr>
              <a:t>Собирайтесь, плясуны, плясуны,</a:t>
            </a:r>
            <a:r>
              <a:rPr lang="ru-RU" sz="2400" b="1" spc="-335" dirty="0">
                <a:effectLst/>
                <a:latin typeface="Times New Roman"/>
                <a:ea typeface="Times New Roman"/>
              </a:rPr>
              <a:t> </a:t>
            </a:r>
            <a:r>
              <a:rPr lang="ru-RU" sz="2400" b="1" dirty="0">
                <a:effectLst/>
                <a:latin typeface="Times New Roman"/>
                <a:ea typeface="Times New Roman"/>
              </a:rPr>
              <a:t>Бегемоты</a:t>
            </a:r>
            <a:r>
              <a:rPr lang="ru-RU" sz="2400" b="1" spc="-5" dirty="0">
                <a:effectLst/>
                <a:latin typeface="Times New Roman"/>
                <a:ea typeface="Times New Roman"/>
              </a:rPr>
              <a:t> </a:t>
            </a:r>
            <a:r>
              <a:rPr lang="ru-RU" sz="2400" b="1" dirty="0">
                <a:effectLst/>
                <a:latin typeface="Times New Roman"/>
                <a:ea typeface="Times New Roman"/>
              </a:rPr>
              <a:t>и</a:t>
            </a:r>
            <a:r>
              <a:rPr lang="ru-RU" sz="2400" b="1" spc="-5" dirty="0">
                <a:effectLst/>
                <a:latin typeface="Times New Roman"/>
                <a:ea typeface="Times New Roman"/>
              </a:rPr>
              <a:t> </a:t>
            </a:r>
            <a:r>
              <a:rPr lang="ru-RU" sz="2400" b="1" dirty="0">
                <a:effectLst/>
                <a:latin typeface="Times New Roman"/>
                <a:ea typeface="Times New Roman"/>
              </a:rPr>
              <a:t>слоны,</a:t>
            </a:r>
            <a:r>
              <a:rPr lang="ru-RU" sz="2400" b="1" spc="-25" dirty="0">
                <a:effectLst/>
                <a:latin typeface="Times New Roman"/>
                <a:ea typeface="Times New Roman"/>
              </a:rPr>
              <a:t> </a:t>
            </a:r>
            <a:r>
              <a:rPr lang="ru-RU" sz="2400" b="1" dirty="0">
                <a:effectLst/>
                <a:latin typeface="Times New Roman"/>
                <a:ea typeface="Times New Roman"/>
              </a:rPr>
              <a:t>и слоны,</a:t>
            </a:r>
            <a:br>
              <a:rPr lang="ru-RU" sz="2400" b="1" dirty="0">
                <a:effectLst/>
                <a:latin typeface="Times New Roman"/>
                <a:ea typeface="Times New Roman"/>
              </a:rPr>
            </a:br>
            <a:r>
              <a:rPr lang="ru-RU" sz="2400" b="1" dirty="0">
                <a:effectLst/>
                <a:latin typeface="Times New Roman"/>
                <a:ea typeface="Times New Roman"/>
              </a:rPr>
              <a:t>Зайцы, ёжики, еноты,</a:t>
            </a:r>
            <a:r>
              <a:rPr lang="ru-RU" sz="2400" b="1" spc="5" dirty="0">
                <a:effectLst/>
                <a:latin typeface="Times New Roman"/>
                <a:ea typeface="Times New Roman"/>
              </a:rPr>
              <a:t> </a:t>
            </a:r>
            <a:r>
              <a:rPr lang="ru-RU" sz="2400" b="1" dirty="0">
                <a:effectLst/>
                <a:latin typeface="Times New Roman"/>
                <a:ea typeface="Times New Roman"/>
              </a:rPr>
              <a:t>Все,</a:t>
            </a:r>
            <a:r>
              <a:rPr lang="ru-RU" sz="2400" b="1" spc="-10" dirty="0">
                <a:effectLst/>
                <a:latin typeface="Times New Roman"/>
                <a:ea typeface="Times New Roman"/>
              </a:rPr>
              <a:t> </a:t>
            </a:r>
            <a:r>
              <a:rPr lang="ru-RU" sz="2400" b="1" dirty="0">
                <a:effectLst/>
                <a:latin typeface="Times New Roman"/>
                <a:ea typeface="Times New Roman"/>
              </a:rPr>
              <a:t>кому</a:t>
            </a:r>
            <a:r>
              <a:rPr lang="ru-RU" sz="2400" b="1" spc="-25" dirty="0">
                <a:effectLst/>
                <a:latin typeface="Times New Roman"/>
                <a:ea typeface="Times New Roman"/>
              </a:rPr>
              <a:t> </a:t>
            </a:r>
            <a:r>
              <a:rPr lang="ru-RU" sz="2400" b="1" dirty="0">
                <a:effectLst/>
                <a:latin typeface="Times New Roman"/>
                <a:ea typeface="Times New Roman"/>
              </a:rPr>
              <a:t>плясать</a:t>
            </a:r>
            <a:r>
              <a:rPr lang="ru-RU" sz="2400" b="1" spc="-10" dirty="0">
                <a:effectLst/>
                <a:latin typeface="Times New Roman"/>
                <a:ea typeface="Times New Roman"/>
              </a:rPr>
              <a:t> </a:t>
            </a:r>
            <a:r>
              <a:rPr lang="ru-RU" sz="2400" b="1" dirty="0">
                <a:effectLst/>
                <a:latin typeface="Times New Roman"/>
                <a:ea typeface="Times New Roman"/>
              </a:rPr>
              <a:t>охота!</a:t>
            </a:r>
            <a:br>
              <a:rPr lang="ru-RU" sz="2400" b="1" dirty="0">
                <a:effectLst/>
                <a:latin typeface="Times New Roman"/>
                <a:ea typeface="Times New Roman"/>
              </a:rPr>
            </a:br>
            <a:r>
              <a:rPr lang="ru-RU" sz="2400" b="1" dirty="0">
                <a:effectLst/>
                <a:latin typeface="Times New Roman"/>
                <a:ea typeface="Times New Roman"/>
              </a:rPr>
              <a:t>(</a:t>
            </a:r>
            <a:r>
              <a:rPr lang="ru-RU" sz="2400" b="1" dirty="0" err="1">
                <a:effectLst/>
                <a:latin typeface="Times New Roman"/>
                <a:ea typeface="Times New Roman"/>
              </a:rPr>
              <a:t>П.Синявский</a:t>
            </a:r>
            <a:r>
              <a:rPr lang="ru-RU" sz="2400" b="1" dirty="0">
                <a:effectLst/>
                <a:latin typeface="Times New Roman"/>
                <a:ea typeface="Times New Roman"/>
              </a:rPr>
              <a:t>.)</a:t>
            </a:r>
            <a:br>
              <a:rPr lang="ru-RU" sz="2400" b="1" dirty="0">
                <a:effectLst/>
                <a:latin typeface="Times New Roman"/>
                <a:ea typeface="Times New Roman"/>
              </a:rPr>
            </a:br>
            <a:r>
              <a:rPr lang="ru-RU" sz="2000" b="1" dirty="0">
                <a:effectLst/>
                <a:latin typeface="Times New Roman"/>
                <a:ea typeface="Times New Roman"/>
              </a:rPr>
              <a:t> </a:t>
            </a:r>
            <a:br>
              <a:rPr lang="ru-RU" sz="2000" b="1" dirty="0">
                <a:effectLst/>
                <a:latin typeface="Times New Roman"/>
                <a:ea typeface="Times New Roman"/>
              </a:rPr>
            </a:br>
            <a:endParaRPr lang="ru-RU" sz="2000" dirty="0"/>
          </a:p>
        </p:txBody>
      </p:sp>
      <p:pic>
        <p:nvPicPr>
          <p:cNvPr id="10242"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51520" y="3068960"/>
            <a:ext cx="2286198" cy="2091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915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5471377"/>
          </a:xfrm>
        </p:spPr>
        <p:txBody>
          <a:bodyPr>
            <a:noAutofit/>
          </a:bodyPr>
          <a:lstStyle/>
          <a:p>
            <a:pPr marL="283210">
              <a:spcBef>
                <a:spcPts val="1055"/>
              </a:spcBef>
              <a:spcAft>
                <a:spcPts val="0"/>
              </a:spcAft>
            </a:pPr>
            <a:r>
              <a:rPr lang="ru-RU" sz="2400" b="1" dirty="0">
                <a:solidFill>
                  <a:srgbClr val="FF0000"/>
                </a:solidFill>
                <a:effectLst/>
                <a:latin typeface="Times New Roman"/>
                <a:ea typeface="Times New Roman"/>
              </a:rPr>
              <a:t>ДУДОЧКА</a:t>
            </a:r>
            <a:br>
              <a:rPr lang="ru-RU" sz="2400" b="1" dirty="0">
                <a:solidFill>
                  <a:srgbClr val="FF0000"/>
                </a:solidFill>
                <a:effectLst/>
                <a:latin typeface="Times New Roman"/>
                <a:ea typeface="Times New Roman"/>
              </a:rPr>
            </a:br>
            <a:r>
              <a:rPr lang="ru-RU" sz="2400" b="1" dirty="0">
                <a:effectLst/>
                <a:latin typeface="Times New Roman"/>
                <a:ea typeface="Times New Roman"/>
              </a:rPr>
              <a:t>Игровое</a:t>
            </a:r>
            <a:r>
              <a:rPr lang="ru-RU" sz="2400" b="1" spc="-20" dirty="0">
                <a:effectLst/>
                <a:latin typeface="Times New Roman"/>
                <a:ea typeface="Times New Roman"/>
              </a:rPr>
              <a:t> </a:t>
            </a:r>
            <a:r>
              <a:rPr lang="ru-RU" sz="2400" b="1" dirty="0">
                <a:effectLst/>
                <a:latin typeface="Times New Roman"/>
                <a:ea typeface="Times New Roman"/>
              </a:rPr>
              <a:t>упражнение:</a:t>
            </a:r>
            <a:r>
              <a:rPr lang="ru-RU" sz="2400" b="1" spc="-5" dirty="0">
                <a:effectLst/>
                <a:latin typeface="Times New Roman"/>
                <a:ea typeface="Times New Roman"/>
              </a:rPr>
              <a:t> </a:t>
            </a:r>
            <a:r>
              <a:rPr lang="ru-RU" sz="2400" b="1" dirty="0">
                <a:effectLst/>
                <a:latin typeface="Times New Roman"/>
                <a:ea typeface="Times New Roman"/>
              </a:rPr>
              <a:t>«Дудочка -</a:t>
            </a:r>
            <a:r>
              <a:rPr lang="ru-RU" sz="2400" b="1" spc="-10" dirty="0">
                <a:effectLst/>
                <a:latin typeface="Times New Roman"/>
                <a:ea typeface="Times New Roman"/>
              </a:rPr>
              <a:t> </a:t>
            </a:r>
            <a:r>
              <a:rPr lang="ru-RU" sz="2400" b="1" dirty="0" err="1">
                <a:effectLst/>
                <a:latin typeface="Times New Roman"/>
                <a:ea typeface="Times New Roman"/>
              </a:rPr>
              <a:t>сопилочка</a:t>
            </a:r>
            <a:r>
              <a:rPr lang="ru-RU" sz="2400" b="1" dirty="0">
                <a:effectLst/>
                <a:latin typeface="Times New Roman"/>
                <a:ea typeface="Times New Roman"/>
              </a:rPr>
              <a:t>»</a:t>
            </a:r>
            <a:br>
              <a:rPr lang="ru-RU" sz="2400" b="1" dirty="0">
                <a:effectLst/>
                <a:latin typeface="Times New Roman"/>
                <a:ea typeface="Times New Roman"/>
              </a:rPr>
            </a:br>
            <a:r>
              <a:rPr lang="ru-RU" sz="2400" b="1" i="1" dirty="0">
                <a:effectLst/>
                <a:latin typeface="Times New Roman"/>
                <a:ea typeface="Times New Roman"/>
              </a:rPr>
              <a:t>Цель:</a:t>
            </a:r>
            <a:r>
              <a:rPr lang="ru-RU" sz="2400" b="1" i="1" spc="5" dirty="0">
                <a:effectLst/>
                <a:latin typeface="Times New Roman"/>
                <a:ea typeface="Times New Roman"/>
              </a:rPr>
              <a:t> </a:t>
            </a:r>
            <a:r>
              <a:rPr lang="ru-RU" sz="2400" b="1" dirty="0">
                <a:effectLst/>
                <a:latin typeface="Times New Roman"/>
                <a:ea typeface="Times New Roman"/>
              </a:rPr>
              <a:t>Овладеть</a:t>
            </a:r>
            <a:r>
              <a:rPr lang="ru-RU" sz="2400" b="1" spc="5" dirty="0">
                <a:effectLst/>
                <a:latin typeface="Times New Roman"/>
                <a:ea typeface="Times New Roman"/>
              </a:rPr>
              <a:t> </a:t>
            </a:r>
            <a:r>
              <a:rPr lang="ru-RU" sz="2400" b="1" dirty="0">
                <a:effectLst/>
                <a:latin typeface="Times New Roman"/>
                <a:ea typeface="Times New Roman"/>
              </a:rPr>
              <a:t>навыками</a:t>
            </a:r>
            <a:r>
              <a:rPr lang="ru-RU" sz="2400" b="1" spc="5" dirty="0">
                <a:effectLst/>
                <a:latin typeface="Times New Roman"/>
                <a:ea typeface="Times New Roman"/>
              </a:rPr>
              <a:t> </a:t>
            </a:r>
            <a:r>
              <a:rPr lang="ru-RU" sz="2400" b="1" dirty="0">
                <a:effectLst/>
                <a:latin typeface="Times New Roman"/>
                <a:ea typeface="Times New Roman"/>
              </a:rPr>
              <a:t>игры</a:t>
            </a:r>
            <a:r>
              <a:rPr lang="ru-RU" sz="2400" b="1" spc="5" dirty="0">
                <a:effectLst/>
                <a:latin typeface="Times New Roman"/>
                <a:ea typeface="Times New Roman"/>
              </a:rPr>
              <a:t> </a:t>
            </a:r>
            <a:r>
              <a:rPr lang="ru-RU" sz="2400" b="1" dirty="0">
                <a:effectLst/>
                <a:latin typeface="Times New Roman"/>
                <a:ea typeface="Times New Roman"/>
              </a:rPr>
              <a:t>на</a:t>
            </a:r>
            <a:r>
              <a:rPr lang="ru-RU" sz="2400" b="1" spc="5" dirty="0">
                <a:effectLst/>
                <a:latin typeface="Times New Roman"/>
                <a:ea typeface="Times New Roman"/>
              </a:rPr>
              <a:t> </a:t>
            </a:r>
            <a:r>
              <a:rPr lang="ru-RU" sz="2400" b="1" dirty="0">
                <a:effectLst/>
                <a:latin typeface="Times New Roman"/>
                <a:ea typeface="Times New Roman"/>
              </a:rPr>
              <a:t>дудочке.</a:t>
            </a:r>
            <a:r>
              <a:rPr lang="ru-RU" sz="2400" b="1" spc="5" dirty="0">
                <a:effectLst/>
                <a:latin typeface="Times New Roman"/>
                <a:ea typeface="Times New Roman"/>
              </a:rPr>
              <a:t> </a:t>
            </a:r>
            <a:r>
              <a:rPr lang="ru-RU" sz="2400" b="1" dirty="0">
                <a:effectLst/>
                <a:latin typeface="Times New Roman"/>
                <a:ea typeface="Times New Roman"/>
              </a:rPr>
              <a:t>Формировать</a:t>
            </a:r>
            <a:r>
              <a:rPr lang="ru-RU" sz="2400" b="1" spc="5" dirty="0">
                <a:effectLst/>
                <a:latin typeface="Times New Roman"/>
                <a:ea typeface="Times New Roman"/>
              </a:rPr>
              <a:t> </a:t>
            </a:r>
            <a:r>
              <a:rPr lang="ru-RU" sz="2400" b="1" dirty="0">
                <a:effectLst/>
                <a:latin typeface="Times New Roman"/>
                <a:ea typeface="Times New Roman"/>
              </a:rPr>
              <a:t>восприятие</a:t>
            </a:r>
            <a:r>
              <a:rPr lang="ru-RU" sz="2400" b="1" spc="5" dirty="0">
                <a:effectLst/>
                <a:latin typeface="Times New Roman"/>
                <a:ea typeface="Times New Roman"/>
              </a:rPr>
              <a:t> </a:t>
            </a:r>
            <a:r>
              <a:rPr lang="ru-RU" sz="2400" b="1" dirty="0">
                <a:effectLst/>
                <a:latin typeface="Times New Roman"/>
                <a:ea typeface="Times New Roman"/>
              </a:rPr>
              <a:t>и</a:t>
            </a:r>
            <a:r>
              <a:rPr lang="ru-RU" sz="2400" b="1" spc="5" dirty="0">
                <a:effectLst/>
                <a:latin typeface="Times New Roman"/>
                <a:ea typeface="Times New Roman"/>
              </a:rPr>
              <a:t> </a:t>
            </a:r>
            <a:r>
              <a:rPr lang="ru-RU" sz="2400" b="1" dirty="0">
                <a:effectLst/>
                <a:latin typeface="Times New Roman"/>
                <a:ea typeface="Times New Roman"/>
              </a:rPr>
              <a:t>различение</a:t>
            </a:r>
            <a:r>
              <a:rPr lang="ru-RU" sz="2400" b="1" spc="-5" dirty="0">
                <a:effectLst/>
                <a:latin typeface="Times New Roman"/>
                <a:ea typeface="Times New Roman"/>
              </a:rPr>
              <a:t> </a:t>
            </a:r>
            <a:r>
              <a:rPr lang="ru-RU" sz="2400" b="1" dirty="0">
                <a:effectLst/>
                <a:latin typeface="Times New Roman"/>
                <a:ea typeface="Times New Roman"/>
              </a:rPr>
              <a:t>ритмического</a:t>
            </a:r>
            <a:r>
              <a:rPr lang="ru-RU" sz="2400" b="1" spc="5" dirty="0">
                <a:effectLst/>
                <a:latin typeface="Times New Roman"/>
                <a:ea typeface="Times New Roman"/>
              </a:rPr>
              <a:t> </a:t>
            </a:r>
            <a:r>
              <a:rPr lang="ru-RU" sz="2400" b="1" dirty="0">
                <a:effectLst/>
                <a:latin typeface="Times New Roman"/>
                <a:ea typeface="Times New Roman"/>
              </a:rPr>
              <a:t>рисунка.</a:t>
            </a:r>
            <a:br>
              <a:rPr lang="ru-RU" sz="2400" b="1" dirty="0">
                <a:effectLst/>
                <a:latin typeface="Times New Roman"/>
                <a:ea typeface="Times New Roman"/>
              </a:rPr>
            </a:br>
            <a:r>
              <a:rPr lang="ru-RU" sz="2400" b="1" dirty="0">
                <a:effectLst/>
                <a:latin typeface="Times New Roman"/>
                <a:ea typeface="Times New Roman"/>
              </a:rPr>
              <a:t>Методика проведения: Музыкальный руководитель. Дуть в дудочку надо</a:t>
            </a:r>
            <a:r>
              <a:rPr lang="ru-RU" sz="2400" b="1" spc="5" dirty="0">
                <a:effectLst/>
                <a:latin typeface="Times New Roman"/>
                <a:ea typeface="Times New Roman"/>
              </a:rPr>
              <a:t> </a:t>
            </a:r>
            <a:r>
              <a:rPr lang="ru-RU" sz="2400" b="1" dirty="0">
                <a:effectLst/>
                <a:latin typeface="Times New Roman"/>
                <a:ea typeface="Times New Roman"/>
              </a:rPr>
              <a:t>нежно.</a:t>
            </a:r>
            <a:r>
              <a:rPr lang="ru-RU" sz="2400" b="1" spc="5" dirty="0">
                <a:effectLst/>
                <a:latin typeface="Times New Roman"/>
                <a:ea typeface="Times New Roman"/>
              </a:rPr>
              <a:t> </a:t>
            </a:r>
            <a:r>
              <a:rPr lang="ru-RU" sz="2400" b="1" dirty="0">
                <a:effectLst/>
                <a:latin typeface="Times New Roman"/>
                <a:ea typeface="Times New Roman"/>
              </a:rPr>
              <a:t>Если</a:t>
            </a:r>
            <a:r>
              <a:rPr lang="ru-RU" sz="2400" b="1" spc="5" dirty="0">
                <a:effectLst/>
                <a:latin typeface="Times New Roman"/>
                <a:ea typeface="Times New Roman"/>
              </a:rPr>
              <a:t> </a:t>
            </a:r>
            <a:r>
              <a:rPr lang="ru-RU" sz="2400" b="1" dirty="0">
                <a:effectLst/>
                <a:latin typeface="Times New Roman"/>
                <a:ea typeface="Times New Roman"/>
              </a:rPr>
              <a:t>дуть</a:t>
            </a:r>
            <a:r>
              <a:rPr lang="ru-RU" sz="2400" b="1" spc="5" dirty="0">
                <a:effectLst/>
                <a:latin typeface="Times New Roman"/>
                <a:ea typeface="Times New Roman"/>
              </a:rPr>
              <a:t> </a:t>
            </a:r>
            <a:r>
              <a:rPr lang="ru-RU" sz="2400" b="1" dirty="0">
                <a:effectLst/>
                <a:latin typeface="Times New Roman"/>
                <a:ea typeface="Times New Roman"/>
              </a:rPr>
              <a:t>слишком</a:t>
            </a:r>
            <a:r>
              <a:rPr lang="ru-RU" sz="2400" b="1" spc="5" dirty="0">
                <a:effectLst/>
                <a:latin typeface="Times New Roman"/>
                <a:ea typeface="Times New Roman"/>
              </a:rPr>
              <a:t> </a:t>
            </a:r>
            <a:r>
              <a:rPr lang="ru-RU" sz="2400" b="1" dirty="0">
                <a:effectLst/>
                <a:latin typeface="Times New Roman"/>
                <a:ea typeface="Times New Roman"/>
              </a:rPr>
              <a:t>сильно,</a:t>
            </a:r>
            <a:r>
              <a:rPr lang="ru-RU" sz="2400" b="1" spc="5" dirty="0">
                <a:effectLst/>
                <a:latin typeface="Times New Roman"/>
                <a:ea typeface="Times New Roman"/>
              </a:rPr>
              <a:t> </a:t>
            </a:r>
            <a:r>
              <a:rPr lang="ru-RU" sz="2400" b="1" dirty="0">
                <a:effectLst/>
                <a:latin typeface="Times New Roman"/>
                <a:ea typeface="Times New Roman"/>
              </a:rPr>
              <a:t>дудочка</a:t>
            </a:r>
            <a:r>
              <a:rPr lang="ru-RU" sz="2400" b="1" spc="5" dirty="0">
                <a:effectLst/>
                <a:latin typeface="Times New Roman"/>
                <a:ea typeface="Times New Roman"/>
              </a:rPr>
              <a:t> </a:t>
            </a:r>
            <a:r>
              <a:rPr lang="ru-RU" sz="2400" b="1" dirty="0">
                <a:effectLst/>
                <a:latin typeface="Times New Roman"/>
                <a:ea typeface="Times New Roman"/>
              </a:rPr>
              <a:t>от</a:t>
            </a:r>
            <a:r>
              <a:rPr lang="ru-RU" sz="2400" b="1" spc="5" dirty="0">
                <a:effectLst/>
                <a:latin typeface="Times New Roman"/>
                <a:ea typeface="Times New Roman"/>
              </a:rPr>
              <a:t> </a:t>
            </a:r>
            <a:r>
              <a:rPr lang="ru-RU" sz="2400" b="1" dirty="0">
                <a:effectLst/>
                <a:latin typeface="Times New Roman"/>
                <a:ea typeface="Times New Roman"/>
              </a:rPr>
              <a:t>боли</a:t>
            </a:r>
            <a:r>
              <a:rPr lang="ru-RU" sz="2400" b="1" spc="5" dirty="0">
                <a:effectLst/>
                <a:latin typeface="Times New Roman"/>
                <a:ea typeface="Times New Roman"/>
              </a:rPr>
              <a:t> </a:t>
            </a:r>
            <a:r>
              <a:rPr lang="ru-RU" sz="2400" b="1" dirty="0">
                <a:effectLst/>
                <a:latin typeface="Times New Roman"/>
                <a:ea typeface="Times New Roman"/>
              </a:rPr>
              <a:t>начинает</a:t>
            </a:r>
            <a:r>
              <a:rPr lang="ru-RU" sz="2400" b="1" spc="5" dirty="0">
                <a:effectLst/>
                <a:latin typeface="Times New Roman"/>
                <a:ea typeface="Times New Roman"/>
              </a:rPr>
              <a:t> </a:t>
            </a:r>
            <a:r>
              <a:rPr lang="ru-RU" sz="2400" b="1" dirty="0">
                <a:effectLst/>
                <a:latin typeface="Times New Roman"/>
                <a:ea typeface="Times New Roman"/>
              </a:rPr>
              <a:t>кричать.</a:t>
            </a:r>
            <a:r>
              <a:rPr lang="ru-RU" sz="2400" b="1" spc="5" dirty="0">
                <a:effectLst/>
                <a:latin typeface="Times New Roman"/>
                <a:ea typeface="Times New Roman"/>
              </a:rPr>
              <a:t> </a:t>
            </a:r>
            <a:r>
              <a:rPr lang="ru-RU" sz="2400" b="1" dirty="0">
                <a:effectLst/>
                <a:latin typeface="Times New Roman"/>
                <a:ea typeface="Times New Roman"/>
              </a:rPr>
              <a:t>Пожалейте</a:t>
            </a:r>
            <a:r>
              <a:rPr lang="ru-RU" sz="2400" b="1" spc="-5" dirty="0">
                <a:effectLst/>
                <a:latin typeface="Times New Roman"/>
                <a:ea typeface="Times New Roman"/>
              </a:rPr>
              <a:t> </a:t>
            </a:r>
            <a:r>
              <a:rPr lang="ru-RU" sz="2400" b="1" dirty="0">
                <a:effectLst/>
                <a:latin typeface="Times New Roman"/>
                <a:ea typeface="Times New Roman"/>
              </a:rPr>
              <a:t>её!</a:t>
            </a:r>
            <a:br>
              <a:rPr lang="ru-RU" sz="2400" b="1" dirty="0">
                <a:effectLst/>
                <a:latin typeface="Times New Roman"/>
                <a:ea typeface="Times New Roman"/>
              </a:rPr>
            </a:br>
            <a:r>
              <a:rPr lang="ru-RU" sz="2400" b="1" dirty="0">
                <a:effectLst/>
                <a:latin typeface="Times New Roman"/>
                <a:ea typeface="Times New Roman"/>
              </a:rPr>
              <a:t>А теперь повторите за мной песенку</a:t>
            </a:r>
            <a:r>
              <a:rPr lang="ru-RU" sz="2400" b="1" spc="5" dirty="0">
                <a:effectLst/>
                <a:latin typeface="Times New Roman"/>
                <a:ea typeface="Times New Roman"/>
              </a:rPr>
              <a:t> </a:t>
            </a:r>
            <a:r>
              <a:rPr lang="ru-RU" sz="2400" b="1" dirty="0">
                <a:effectLst/>
                <a:latin typeface="Times New Roman"/>
                <a:ea typeface="Times New Roman"/>
              </a:rPr>
              <a:t>которую поёт дудочка: Ту-ту, </a:t>
            </a:r>
            <a:r>
              <a:rPr lang="ru-RU" sz="2400" b="1" dirty="0" err="1">
                <a:effectLst/>
                <a:latin typeface="Times New Roman"/>
                <a:ea typeface="Times New Roman"/>
              </a:rPr>
              <a:t>ру</a:t>
            </a:r>
            <a:r>
              <a:rPr lang="ru-RU" sz="2400" b="1" dirty="0">
                <a:effectLst/>
                <a:latin typeface="Times New Roman"/>
                <a:ea typeface="Times New Roman"/>
              </a:rPr>
              <a:t>-ту-ту</a:t>
            </a:r>
            <a:r>
              <a:rPr lang="ru-RU" sz="2400" b="1" spc="5" dirty="0">
                <a:effectLst/>
                <a:latin typeface="Times New Roman"/>
                <a:ea typeface="Times New Roman"/>
              </a:rPr>
              <a:t> </a:t>
            </a:r>
            <a:r>
              <a:rPr lang="ru-RU" sz="2400" b="1" dirty="0">
                <a:effectLst/>
                <a:latin typeface="Times New Roman"/>
                <a:ea typeface="Times New Roman"/>
              </a:rPr>
              <a:t>(дети</a:t>
            </a:r>
            <a:r>
              <a:rPr lang="ru-RU" sz="2400" b="1" spc="-5" dirty="0">
                <a:effectLst/>
                <a:latin typeface="Times New Roman"/>
                <a:ea typeface="Times New Roman"/>
              </a:rPr>
              <a:t> </a:t>
            </a:r>
            <a:r>
              <a:rPr lang="ru-RU" sz="2400" b="1" dirty="0">
                <a:effectLst/>
                <a:latin typeface="Times New Roman"/>
                <a:ea typeface="Times New Roman"/>
              </a:rPr>
              <a:t>повторяют</a:t>
            </a:r>
            <a:r>
              <a:rPr lang="ru-RU" sz="2400" b="1" spc="-20" dirty="0">
                <a:effectLst/>
                <a:latin typeface="Times New Roman"/>
                <a:ea typeface="Times New Roman"/>
              </a:rPr>
              <a:t> </a:t>
            </a:r>
            <a:r>
              <a:rPr lang="ru-RU" sz="2400" b="1" dirty="0">
                <a:effectLst/>
                <a:latin typeface="Times New Roman"/>
                <a:ea typeface="Times New Roman"/>
              </a:rPr>
              <a:t>ритмический рисунок).</a:t>
            </a:r>
            <a:br>
              <a:rPr lang="ru-RU" sz="2400" b="1" dirty="0">
                <a:effectLst/>
                <a:latin typeface="Times New Roman"/>
                <a:ea typeface="Times New Roman"/>
              </a:rPr>
            </a:br>
            <a:r>
              <a:rPr lang="ru-RU" sz="2400" b="1" dirty="0">
                <a:latin typeface="Times New Roman"/>
                <a:ea typeface="Times New Roman"/>
              </a:rPr>
              <a:t>                             </a:t>
            </a:r>
            <a:r>
              <a:rPr lang="ru-RU" sz="2400" b="1" dirty="0">
                <a:effectLst/>
                <a:latin typeface="Times New Roman"/>
                <a:ea typeface="Times New Roman"/>
              </a:rPr>
              <a:t>Ту-ту,</a:t>
            </a:r>
            <a:r>
              <a:rPr lang="ru-RU" sz="2400" b="1" spc="-35" dirty="0">
                <a:effectLst/>
                <a:latin typeface="Times New Roman"/>
                <a:ea typeface="Times New Roman"/>
              </a:rPr>
              <a:t> </a:t>
            </a:r>
            <a:r>
              <a:rPr lang="ru-RU" sz="2400" b="1" dirty="0" err="1">
                <a:effectLst/>
                <a:latin typeface="Times New Roman"/>
                <a:ea typeface="Times New Roman"/>
              </a:rPr>
              <a:t>ру</a:t>
            </a:r>
            <a:r>
              <a:rPr lang="ru-RU" sz="2400" b="1" dirty="0">
                <a:effectLst/>
                <a:latin typeface="Times New Roman"/>
                <a:ea typeface="Times New Roman"/>
              </a:rPr>
              <a:t>-ту-ту,</a:t>
            </a:r>
            <a:br>
              <a:rPr lang="ru-RU" sz="2400" b="1" dirty="0">
                <a:effectLst/>
                <a:latin typeface="Times New Roman"/>
                <a:ea typeface="Times New Roman"/>
              </a:rPr>
            </a:br>
            <a:r>
              <a:rPr lang="ru-RU" sz="2400" b="1" dirty="0">
                <a:effectLst/>
                <a:latin typeface="Times New Roman"/>
                <a:ea typeface="Times New Roman"/>
              </a:rPr>
              <a:t>Ту-ту,</a:t>
            </a:r>
            <a:r>
              <a:rPr lang="ru-RU" sz="2400" b="1" spc="-35" dirty="0">
                <a:effectLst/>
                <a:latin typeface="Times New Roman"/>
                <a:ea typeface="Times New Roman"/>
              </a:rPr>
              <a:t> </a:t>
            </a:r>
            <a:r>
              <a:rPr lang="ru-RU" sz="2400" b="1" dirty="0" err="1">
                <a:effectLst/>
                <a:latin typeface="Times New Roman"/>
                <a:ea typeface="Times New Roman"/>
              </a:rPr>
              <a:t>ру</a:t>
            </a:r>
            <a:r>
              <a:rPr lang="ru-RU" sz="2400" b="1" dirty="0">
                <a:effectLst/>
                <a:latin typeface="Times New Roman"/>
                <a:ea typeface="Times New Roman"/>
              </a:rPr>
              <a:t>-ту-ту.</a:t>
            </a:r>
            <a:br>
              <a:rPr lang="ru-RU" sz="2400" b="1" dirty="0">
                <a:effectLst/>
                <a:latin typeface="Times New Roman"/>
                <a:ea typeface="Times New Roman"/>
              </a:rPr>
            </a:br>
            <a:r>
              <a:rPr lang="ru-RU" sz="2400" b="1" dirty="0">
                <a:effectLst/>
                <a:latin typeface="Times New Roman"/>
                <a:ea typeface="Times New Roman"/>
              </a:rPr>
              <a:t>Вот как дудочка дудит,</a:t>
            </a:r>
            <a:r>
              <a:rPr lang="ru-RU" sz="2400" b="1" spc="-335" dirty="0">
                <a:effectLst/>
                <a:latin typeface="Times New Roman"/>
                <a:ea typeface="Times New Roman"/>
              </a:rPr>
              <a:t> </a:t>
            </a:r>
            <a:r>
              <a:rPr lang="ru-RU" sz="2400" b="1" dirty="0">
                <a:effectLst/>
                <a:latin typeface="Times New Roman"/>
                <a:ea typeface="Times New Roman"/>
              </a:rPr>
              <a:t>Всех</a:t>
            </a:r>
            <a:r>
              <a:rPr lang="ru-RU" sz="2400" b="1" spc="-20" dirty="0">
                <a:effectLst/>
                <a:latin typeface="Times New Roman"/>
                <a:ea typeface="Times New Roman"/>
              </a:rPr>
              <a:t> </a:t>
            </a:r>
            <a:r>
              <a:rPr lang="ru-RU" sz="2400" b="1" dirty="0">
                <a:effectLst/>
                <a:latin typeface="Times New Roman"/>
                <a:ea typeface="Times New Roman"/>
              </a:rPr>
              <a:t>ребяток</a:t>
            </a:r>
            <a:r>
              <a:rPr lang="ru-RU" sz="2400" b="1" spc="-10" dirty="0">
                <a:effectLst/>
                <a:latin typeface="Times New Roman"/>
                <a:ea typeface="Times New Roman"/>
              </a:rPr>
              <a:t> </a:t>
            </a:r>
            <a:r>
              <a:rPr lang="ru-RU" sz="2400" b="1" dirty="0">
                <a:effectLst/>
                <a:latin typeface="Times New Roman"/>
                <a:ea typeface="Times New Roman"/>
              </a:rPr>
              <a:t>веселит.</a:t>
            </a:r>
            <a:br>
              <a:rPr lang="ru-RU" sz="2400" b="1" dirty="0">
                <a:effectLst/>
                <a:latin typeface="Times New Roman"/>
                <a:ea typeface="Times New Roman"/>
              </a:rPr>
            </a:br>
            <a:r>
              <a:rPr lang="ru-RU" sz="2400" dirty="0">
                <a:effectLst/>
                <a:latin typeface="Times New Roman"/>
                <a:ea typeface="Times New Roman"/>
              </a:rPr>
              <a:t/>
            </a:r>
            <a:br>
              <a:rPr lang="ru-RU" sz="2400" dirty="0">
                <a:effectLst/>
                <a:latin typeface="Times New Roman"/>
                <a:ea typeface="Times New Roman"/>
              </a:rPr>
            </a:br>
            <a:r>
              <a:rPr lang="ru-RU" sz="2400" dirty="0"/>
              <a:t/>
            </a:r>
            <a:br>
              <a:rPr lang="ru-RU" sz="2400" dirty="0"/>
            </a:br>
            <a:endParaRPr lang="ru-RU" sz="2400" dirty="0"/>
          </a:p>
        </p:txBody>
      </p:sp>
      <p:sp>
        <p:nvSpPr>
          <p:cNvPr id="3" name="Объект 2"/>
          <p:cNvSpPr>
            <a:spLocks noGrp="1"/>
          </p:cNvSpPr>
          <p:nvPr>
            <p:ph idx="1"/>
          </p:nvPr>
        </p:nvSpPr>
        <p:spPr>
          <a:xfrm>
            <a:off x="395536" y="1412776"/>
            <a:ext cx="8208912" cy="3744416"/>
          </a:xfrm>
        </p:spPr>
        <p:txBody>
          <a:bodyPr/>
          <a:lstStyle/>
          <a:p>
            <a:endParaRPr lang="ru-RU" dirty="0"/>
          </a:p>
        </p:txBody>
      </p:sp>
    </p:spTree>
    <p:extLst>
      <p:ext uri="{BB962C8B-B14F-4D97-AF65-F5344CB8AC3E}">
        <p14:creationId xmlns:p14="http://schemas.microsoft.com/office/powerpoint/2010/main" val="1356646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76672"/>
            <a:ext cx="8964488" cy="3888432"/>
          </a:xfrm>
        </p:spPr>
        <p:txBody>
          <a:bodyPr>
            <a:noAutofit/>
          </a:bodyPr>
          <a:lstStyle/>
          <a:p>
            <a:pPr marL="367665" marR="563245">
              <a:spcAft>
                <a:spcPts val="0"/>
              </a:spcAft>
            </a:pPr>
            <a:r>
              <a:rPr lang="ru-RU" sz="3200" b="1" kern="0" dirty="0">
                <a:solidFill>
                  <a:srgbClr val="FF0000"/>
                </a:solidFill>
                <a:latin typeface="Times New Roman"/>
                <a:ea typeface="Times New Roman"/>
              </a:rPr>
              <a:t>Ксилофон</a:t>
            </a:r>
            <a:r>
              <a:rPr lang="ru-RU" sz="2800" dirty="0">
                <a:solidFill>
                  <a:srgbClr val="FF0000"/>
                </a:solidFill>
                <a:latin typeface="Times New Roman"/>
                <a:ea typeface="Times New Roman"/>
              </a:rPr>
              <a:t/>
            </a:r>
            <a:br>
              <a:rPr lang="ru-RU" sz="2800" dirty="0">
                <a:solidFill>
                  <a:srgbClr val="FF0000"/>
                </a:solidFill>
                <a:latin typeface="Times New Roman"/>
                <a:ea typeface="Times New Roman"/>
              </a:rPr>
            </a:br>
            <a:r>
              <a:rPr lang="ru-RU" sz="2400" b="1" dirty="0">
                <a:latin typeface="Times New Roman"/>
                <a:ea typeface="Times New Roman"/>
              </a:rPr>
              <a:t> </a:t>
            </a:r>
            <a:r>
              <a:rPr lang="ru-RU" sz="2800" b="1" dirty="0">
                <a:latin typeface="Times New Roman"/>
                <a:ea typeface="Times New Roman"/>
              </a:rPr>
              <a:t>Постановка</a:t>
            </a:r>
            <a:r>
              <a:rPr lang="ru-RU" sz="2800" b="1" spc="55" dirty="0">
                <a:latin typeface="Times New Roman"/>
                <a:ea typeface="Times New Roman"/>
              </a:rPr>
              <a:t> </a:t>
            </a:r>
            <a:r>
              <a:rPr lang="ru-RU" sz="2800" b="1" dirty="0">
                <a:latin typeface="Times New Roman"/>
                <a:ea typeface="Times New Roman"/>
              </a:rPr>
              <a:t>рук</a:t>
            </a:r>
            <a:r>
              <a:rPr lang="ru-RU" sz="2800" b="1" spc="55" dirty="0">
                <a:latin typeface="Times New Roman"/>
                <a:ea typeface="Times New Roman"/>
              </a:rPr>
              <a:t> </a:t>
            </a:r>
            <a:r>
              <a:rPr lang="ru-RU" sz="2800" b="1" dirty="0">
                <a:latin typeface="Times New Roman"/>
                <a:ea typeface="Times New Roman"/>
              </a:rPr>
              <a:t>и</a:t>
            </a:r>
            <a:r>
              <a:rPr lang="ru-RU" sz="2800" b="1" spc="70" dirty="0">
                <a:latin typeface="Times New Roman"/>
                <a:ea typeface="Times New Roman"/>
              </a:rPr>
              <a:t> </a:t>
            </a:r>
            <a:r>
              <a:rPr lang="ru-RU" sz="2800" b="1" dirty="0">
                <a:latin typeface="Times New Roman"/>
                <a:ea typeface="Times New Roman"/>
              </a:rPr>
              <a:t>приемы</a:t>
            </a:r>
            <a:r>
              <a:rPr lang="ru-RU" sz="2800" b="1" spc="55" dirty="0">
                <a:latin typeface="Times New Roman"/>
                <a:ea typeface="Times New Roman"/>
              </a:rPr>
              <a:t> </a:t>
            </a:r>
            <a:r>
              <a:rPr lang="ru-RU" sz="2800" b="1" dirty="0">
                <a:latin typeface="Times New Roman"/>
                <a:ea typeface="Times New Roman"/>
              </a:rPr>
              <a:t>игры</a:t>
            </a:r>
            <a:r>
              <a:rPr lang="ru-RU" sz="2800" b="1" spc="55" dirty="0">
                <a:latin typeface="Times New Roman"/>
                <a:ea typeface="Times New Roman"/>
              </a:rPr>
              <a:t> </a:t>
            </a:r>
            <a:r>
              <a:rPr lang="ru-RU" sz="2800" b="1" dirty="0">
                <a:latin typeface="Times New Roman"/>
                <a:ea typeface="Times New Roman"/>
              </a:rPr>
              <a:t>на</a:t>
            </a:r>
            <a:r>
              <a:rPr lang="ru-RU" sz="2800" b="1" spc="55" dirty="0">
                <a:latin typeface="Times New Roman"/>
                <a:ea typeface="Times New Roman"/>
              </a:rPr>
              <a:t> </a:t>
            </a:r>
            <a:r>
              <a:rPr lang="ru-RU" sz="2800" b="1" dirty="0">
                <a:latin typeface="Times New Roman"/>
                <a:ea typeface="Times New Roman"/>
              </a:rPr>
              <a:t>металлофоне</a:t>
            </a:r>
            <a:r>
              <a:rPr lang="ru-RU" sz="2800" b="1" spc="50" dirty="0">
                <a:latin typeface="Times New Roman"/>
                <a:ea typeface="Times New Roman"/>
              </a:rPr>
              <a:t> </a:t>
            </a:r>
            <a:r>
              <a:rPr lang="ru-RU" sz="2800" b="1" dirty="0">
                <a:latin typeface="Times New Roman"/>
                <a:ea typeface="Times New Roman"/>
              </a:rPr>
              <a:t>и</a:t>
            </a:r>
            <a:r>
              <a:rPr lang="ru-RU" sz="2800" b="1" spc="55" dirty="0">
                <a:latin typeface="Times New Roman"/>
                <a:ea typeface="Times New Roman"/>
              </a:rPr>
              <a:t> </a:t>
            </a:r>
            <a:r>
              <a:rPr lang="ru-RU" sz="2800" b="1" dirty="0">
                <a:latin typeface="Times New Roman"/>
                <a:ea typeface="Times New Roman"/>
              </a:rPr>
              <a:t>ксилофоне</a:t>
            </a:r>
            <a:r>
              <a:rPr lang="ru-RU" sz="2800" b="1" spc="50" dirty="0">
                <a:latin typeface="Times New Roman"/>
                <a:ea typeface="Times New Roman"/>
              </a:rPr>
              <a:t> </a:t>
            </a:r>
            <a:r>
              <a:rPr lang="ru-RU" sz="2800" b="1" dirty="0">
                <a:latin typeface="Times New Roman"/>
                <a:ea typeface="Times New Roman"/>
              </a:rPr>
              <a:t>идентичны.</a:t>
            </a:r>
            <a:r>
              <a:rPr lang="ru-RU" sz="2800" b="1" spc="-335" dirty="0">
                <a:latin typeface="Times New Roman"/>
                <a:ea typeface="Times New Roman"/>
              </a:rPr>
              <a:t> </a:t>
            </a:r>
            <a:r>
              <a:rPr lang="ru-RU" sz="2800" b="1" dirty="0">
                <a:latin typeface="Times New Roman"/>
                <a:ea typeface="Times New Roman"/>
              </a:rPr>
              <a:t>Играют</a:t>
            </a:r>
            <a:r>
              <a:rPr lang="ru-RU" sz="2800" b="1" spc="-10" dirty="0">
                <a:latin typeface="Times New Roman"/>
                <a:ea typeface="Times New Roman"/>
              </a:rPr>
              <a:t> </a:t>
            </a:r>
            <a:r>
              <a:rPr lang="ru-RU" sz="2800" b="1" dirty="0">
                <a:latin typeface="Times New Roman"/>
                <a:ea typeface="Times New Roman"/>
              </a:rPr>
              <a:t>на</a:t>
            </a:r>
            <a:r>
              <a:rPr lang="ru-RU" sz="2800" b="1" spc="-15" dirty="0">
                <a:latin typeface="Times New Roman"/>
                <a:ea typeface="Times New Roman"/>
              </a:rPr>
              <a:t> </a:t>
            </a:r>
            <a:r>
              <a:rPr lang="ru-RU" sz="2800" b="1" dirty="0">
                <a:latin typeface="Times New Roman"/>
                <a:ea typeface="Times New Roman"/>
              </a:rPr>
              <a:t>нем сидя</a:t>
            </a:r>
            <a:r>
              <a:rPr lang="ru-RU" sz="2800" b="1" spc="-10" dirty="0">
                <a:latin typeface="Times New Roman"/>
                <a:ea typeface="Times New Roman"/>
              </a:rPr>
              <a:t> </a:t>
            </a:r>
            <a:r>
              <a:rPr lang="ru-RU" sz="2800" b="1" dirty="0">
                <a:latin typeface="Times New Roman"/>
                <a:ea typeface="Times New Roman"/>
              </a:rPr>
              <a:t>или стоя двумя</a:t>
            </a:r>
            <a:r>
              <a:rPr lang="ru-RU" sz="2800" b="1" spc="-5" dirty="0">
                <a:latin typeface="Times New Roman"/>
                <a:ea typeface="Times New Roman"/>
              </a:rPr>
              <a:t> </a:t>
            </a:r>
            <a:r>
              <a:rPr lang="ru-RU" sz="2800" b="1" dirty="0">
                <a:latin typeface="Times New Roman"/>
                <a:ea typeface="Times New Roman"/>
              </a:rPr>
              <a:t>молоточками.</a:t>
            </a:r>
            <a:br>
              <a:rPr lang="ru-RU" sz="2800" b="1" dirty="0">
                <a:latin typeface="Times New Roman"/>
                <a:ea typeface="Times New Roman"/>
              </a:rPr>
            </a:br>
            <a:r>
              <a:rPr lang="ru-RU" sz="2800" b="1" dirty="0">
                <a:solidFill>
                  <a:srgbClr val="FF0000"/>
                </a:solidFill>
                <a:latin typeface="Times New Roman"/>
                <a:ea typeface="Times New Roman"/>
              </a:rPr>
              <a:t>1.Способ.</a:t>
            </a:r>
            <a:br>
              <a:rPr lang="ru-RU" sz="2800" b="1" dirty="0">
                <a:solidFill>
                  <a:srgbClr val="FF0000"/>
                </a:solidFill>
                <a:latin typeface="Times New Roman"/>
                <a:ea typeface="Times New Roman"/>
              </a:rPr>
            </a:br>
            <a:r>
              <a:rPr lang="ru-RU" sz="2800" b="1" dirty="0">
                <a:latin typeface="Times New Roman"/>
                <a:ea typeface="Times New Roman"/>
              </a:rPr>
              <a:t>Упражнение</a:t>
            </a:r>
            <a:r>
              <a:rPr lang="ru-RU" sz="2800" b="1" spc="-10" dirty="0">
                <a:latin typeface="Times New Roman"/>
                <a:ea typeface="Times New Roman"/>
              </a:rPr>
              <a:t> </a:t>
            </a:r>
            <a:r>
              <a:rPr lang="ru-RU" sz="2800" b="1" dirty="0">
                <a:latin typeface="Times New Roman"/>
                <a:ea typeface="Times New Roman"/>
              </a:rPr>
              <a:t>«Тили-бом»</a:t>
            </a:r>
            <a:r>
              <a:rPr lang="ru-RU" sz="2800" b="1" spc="-15" dirty="0">
                <a:latin typeface="Times New Roman"/>
                <a:ea typeface="Times New Roman"/>
              </a:rPr>
              <a:t> </a:t>
            </a:r>
            <a:r>
              <a:rPr lang="ru-RU" sz="2800" b="1" dirty="0">
                <a:latin typeface="Times New Roman"/>
                <a:ea typeface="Times New Roman"/>
              </a:rPr>
              <a:t>(соль</a:t>
            </a:r>
            <a:r>
              <a:rPr lang="ru-RU" sz="2800" b="1" spc="-10" dirty="0">
                <a:latin typeface="Times New Roman"/>
                <a:ea typeface="Times New Roman"/>
              </a:rPr>
              <a:t> </a:t>
            </a:r>
            <a:r>
              <a:rPr lang="ru-RU" sz="2800" b="1" dirty="0">
                <a:latin typeface="Times New Roman"/>
                <a:ea typeface="Times New Roman"/>
              </a:rPr>
              <a:t>–</a:t>
            </a:r>
            <a:r>
              <a:rPr lang="ru-RU" sz="2800" b="1" spc="-15" dirty="0">
                <a:latin typeface="Times New Roman"/>
                <a:ea typeface="Times New Roman"/>
              </a:rPr>
              <a:t> </a:t>
            </a:r>
            <a:r>
              <a:rPr lang="ru-RU" sz="2800" b="1" dirty="0">
                <a:latin typeface="Times New Roman"/>
                <a:ea typeface="Times New Roman"/>
              </a:rPr>
              <a:t>до,</a:t>
            </a:r>
            <a:r>
              <a:rPr lang="ru-RU" sz="2800" b="1" spc="-15" dirty="0">
                <a:latin typeface="Times New Roman"/>
                <a:ea typeface="Times New Roman"/>
              </a:rPr>
              <a:t> </a:t>
            </a:r>
            <a:r>
              <a:rPr lang="ru-RU" sz="2800" b="1" dirty="0">
                <a:latin typeface="Times New Roman"/>
                <a:ea typeface="Times New Roman"/>
              </a:rPr>
              <a:t>соль</a:t>
            </a:r>
            <a:r>
              <a:rPr lang="ru-RU" sz="2800" b="1" spc="-10" dirty="0">
                <a:latin typeface="Times New Roman"/>
                <a:ea typeface="Times New Roman"/>
              </a:rPr>
              <a:t> </a:t>
            </a:r>
            <a:r>
              <a:rPr lang="ru-RU" sz="2800" b="1" dirty="0">
                <a:latin typeface="Times New Roman"/>
                <a:ea typeface="Times New Roman"/>
              </a:rPr>
              <a:t>–</a:t>
            </a:r>
            <a:r>
              <a:rPr lang="ru-RU" sz="2800" b="1" spc="-5" dirty="0">
                <a:latin typeface="Times New Roman"/>
                <a:ea typeface="Times New Roman"/>
              </a:rPr>
              <a:t> </a:t>
            </a:r>
            <a:r>
              <a:rPr lang="ru-RU" sz="2800" b="1" dirty="0">
                <a:latin typeface="Times New Roman"/>
                <a:ea typeface="Times New Roman"/>
              </a:rPr>
              <a:t>до)</a:t>
            </a:r>
            <a:br>
              <a:rPr lang="ru-RU" sz="2800" b="1" dirty="0">
                <a:latin typeface="Times New Roman"/>
                <a:ea typeface="Times New Roman"/>
              </a:rPr>
            </a:br>
            <a:r>
              <a:rPr lang="ru-RU" sz="3200" b="1" dirty="0">
                <a:latin typeface="Times New Roman"/>
                <a:ea typeface="Times New Roman"/>
              </a:rPr>
              <a:t> </a:t>
            </a:r>
            <a:r>
              <a:rPr lang="ru-RU" sz="2800" b="1" dirty="0">
                <a:latin typeface="Times New Roman"/>
                <a:ea typeface="Times New Roman"/>
              </a:rPr>
              <a:t>Тили-бом, тили-бом,</a:t>
            </a:r>
            <a:r>
              <a:rPr lang="ru-RU" sz="2800" b="1" spc="5" dirty="0">
                <a:latin typeface="Times New Roman"/>
                <a:ea typeface="Times New Roman"/>
              </a:rPr>
              <a:t> </a:t>
            </a:r>
            <a:r>
              <a:rPr lang="ru-RU" sz="2800" b="1" dirty="0">
                <a:latin typeface="Times New Roman"/>
                <a:ea typeface="Times New Roman"/>
              </a:rPr>
              <a:t>Загорелся</a:t>
            </a:r>
            <a:r>
              <a:rPr lang="ru-RU" sz="2800" b="1" spc="-15" dirty="0">
                <a:latin typeface="Times New Roman"/>
                <a:ea typeface="Times New Roman"/>
              </a:rPr>
              <a:t> </a:t>
            </a:r>
            <a:r>
              <a:rPr lang="ru-RU" sz="2800" b="1" dirty="0">
                <a:latin typeface="Times New Roman"/>
                <a:ea typeface="Times New Roman"/>
              </a:rPr>
              <a:t>кошкин</a:t>
            </a:r>
            <a:r>
              <a:rPr lang="ru-RU" sz="2800" b="1" spc="-30" dirty="0">
                <a:latin typeface="Times New Roman"/>
                <a:ea typeface="Times New Roman"/>
              </a:rPr>
              <a:t> </a:t>
            </a:r>
            <a:r>
              <a:rPr lang="ru-RU" sz="2800" b="1" dirty="0">
                <a:latin typeface="Times New Roman"/>
                <a:ea typeface="Times New Roman"/>
              </a:rPr>
              <a:t>дом</a:t>
            </a:r>
            <a:br>
              <a:rPr lang="ru-RU" sz="2800" b="1" dirty="0">
                <a:latin typeface="Times New Roman"/>
                <a:ea typeface="Times New Roman"/>
              </a:rPr>
            </a:br>
            <a:r>
              <a:rPr lang="ru-RU" sz="2800" b="1" dirty="0">
                <a:latin typeface="Times New Roman"/>
                <a:ea typeface="Times New Roman"/>
              </a:rPr>
              <a:t>              Цель:</a:t>
            </a:r>
            <a:r>
              <a:rPr lang="ru-RU" sz="2800" b="1" spc="120" dirty="0">
                <a:latin typeface="Times New Roman"/>
                <a:ea typeface="Times New Roman"/>
              </a:rPr>
              <a:t> </a:t>
            </a:r>
            <a:r>
              <a:rPr lang="ru-RU" sz="2800" b="1" dirty="0">
                <a:latin typeface="Times New Roman"/>
                <a:ea typeface="Times New Roman"/>
              </a:rPr>
              <a:t>Добиться</a:t>
            </a:r>
            <a:r>
              <a:rPr lang="ru-RU" sz="2800" b="1" spc="125" dirty="0">
                <a:latin typeface="Times New Roman"/>
                <a:ea typeface="Times New Roman"/>
              </a:rPr>
              <a:t> </a:t>
            </a:r>
            <a:r>
              <a:rPr lang="ru-RU" sz="2800" b="1" dirty="0">
                <a:latin typeface="Times New Roman"/>
                <a:ea typeface="Times New Roman"/>
              </a:rPr>
              <a:t>ровного,</a:t>
            </a:r>
            <a:r>
              <a:rPr lang="ru-RU" sz="2800" b="1" spc="105" dirty="0">
                <a:latin typeface="Times New Roman"/>
                <a:ea typeface="Times New Roman"/>
              </a:rPr>
              <a:t> </a:t>
            </a:r>
            <a:r>
              <a:rPr lang="ru-RU" sz="2800" b="1" dirty="0">
                <a:latin typeface="Times New Roman"/>
                <a:ea typeface="Times New Roman"/>
              </a:rPr>
              <a:t>одинакового</a:t>
            </a:r>
            <a:r>
              <a:rPr lang="ru-RU" sz="2800" b="1" spc="115" dirty="0">
                <a:latin typeface="Times New Roman"/>
                <a:ea typeface="Times New Roman"/>
              </a:rPr>
              <a:t> </a:t>
            </a:r>
            <a:r>
              <a:rPr lang="ru-RU" sz="2800" b="1" dirty="0">
                <a:latin typeface="Times New Roman"/>
                <a:ea typeface="Times New Roman"/>
              </a:rPr>
              <a:t>удара</a:t>
            </a:r>
            <a:r>
              <a:rPr lang="ru-RU" sz="2800" b="1" spc="120" dirty="0">
                <a:latin typeface="Times New Roman"/>
                <a:ea typeface="Times New Roman"/>
              </a:rPr>
              <a:t> </a:t>
            </a:r>
            <a:r>
              <a:rPr lang="ru-RU" sz="2800" b="1" dirty="0">
                <a:latin typeface="Times New Roman"/>
                <a:ea typeface="Times New Roman"/>
              </a:rPr>
              <a:t>обеими</a:t>
            </a:r>
            <a:r>
              <a:rPr lang="ru-RU" sz="2800" b="1" spc="115" dirty="0">
                <a:latin typeface="Times New Roman"/>
                <a:ea typeface="Times New Roman"/>
              </a:rPr>
              <a:t>               </a:t>
            </a:r>
            <a:r>
              <a:rPr lang="ru-RU" sz="2800" b="1" dirty="0">
                <a:latin typeface="Times New Roman"/>
                <a:ea typeface="Times New Roman"/>
              </a:rPr>
              <a:t>руками</a:t>
            </a:r>
            <a:r>
              <a:rPr lang="ru-RU" sz="2800" b="1" spc="125" dirty="0">
                <a:latin typeface="Times New Roman"/>
                <a:ea typeface="Times New Roman"/>
              </a:rPr>
              <a:t> </a:t>
            </a:r>
            <a:r>
              <a:rPr lang="ru-RU" sz="2800" b="1" dirty="0">
                <a:latin typeface="Times New Roman"/>
                <a:ea typeface="Times New Roman"/>
              </a:rPr>
              <a:t>сохраняя</a:t>
            </a:r>
            <a:r>
              <a:rPr lang="ru-RU" sz="2800" b="1" spc="115" dirty="0">
                <a:latin typeface="Times New Roman"/>
                <a:ea typeface="Times New Roman"/>
              </a:rPr>
              <a:t> </a:t>
            </a:r>
            <a:r>
              <a:rPr lang="ru-RU" sz="2800" b="1" dirty="0">
                <a:latin typeface="Times New Roman"/>
                <a:ea typeface="Times New Roman"/>
              </a:rPr>
              <a:t>данную</a:t>
            </a:r>
            <a:r>
              <a:rPr lang="ru-RU" sz="2800" b="1" spc="-335" dirty="0">
                <a:latin typeface="Times New Roman"/>
                <a:ea typeface="Times New Roman"/>
              </a:rPr>
              <a:t> </a:t>
            </a:r>
            <a:r>
              <a:rPr lang="ru-RU" sz="2800" b="1" dirty="0">
                <a:latin typeface="Times New Roman"/>
                <a:ea typeface="Times New Roman"/>
              </a:rPr>
              <a:t>скорость</a:t>
            </a:r>
            <a:r>
              <a:rPr lang="ru-RU" sz="2800" b="1" spc="-10" dirty="0">
                <a:latin typeface="Times New Roman"/>
                <a:ea typeface="Times New Roman"/>
              </a:rPr>
              <a:t> </a:t>
            </a:r>
            <a:r>
              <a:rPr lang="ru-RU" sz="2800" b="1" dirty="0">
                <a:latin typeface="Times New Roman"/>
                <a:ea typeface="Times New Roman"/>
              </a:rPr>
              <a:t>пульсации.</a:t>
            </a:r>
            <a:r>
              <a:rPr lang="ru-RU" sz="2800" b="1" dirty="0">
                <a:effectLst/>
                <a:latin typeface="Times New Roman"/>
                <a:ea typeface="Times New Roman"/>
              </a:rPr>
              <a:t/>
            </a:r>
            <a:br>
              <a:rPr lang="ru-RU" sz="2800" b="1" dirty="0">
                <a:effectLst/>
                <a:latin typeface="Times New Roman"/>
                <a:ea typeface="Times New Roman"/>
              </a:rPr>
            </a:br>
            <a:endParaRPr lang="ru-RU" sz="2800" dirty="0"/>
          </a:p>
        </p:txBody>
      </p:sp>
      <p:sp>
        <p:nvSpPr>
          <p:cNvPr id="3" name="Объект 2"/>
          <p:cNvSpPr>
            <a:spLocks noGrp="1"/>
          </p:cNvSpPr>
          <p:nvPr>
            <p:ph idx="1"/>
          </p:nvPr>
        </p:nvSpPr>
        <p:spPr>
          <a:xfrm>
            <a:off x="107504" y="1412776"/>
            <a:ext cx="8208912" cy="3024336"/>
          </a:xfrm>
        </p:spPr>
        <p:txBody>
          <a:bodyPr/>
          <a:lstStyle/>
          <a:p>
            <a:endParaRPr lang="ru-RU" dirty="0"/>
          </a:p>
        </p:txBody>
      </p:sp>
    </p:spTree>
    <p:extLst>
      <p:ext uri="{BB962C8B-B14F-4D97-AF65-F5344CB8AC3E}">
        <p14:creationId xmlns:p14="http://schemas.microsoft.com/office/powerpoint/2010/main" val="3067075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4679289"/>
          </a:xfrm>
        </p:spPr>
        <p:txBody>
          <a:bodyPr>
            <a:noAutofit/>
          </a:bodyPr>
          <a:lstStyle/>
          <a:p>
            <a:r>
              <a:rPr lang="ru-RU" sz="2400" dirty="0">
                <a:solidFill>
                  <a:srgbClr val="FF0000"/>
                </a:solidFill>
              </a:rPr>
              <a:t>2. Способ: «Ручеёк»</a:t>
            </a:r>
            <a:br>
              <a:rPr lang="ru-RU" sz="2400" dirty="0">
                <a:solidFill>
                  <a:srgbClr val="FF0000"/>
                </a:solidFill>
              </a:rPr>
            </a:br>
            <a:r>
              <a:rPr lang="ru-RU" sz="2400" dirty="0"/>
              <a:t>«Глиссандо»	-	молоточек	скользящим движением	проводится	по	ряду пластинок.</a:t>
            </a:r>
            <a:br>
              <a:rPr lang="ru-RU" sz="2400" dirty="0"/>
            </a:br>
            <a:r>
              <a:rPr lang="ru-RU" sz="2400" dirty="0"/>
              <a:t>Игра «Укрась мелодию»</a:t>
            </a:r>
            <a:br>
              <a:rPr lang="ru-RU" sz="2400" dirty="0"/>
            </a:br>
            <a:r>
              <a:rPr lang="ru-RU" sz="2400" dirty="0"/>
              <a:t>Цель: Научить навыкам и способам игры, учить проявлять самостоятельность и творчество в аранжировке музыкального произведения.</a:t>
            </a:r>
            <a:br>
              <a:rPr lang="ru-RU" sz="2400" dirty="0"/>
            </a:br>
            <a:r>
              <a:rPr lang="ru-RU" sz="2400" dirty="0"/>
              <a:t>Музыкальный репертуар: «Игра с колокольчиками» из оперы «Ночь перед Рождеством» Н. Римского – Корсакова.</a:t>
            </a:r>
            <a:br>
              <a:rPr lang="ru-RU" sz="2400" dirty="0"/>
            </a:br>
            <a:r>
              <a:rPr lang="ru-RU" sz="2400" dirty="0"/>
              <a:t>Методика проведения: Прослушиваем произведение	и украшаем разными приёмами игры.</a:t>
            </a:r>
            <a:br>
              <a:rPr lang="ru-RU" sz="2400" dirty="0"/>
            </a:br>
            <a:endParaRPr lang="ru-RU" sz="2400" dirty="0"/>
          </a:p>
        </p:txBody>
      </p:sp>
      <p:sp>
        <p:nvSpPr>
          <p:cNvPr id="3" name="Объект 2"/>
          <p:cNvSpPr>
            <a:spLocks noGrp="1"/>
          </p:cNvSpPr>
          <p:nvPr>
            <p:ph idx="1"/>
          </p:nvPr>
        </p:nvSpPr>
        <p:spPr/>
        <p:txBody>
          <a:bodyPr/>
          <a:lstStyle/>
          <a:p>
            <a:endParaRPr lang="ru-RU"/>
          </a:p>
        </p:txBody>
      </p:sp>
    </p:spTree>
    <p:extLst>
      <p:ext uri="{BB962C8B-B14F-4D97-AF65-F5344CB8AC3E}">
        <p14:creationId xmlns:p14="http://schemas.microsoft.com/office/powerpoint/2010/main" val="3666672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87423"/>
            <a:ext cx="8964488" cy="3384376"/>
          </a:xfrm>
        </p:spPr>
        <p:txBody>
          <a:bodyPr>
            <a:normAutofit/>
          </a:bodyPr>
          <a:lstStyle/>
          <a:p>
            <a:pPr lvl="0"/>
            <a:r>
              <a:rPr lang="ru-RU" sz="3600" b="1" dirty="0">
                <a:solidFill>
                  <a:srgbClr val="FF0000"/>
                </a:solidFill>
                <a:latin typeface="a_AlternaSw" panose="020B0706020207050204" pitchFamily="34" charset="-52"/>
                <a:ea typeface="Times New Roman"/>
              </a:rPr>
              <a:t>МЕТАЛЛОФОН</a:t>
            </a:r>
            <a:r>
              <a:rPr lang="ru-RU" sz="3600" dirty="0">
                <a:solidFill>
                  <a:srgbClr val="FF0000"/>
                </a:solidFill>
                <a:latin typeface="a_AlternaSw" panose="020B0706020207050204" pitchFamily="34" charset="-52"/>
                <a:ea typeface="Times New Roman"/>
              </a:rPr>
              <a:t/>
            </a:r>
            <a:br>
              <a:rPr lang="ru-RU" sz="3600" dirty="0">
                <a:solidFill>
                  <a:srgbClr val="FF0000"/>
                </a:solidFill>
                <a:latin typeface="a_AlternaSw" panose="020B0706020207050204" pitchFamily="34" charset="-52"/>
                <a:ea typeface="Times New Roman"/>
              </a:rPr>
            </a:br>
            <a:r>
              <a:rPr lang="ru-RU" sz="3600" b="1" dirty="0">
                <a:solidFill>
                  <a:srgbClr val="FF0000"/>
                </a:solidFill>
                <a:latin typeface="a_AlternaSw" panose="020B0706020207050204" pitchFamily="34" charset="-52"/>
                <a:ea typeface="Times New Roman"/>
              </a:rPr>
              <a:t>Подготовительное</a:t>
            </a:r>
            <a:r>
              <a:rPr lang="ru-RU" sz="3600" b="1" spc="-30" dirty="0">
                <a:solidFill>
                  <a:srgbClr val="FF0000"/>
                </a:solidFill>
                <a:latin typeface="a_AlternaSw" panose="020B0706020207050204" pitchFamily="34" charset="-52"/>
                <a:ea typeface="Times New Roman"/>
              </a:rPr>
              <a:t> </a:t>
            </a:r>
            <a:r>
              <a:rPr lang="ru-RU" sz="3600" b="1" dirty="0">
                <a:solidFill>
                  <a:srgbClr val="FF0000"/>
                </a:solidFill>
                <a:latin typeface="a_AlternaSw" panose="020B0706020207050204" pitchFamily="34" charset="-52"/>
                <a:ea typeface="Times New Roman"/>
              </a:rPr>
              <a:t>упражнение</a:t>
            </a:r>
            <a:r>
              <a:rPr lang="ru-RU" sz="3600" b="1" spc="-15" dirty="0">
                <a:solidFill>
                  <a:srgbClr val="FF0000"/>
                </a:solidFill>
                <a:latin typeface="a_AlternaSw" panose="020B0706020207050204" pitchFamily="34" charset="-52"/>
                <a:ea typeface="Times New Roman"/>
              </a:rPr>
              <a:t> </a:t>
            </a:r>
            <a:r>
              <a:rPr lang="ru-RU" sz="3600" b="1" dirty="0">
                <a:solidFill>
                  <a:srgbClr val="FF0000"/>
                </a:solidFill>
                <a:latin typeface="a_AlternaSw" panose="020B0706020207050204" pitchFamily="34" charset="-52"/>
                <a:ea typeface="Times New Roman"/>
              </a:rPr>
              <a:t>при</a:t>
            </a:r>
            <a:r>
              <a:rPr lang="ru-RU" sz="3600" b="1" spc="-15" dirty="0">
                <a:solidFill>
                  <a:srgbClr val="FF0000"/>
                </a:solidFill>
                <a:latin typeface="a_AlternaSw" panose="020B0706020207050204" pitchFamily="34" charset="-52"/>
                <a:ea typeface="Times New Roman"/>
              </a:rPr>
              <a:t> </a:t>
            </a:r>
            <a:r>
              <a:rPr lang="ru-RU" sz="3600" b="1" dirty="0">
                <a:solidFill>
                  <a:srgbClr val="FF0000"/>
                </a:solidFill>
                <a:latin typeface="a_AlternaSw" panose="020B0706020207050204" pitchFamily="34" charset="-52"/>
                <a:ea typeface="Times New Roman"/>
              </a:rPr>
              <a:t>обучении</a:t>
            </a:r>
            <a:r>
              <a:rPr lang="ru-RU" sz="3600" b="1" spc="-20" dirty="0">
                <a:solidFill>
                  <a:srgbClr val="FF0000"/>
                </a:solidFill>
                <a:latin typeface="a_AlternaSw" panose="020B0706020207050204" pitchFamily="34" charset="-52"/>
                <a:ea typeface="Times New Roman"/>
              </a:rPr>
              <a:t> </a:t>
            </a:r>
            <a:r>
              <a:rPr lang="ru-RU" sz="3600" b="1" dirty="0">
                <a:solidFill>
                  <a:srgbClr val="FF0000"/>
                </a:solidFill>
                <a:latin typeface="a_AlternaSw" panose="020B0706020207050204" pitchFamily="34" charset="-52"/>
                <a:ea typeface="Times New Roman"/>
              </a:rPr>
              <a:t>игры</a:t>
            </a:r>
            <a:r>
              <a:rPr lang="ru-RU" sz="3600" b="1" spc="-25" dirty="0">
                <a:solidFill>
                  <a:srgbClr val="FF0000"/>
                </a:solidFill>
                <a:latin typeface="a_AlternaSw" panose="020B0706020207050204" pitchFamily="34" charset="-52"/>
                <a:ea typeface="Times New Roman"/>
              </a:rPr>
              <a:t> </a:t>
            </a:r>
            <a:r>
              <a:rPr lang="ru-RU" sz="3600" b="1" dirty="0">
                <a:solidFill>
                  <a:srgbClr val="FF0000"/>
                </a:solidFill>
                <a:latin typeface="a_AlternaSw" panose="020B0706020207050204" pitchFamily="34" charset="-52"/>
                <a:ea typeface="Times New Roman"/>
              </a:rPr>
              <a:t>на</a:t>
            </a:r>
            <a:r>
              <a:rPr lang="ru-RU" sz="3600" b="1" spc="-5" dirty="0">
                <a:solidFill>
                  <a:srgbClr val="FF0000"/>
                </a:solidFill>
                <a:latin typeface="a_AlternaSw" panose="020B0706020207050204" pitchFamily="34" charset="-52"/>
                <a:ea typeface="Times New Roman"/>
              </a:rPr>
              <a:t> </a:t>
            </a:r>
            <a:r>
              <a:rPr lang="ru-RU" sz="3600" b="1" dirty="0">
                <a:solidFill>
                  <a:srgbClr val="FF0000"/>
                </a:solidFill>
                <a:latin typeface="a_AlternaSw" panose="020B0706020207050204" pitchFamily="34" charset="-52"/>
                <a:ea typeface="Times New Roman"/>
              </a:rPr>
              <a:t>металлофоне:</a:t>
            </a:r>
            <a:br>
              <a:rPr lang="ru-RU" sz="3600" b="1" dirty="0">
                <a:solidFill>
                  <a:srgbClr val="FF0000"/>
                </a:solidFill>
                <a:latin typeface="a_AlternaSw" panose="020B0706020207050204" pitchFamily="34" charset="-52"/>
                <a:ea typeface="Times New Roman"/>
              </a:rPr>
            </a:br>
            <a:endParaRPr lang="ru-RU" sz="3600" dirty="0"/>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19672" y="1988840"/>
            <a:ext cx="3737701" cy="3312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2176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79512" y="45855"/>
            <a:ext cx="8964488" cy="4103225"/>
          </a:xfrm>
        </p:spPr>
        <p:txBody>
          <a:bodyPr>
            <a:normAutofit fontScale="90000"/>
          </a:bodyPr>
          <a:lstStyle/>
          <a:p>
            <a:pPr>
              <a:spcAft>
                <a:spcPts val="0"/>
              </a:spcAft>
            </a:pPr>
            <a:r>
              <a:rPr lang="ru-RU" sz="4000" b="1" dirty="0">
                <a:solidFill>
                  <a:srgbClr val="FF0000"/>
                </a:solidFill>
                <a:effectLst/>
                <a:latin typeface="a_AlternaSw" panose="020B0706020207050204" pitchFamily="34" charset="-52"/>
                <a:ea typeface="Times New Roman"/>
              </a:rPr>
              <a:t> </a:t>
            </a:r>
            <a:r>
              <a:rPr lang="ru-RU" sz="3100" b="1" i="1" dirty="0">
                <a:solidFill>
                  <a:srgbClr val="FF0000"/>
                </a:solidFill>
                <a:effectLst/>
                <a:latin typeface="a_AlternaSw" panose="020B0706020207050204" pitchFamily="34" charset="-52"/>
                <a:ea typeface="Times New Roman"/>
              </a:rPr>
              <a:t>«ЗАЙЧИК»</a:t>
            </a:r>
            <a:r>
              <a:rPr lang="ru-RU" sz="3100" dirty="0">
                <a:solidFill>
                  <a:srgbClr val="FF0000"/>
                </a:solidFill>
                <a:effectLst/>
                <a:latin typeface="a_AlternaSw" panose="020B0706020207050204" pitchFamily="34" charset="-52"/>
                <a:ea typeface="Times New Roman"/>
              </a:rPr>
              <a:t/>
            </a:r>
            <a:br>
              <a:rPr lang="ru-RU" sz="3100" dirty="0">
                <a:solidFill>
                  <a:srgbClr val="FF0000"/>
                </a:solidFill>
                <a:effectLst/>
                <a:latin typeface="a_AlternaSw" panose="020B0706020207050204" pitchFamily="34" charset="-52"/>
                <a:ea typeface="Times New Roman"/>
              </a:rPr>
            </a:br>
            <a:r>
              <a:rPr lang="ru-RU" sz="3100" b="1" i="1" dirty="0">
                <a:effectLst/>
                <a:latin typeface="a_AlternaSw" panose="020B0706020207050204" pitchFamily="34" charset="-52"/>
                <a:ea typeface="Times New Roman"/>
              </a:rPr>
              <a:t>Цель:</a:t>
            </a:r>
            <a:r>
              <a:rPr lang="ru-RU" sz="3100" b="1" i="1" spc="21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Научить</a:t>
            </a:r>
            <a:r>
              <a:rPr lang="ru-RU" sz="3100" spc="9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координировать</a:t>
            </a:r>
            <a:r>
              <a:rPr lang="ru-RU" sz="3100" spc="8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движения,</a:t>
            </a:r>
            <a:r>
              <a:rPr lang="ru-RU" sz="3100" spc="10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способствовать</a:t>
            </a:r>
            <a:r>
              <a:rPr lang="ru-RU" sz="3100" spc="8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развитию</a:t>
            </a:r>
            <a:r>
              <a:rPr lang="ru-RU" sz="3100" spc="20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мышц</a:t>
            </a:r>
            <a:r>
              <a:rPr lang="ru-RU" sz="3100" spc="-3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кистей</a:t>
            </a:r>
            <a:r>
              <a:rPr lang="ru-RU" sz="3100" spc="-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рук.</a:t>
            </a:r>
            <a:br>
              <a:rPr lang="ru-RU" sz="3100" dirty="0">
                <a:effectLst/>
                <a:latin typeface="a_AlternaSw" panose="020B0706020207050204" pitchFamily="34" charset="-52"/>
                <a:ea typeface="Times New Roman"/>
              </a:rPr>
            </a:br>
            <a:r>
              <a:rPr lang="ru-RU" sz="3100" b="1" i="1" dirty="0">
                <a:effectLst/>
                <a:latin typeface="a_AlternaSw" panose="020B0706020207050204" pitchFamily="34" charset="-52"/>
                <a:ea typeface="Times New Roman"/>
              </a:rPr>
              <a:t>Ход</a:t>
            </a:r>
            <a:r>
              <a:rPr lang="ru-RU" sz="3100" b="1" i="1" spc="-5" dirty="0">
                <a:effectLst/>
                <a:latin typeface="a_AlternaSw" panose="020B0706020207050204" pitchFamily="34" charset="-52"/>
                <a:ea typeface="Times New Roman"/>
              </a:rPr>
              <a:t> </a:t>
            </a:r>
            <a:r>
              <a:rPr lang="ru-RU" sz="3100" b="1" i="1" dirty="0">
                <a:effectLst/>
                <a:latin typeface="a_AlternaSw" panose="020B0706020207050204" pitchFamily="34" charset="-52"/>
                <a:ea typeface="Times New Roman"/>
              </a:rPr>
              <a:t>упражнения:</a:t>
            </a:r>
            <a:r>
              <a:rPr lang="ru-RU" sz="3100" dirty="0">
                <a:effectLst/>
                <a:latin typeface="a_AlternaSw" panose="020B0706020207050204" pitchFamily="34" charset="-52"/>
                <a:ea typeface="Times New Roman"/>
              </a:rPr>
              <a:t/>
            </a:r>
            <a:br>
              <a:rPr lang="ru-RU" sz="3100" dirty="0">
                <a:effectLst/>
                <a:latin typeface="a_AlternaSw" panose="020B0706020207050204" pitchFamily="34" charset="-52"/>
                <a:ea typeface="Times New Roman"/>
              </a:rPr>
            </a:br>
            <a:r>
              <a:rPr lang="ru-RU" sz="3100" dirty="0">
                <a:effectLst/>
                <a:latin typeface="a_AlternaSw" panose="020B0706020207050204" pitchFamily="34" charset="-52"/>
                <a:ea typeface="Times New Roman"/>
              </a:rPr>
              <a:t>Дети</a:t>
            </a:r>
            <a:r>
              <a:rPr lang="ru-RU" sz="3100" spc="1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стоят</a:t>
            </a:r>
            <a:r>
              <a:rPr lang="ru-RU" sz="3100" spc="13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свободно,</a:t>
            </a:r>
            <a:r>
              <a:rPr lang="ru-RU" sz="3100" spc="13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я</a:t>
            </a:r>
            <a:r>
              <a:rPr lang="ru-RU" sz="3100" spc="1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говорю:</a:t>
            </a:r>
            <a:r>
              <a:rPr lang="ru-RU" sz="3100" spc="15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“Пришёл</a:t>
            </a:r>
            <a:r>
              <a:rPr lang="ru-RU" sz="3100" spc="12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зайчик,</a:t>
            </a:r>
            <a:r>
              <a:rPr lang="ru-RU" sz="3100" spc="13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поклонился”</a:t>
            </a:r>
            <a:r>
              <a:rPr lang="ru-RU" sz="3100" spc="18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a:t>
            </a:r>
            <a:r>
              <a:rPr lang="ru-RU" sz="3100" spc="1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киваю</a:t>
            </a:r>
            <a:r>
              <a:rPr lang="ru-RU" sz="3100" spc="-3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головой.</a:t>
            </a:r>
            <a:br>
              <a:rPr lang="ru-RU" sz="3100" dirty="0">
                <a:effectLst/>
                <a:latin typeface="a_AlternaSw" panose="020B0706020207050204" pitchFamily="34" charset="-52"/>
                <a:ea typeface="Times New Roman"/>
              </a:rPr>
            </a:br>
            <a:r>
              <a:rPr lang="ru-RU" sz="3100" dirty="0">
                <a:effectLst/>
                <a:latin typeface="a_AlternaSw" panose="020B0706020207050204" pitchFamily="34" charset="-52"/>
                <a:ea typeface="Times New Roman"/>
              </a:rPr>
              <a:t>“Вот</a:t>
            </a:r>
            <a:r>
              <a:rPr lang="ru-RU" sz="3100" spc="23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какие</a:t>
            </a:r>
            <a:r>
              <a:rPr lang="ru-RU" sz="3100" spc="23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мягкие</a:t>
            </a:r>
            <a:r>
              <a:rPr lang="ru-RU" sz="3100" spc="22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лапки</a:t>
            </a:r>
            <a:r>
              <a:rPr lang="ru-RU" sz="3100" spc="2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у</a:t>
            </a:r>
            <a:r>
              <a:rPr lang="ru-RU" sz="3100" spc="21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зайчика”-</a:t>
            </a:r>
            <a:r>
              <a:rPr lang="ru-RU" sz="3100" spc="22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показ</a:t>
            </a:r>
            <a:r>
              <a:rPr lang="ru-RU" sz="3100" spc="2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движением</a:t>
            </a:r>
            <a:r>
              <a:rPr lang="ru-RU" sz="3100" spc="23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рук</a:t>
            </a:r>
            <a:r>
              <a:rPr lang="ru-RU" sz="3100" spc="2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от</a:t>
            </a:r>
            <a:r>
              <a:rPr lang="ru-RU" sz="3100" spc="2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плеча</a:t>
            </a:r>
            <a:r>
              <a:rPr lang="ru-RU" sz="3100" spc="24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(дети</a:t>
            </a:r>
            <a:r>
              <a:rPr lang="ru-RU" sz="3100" spc="-33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повторяют).</a:t>
            </a:r>
            <a:br>
              <a:rPr lang="ru-RU" sz="3100" dirty="0">
                <a:effectLst/>
                <a:latin typeface="a_AlternaSw" panose="020B0706020207050204" pitchFamily="34" charset="-52"/>
                <a:ea typeface="Times New Roman"/>
              </a:rPr>
            </a:br>
            <a:r>
              <a:rPr lang="ru-RU" sz="3100" dirty="0">
                <a:effectLst/>
                <a:latin typeface="a_AlternaSw" panose="020B0706020207050204" pitchFamily="34" charset="-52"/>
                <a:ea typeface="Times New Roman"/>
              </a:rPr>
              <a:t>“Вот</a:t>
            </a:r>
            <a:r>
              <a:rPr lang="ru-RU" sz="3100" spc="-1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какими</a:t>
            </a:r>
            <a:r>
              <a:rPr lang="ru-RU" sz="3100" spc="-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мягкими</a:t>
            </a:r>
            <a:r>
              <a:rPr lang="ru-RU" sz="3100" spc="-1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руками я</a:t>
            </a:r>
            <a:r>
              <a:rPr lang="ru-RU" sz="3100" spc="-2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играю</a:t>
            </a:r>
            <a:r>
              <a:rPr lang="ru-RU" sz="3100" spc="-1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на</a:t>
            </a:r>
            <a:r>
              <a:rPr lang="ru-RU" sz="3100" spc="-10"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металлофоне”</a:t>
            </a:r>
            <a:r>
              <a:rPr lang="ru-RU" sz="3100" spc="-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(дети</a:t>
            </a:r>
            <a:r>
              <a:rPr lang="ru-RU" sz="3100" spc="-5" dirty="0">
                <a:effectLst/>
                <a:latin typeface="a_AlternaSw" panose="020B0706020207050204" pitchFamily="34" charset="-52"/>
                <a:ea typeface="Times New Roman"/>
              </a:rPr>
              <a:t> </a:t>
            </a:r>
            <a:r>
              <a:rPr lang="ru-RU" sz="3100" dirty="0">
                <a:effectLst/>
                <a:latin typeface="a_AlternaSw" panose="020B0706020207050204" pitchFamily="34" charset="-52"/>
                <a:ea typeface="Times New Roman"/>
              </a:rPr>
              <a:t>повторяют</a:t>
            </a:r>
            <a:r>
              <a:rPr lang="ru-RU" sz="3100" dirty="0" smtClean="0">
                <a:effectLst/>
                <a:latin typeface="a_AlternaSw" panose="020B0706020207050204" pitchFamily="34" charset="-52"/>
                <a:ea typeface="Times New Roman"/>
              </a:rPr>
              <a:t>).</a:t>
            </a:r>
            <a:endParaRPr lang="ru-RU" sz="3100" dirty="0"/>
          </a:p>
        </p:txBody>
      </p:sp>
      <p:sp>
        <p:nvSpPr>
          <p:cNvPr id="2" name="Объект 1"/>
          <p:cNvSpPr>
            <a:spLocks noGrp="1"/>
          </p:cNvSpPr>
          <p:nvPr>
            <p:ph idx="1"/>
          </p:nvPr>
        </p:nvSpPr>
        <p:spPr/>
        <p:txBody>
          <a:bodyPr>
            <a:normAutofit/>
          </a:bodyPr>
          <a:lstStyle/>
          <a:p>
            <a:endParaRPr lang="ru-RU"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528" y="3670300"/>
            <a:ext cx="2395537" cy="318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7822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9431"/>
            <a:ext cx="8964488" cy="5688632"/>
          </a:xfrm>
        </p:spPr>
        <p:txBody>
          <a:bodyPr>
            <a:noAutofit/>
          </a:bodyPr>
          <a:lstStyle/>
          <a:p>
            <a:r>
              <a:rPr lang="ru-RU" sz="2800" dirty="0">
                <a:solidFill>
                  <a:srgbClr val="FF0000"/>
                </a:solidFill>
              </a:rPr>
              <a:t>Упражнение: “Большой и маленький колокольчики”</a:t>
            </a:r>
            <a:br>
              <a:rPr lang="ru-RU" sz="2800" dirty="0">
                <a:solidFill>
                  <a:srgbClr val="FF0000"/>
                </a:solidFill>
              </a:rPr>
            </a:br>
            <a:r>
              <a:rPr lang="ru-RU" sz="2800" dirty="0"/>
              <a:t>Методика проведения:</a:t>
            </a:r>
            <a:br>
              <a:rPr lang="ru-RU" sz="2800" dirty="0"/>
            </a:br>
            <a:r>
              <a:rPr lang="ru-RU" sz="2800" dirty="0"/>
              <a:t>Музыкальный руководитель. На металлофоне можно показать, как звучат большой и маленький колокольчики. Большой колокольчик будем показывать на большой пластинке металлофона, а маленький - на маленькой пластинке.</a:t>
            </a:r>
            <a:br>
              <a:rPr lang="ru-RU" sz="2800" dirty="0"/>
            </a:br>
            <a:r>
              <a:rPr lang="ru-RU" sz="2800" dirty="0"/>
              <a:t>Дети берут молоточки и изображают на металлофоне большой и маленький колокольчики.</a:t>
            </a:r>
            <a:br>
              <a:rPr lang="ru-RU" sz="2800" dirty="0"/>
            </a:br>
            <a:endParaRPr lang="ru-RU" sz="2800" dirty="0"/>
          </a:p>
        </p:txBody>
      </p:sp>
      <p:sp>
        <p:nvSpPr>
          <p:cNvPr id="3" name="Объект 2"/>
          <p:cNvSpPr>
            <a:spLocks noGrp="1"/>
          </p:cNvSpPr>
          <p:nvPr>
            <p:ph idx="1"/>
          </p:nvPr>
        </p:nvSpPr>
        <p:spPr/>
        <p:txBody>
          <a:bodyPr/>
          <a:lstStyle/>
          <a:p>
            <a:endParaRPr lang="ru-RU"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8520" y="4509120"/>
            <a:ext cx="3151377" cy="234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07541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92696"/>
            <a:ext cx="8964488" cy="2448272"/>
          </a:xfrm>
        </p:spPr>
        <p:txBody>
          <a:bodyPr>
            <a:noAutofit/>
          </a:bodyPr>
          <a:lstStyle/>
          <a:p>
            <a:pPr marL="342900" lvl="0" indent="-342900">
              <a:spcBef>
                <a:spcPts val="5"/>
              </a:spcBef>
              <a:spcAft>
                <a:spcPts val="0"/>
              </a:spcAft>
              <a:tabLst>
                <a:tab pos="490855" algn="l"/>
              </a:tabLst>
            </a:pPr>
            <a:r>
              <a:rPr lang="ru-RU" sz="2800" b="1" dirty="0">
                <a:solidFill>
                  <a:srgbClr val="FF0000"/>
                </a:solidFill>
                <a:effectLst/>
                <a:latin typeface="Times New Roman"/>
                <a:ea typeface="Times New Roman"/>
              </a:rPr>
              <a:t>Упражнение:</a:t>
            </a:r>
            <a:r>
              <a:rPr lang="ru-RU" sz="2800" b="1" spc="-30" dirty="0">
                <a:solidFill>
                  <a:srgbClr val="FF0000"/>
                </a:solidFill>
                <a:effectLst/>
                <a:latin typeface="Times New Roman"/>
                <a:ea typeface="Times New Roman"/>
              </a:rPr>
              <a:t> </a:t>
            </a:r>
            <a:r>
              <a:rPr lang="ru-RU" sz="2800" b="1" dirty="0">
                <a:solidFill>
                  <a:srgbClr val="FF0000"/>
                </a:solidFill>
                <a:effectLst/>
                <a:latin typeface="Times New Roman"/>
                <a:ea typeface="Times New Roman"/>
              </a:rPr>
              <a:t>«Дятел</a:t>
            </a:r>
            <a:r>
              <a:rPr lang="ru-RU" sz="2800" b="1" spc="-15" dirty="0">
                <a:solidFill>
                  <a:srgbClr val="FF0000"/>
                </a:solidFill>
                <a:effectLst/>
                <a:latin typeface="Times New Roman"/>
                <a:ea typeface="Times New Roman"/>
              </a:rPr>
              <a:t> </a:t>
            </a:r>
            <a:r>
              <a:rPr lang="ru-RU" sz="2800" b="1" dirty="0">
                <a:solidFill>
                  <a:srgbClr val="FF0000"/>
                </a:solidFill>
                <a:effectLst/>
                <a:latin typeface="Times New Roman"/>
                <a:ea typeface="Times New Roman"/>
              </a:rPr>
              <a:t>и</a:t>
            </a:r>
            <a:r>
              <a:rPr lang="ru-RU" sz="2800" b="1" spc="-25" dirty="0">
                <a:solidFill>
                  <a:srgbClr val="FF0000"/>
                </a:solidFill>
                <a:effectLst/>
                <a:latin typeface="Times New Roman"/>
                <a:ea typeface="Times New Roman"/>
              </a:rPr>
              <a:t> </a:t>
            </a:r>
            <a:r>
              <a:rPr lang="ru-RU" sz="2800" b="1" dirty="0">
                <a:solidFill>
                  <a:srgbClr val="FF0000"/>
                </a:solidFill>
                <a:effectLst/>
                <a:latin typeface="Times New Roman"/>
                <a:ea typeface="Times New Roman"/>
              </a:rPr>
              <a:t>воробей»</a:t>
            </a:r>
            <a:br>
              <a:rPr lang="ru-RU" sz="2800" b="1" dirty="0">
                <a:solidFill>
                  <a:srgbClr val="FF0000"/>
                </a:solidFill>
                <a:effectLst/>
                <a:latin typeface="Times New Roman"/>
                <a:ea typeface="Times New Roman"/>
              </a:rPr>
            </a:br>
            <a:r>
              <a:rPr lang="ru-RU" sz="2800" b="1" dirty="0">
                <a:solidFill>
                  <a:srgbClr val="FF0000"/>
                </a:solidFill>
                <a:effectLst/>
                <a:latin typeface="Times New Roman"/>
                <a:ea typeface="Times New Roman"/>
              </a:rPr>
              <a:t>Методика</a:t>
            </a:r>
            <a:r>
              <a:rPr lang="ru-RU" sz="2800" b="1" spc="-20" dirty="0">
                <a:solidFill>
                  <a:srgbClr val="FF0000"/>
                </a:solidFill>
                <a:effectLst/>
                <a:latin typeface="Times New Roman"/>
                <a:ea typeface="Times New Roman"/>
              </a:rPr>
              <a:t> </a:t>
            </a:r>
            <a:r>
              <a:rPr lang="ru-RU" sz="2800" b="1" dirty="0">
                <a:solidFill>
                  <a:srgbClr val="FF0000"/>
                </a:solidFill>
                <a:effectLst/>
                <a:latin typeface="Times New Roman"/>
                <a:ea typeface="Times New Roman"/>
              </a:rPr>
              <a:t>проведения:</a:t>
            </a:r>
            <a:br>
              <a:rPr lang="ru-RU" sz="2800" b="1" dirty="0">
                <a:solidFill>
                  <a:srgbClr val="FF0000"/>
                </a:solidFill>
                <a:effectLst/>
                <a:latin typeface="Times New Roman"/>
                <a:ea typeface="Times New Roman"/>
              </a:rPr>
            </a:br>
            <a:r>
              <a:rPr lang="ru-RU" sz="2800" b="1" dirty="0">
                <a:effectLst/>
                <a:latin typeface="Times New Roman"/>
                <a:ea typeface="Times New Roman"/>
              </a:rPr>
              <a:t>Музыкальный руководитель. В лесу на дереве сидит дятел, он стучит по стволу</a:t>
            </a:r>
            <a:r>
              <a:rPr lang="ru-RU" sz="2800" b="1" spc="5" dirty="0">
                <a:effectLst/>
                <a:latin typeface="Times New Roman"/>
                <a:ea typeface="Times New Roman"/>
              </a:rPr>
              <a:t> </a:t>
            </a:r>
            <a:r>
              <a:rPr lang="ru-RU" sz="2800" b="1" dirty="0">
                <a:effectLst/>
                <a:latin typeface="Times New Roman"/>
                <a:ea typeface="Times New Roman"/>
              </a:rPr>
              <a:t>дерева так – изображает на большой пластинке металлофона удары дятла, а</a:t>
            </a:r>
            <a:r>
              <a:rPr lang="ru-RU" sz="2800" b="1" spc="5" dirty="0">
                <a:effectLst/>
                <a:latin typeface="Times New Roman"/>
                <a:ea typeface="Times New Roman"/>
              </a:rPr>
              <a:t> </a:t>
            </a:r>
            <a:r>
              <a:rPr lang="ru-RU" sz="2800" b="1" dirty="0">
                <a:effectLst/>
                <a:latin typeface="Times New Roman"/>
                <a:ea typeface="Times New Roman"/>
              </a:rPr>
              <a:t>маленький</a:t>
            </a:r>
            <a:r>
              <a:rPr lang="ru-RU" sz="2800" b="1" spc="5" dirty="0">
                <a:effectLst/>
                <a:latin typeface="Times New Roman"/>
                <a:ea typeface="Times New Roman"/>
              </a:rPr>
              <a:t> </a:t>
            </a:r>
            <a:r>
              <a:rPr lang="ru-RU" sz="2800" b="1" dirty="0">
                <a:effectLst/>
                <a:latin typeface="Times New Roman"/>
                <a:ea typeface="Times New Roman"/>
              </a:rPr>
              <a:t>воробей</a:t>
            </a:r>
            <a:r>
              <a:rPr lang="ru-RU" sz="2800" b="1" spc="5" dirty="0">
                <a:effectLst/>
                <a:latin typeface="Times New Roman"/>
                <a:ea typeface="Times New Roman"/>
              </a:rPr>
              <a:t> </a:t>
            </a:r>
            <a:r>
              <a:rPr lang="ru-RU" sz="2800" b="1" dirty="0">
                <a:effectLst/>
                <a:latin typeface="Times New Roman"/>
                <a:ea typeface="Times New Roman"/>
              </a:rPr>
              <a:t>быстро</a:t>
            </a:r>
            <a:r>
              <a:rPr lang="ru-RU" sz="2800" b="1" spc="5" dirty="0">
                <a:effectLst/>
                <a:latin typeface="Times New Roman"/>
                <a:ea typeface="Times New Roman"/>
              </a:rPr>
              <a:t> </a:t>
            </a:r>
            <a:r>
              <a:rPr lang="ru-RU" sz="2800" b="1" dirty="0">
                <a:effectLst/>
                <a:latin typeface="Times New Roman"/>
                <a:ea typeface="Times New Roman"/>
              </a:rPr>
              <a:t>прыгает</a:t>
            </a:r>
            <a:r>
              <a:rPr lang="ru-RU" sz="2800" b="1" spc="5" dirty="0">
                <a:effectLst/>
                <a:latin typeface="Times New Roman"/>
                <a:ea typeface="Times New Roman"/>
              </a:rPr>
              <a:t> </a:t>
            </a:r>
            <a:r>
              <a:rPr lang="ru-RU" sz="2800" b="1" dirty="0">
                <a:effectLst/>
                <a:latin typeface="Times New Roman"/>
                <a:ea typeface="Times New Roman"/>
              </a:rPr>
              <a:t>с ветки</a:t>
            </a:r>
            <a:r>
              <a:rPr lang="ru-RU" sz="2800" b="1" spc="5" dirty="0">
                <a:effectLst/>
                <a:latin typeface="Times New Roman"/>
                <a:ea typeface="Times New Roman"/>
              </a:rPr>
              <a:t> </a:t>
            </a:r>
            <a:r>
              <a:rPr lang="ru-RU" sz="2800" b="1" dirty="0">
                <a:effectLst/>
                <a:latin typeface="Times New Roman"/>
                <a:ea typeface="Times New Roman"/>
              </a:rPr>
              <a:t>на ветку</a:t>
            </a:r>
            <a:r>
              <a:rPr lang="ru-RU" sz="2800" b="1" spc="5" dirty="0">
                <a:effectLst/>
                <a:latin typeface="Times New Roman"/>
                <a:ea typeface="Times New Roman"/>
              </a:rPr>
              <a:t> </a:t>
            </a:r>
            <a:r>
              <a:rPr lang="ru-RU" sz="2800" b="1" dirty="0">
                <a:effectLst/>
                <a:latin typeface="Times New Roman"/>
                <a:ea typeface="Times New Roman"/>
              </a:rPr>
              <a:t>–</a:t>
            </a:r>
            <a:r>
              <a:rPr lang="ru-RU" sz="2800" b="1" spc="5" dirty="0">
                <a:effectLst/>
                <a:latin typeface="Times New Roman"/>
                <a:ea typeface="Times New Roman"/>
              </a:rPr>
              <a:t> </a:t>
            </a:r>
            <a:r>
              <a:rPr lang="ru-RU" sz="2800" b="1" dirty="0">
                <a:effectLst/>
                <a:latin typeface="Times New Roman"/>
                <a:ea typeface="Times New Roman"/>
              </a:rPr>
              <a:t>изображает</a:t>
            </a:r>
            <a:r>
              <a:rPr lang="ru-RU" sz="2800" b="1" spc="5" dirty="0">
                <a:effectLst/>
                <a:latin typeface="Times New Roman"/>
                <a:ea typeface="Times New Roman"/>
              </a:rPr>
              <a:t> </a:t>
            </a:r>
            <a:r>
              <a:rPr lang="ru-RU" sz="2800" b="1" dirty="0">
                <a:effectLst/>
                <a:latin typeface="Times New Roman"/>
                <a:ea typeface="Times New Roman"/>
              </a:rPr>
              <a:t>прыжки</a:t>
            </a:r>
            <a:r>
              <a:rPr lang="ru-RU" sz="2800" b="1" spc="5" dirty="0">
                <a:effectLst/>
                <a:latin typeface="Times New Roman"/>
                <a:ea typeface="Times New Roman"/>
              </a:rPr>
              <a:t> </a:t>
            </a:r>
            <a:r>
              <a:rPr lang="ru-RU" sz="2800" b="1" dirty="0">
                <a:effectLst/>
                <a:latin typeface="Times New Roman"/>
                <a:ea typeface="Times New Roman"/>
              </a:rPr>
              <a:t>воробья</a:t>
            </a:r>
            <a:r>
              <a:rPr lang="ru-RU" sz="2800" b="1" spc="-5" dirty="0">
                <a:effectLst/>
                <a:latin typeface="Times New Roman"/>
                <a:ea typeface="Times New Roman"/>
              </a:rPr>
              <a:t> </a:t>
            </a:r>
            <a:r>
              <a:rPr lang="ru-RU" sz="2800" b="1" dirty="0">
                <a:effectLst/>
                <a:latin typeface="Times New Roman"/>
                <a:ea typeface="Times New Roman"/>
              </a:rPr>
              <a:t>на маленькой</a:t>
            </a:r>
            <a:r>
              <a:rPr lang="ru-RU" sz="2800" b="1" spc="-15" dirty="0">
                <a:effectLst/>
                <a:latin typeface="Times New Roman"/>
                <a:ea typeface="Times New Roman"/>
              </a:rPr>
              <a:t> </a:t>
            </a:r>
            <a:r>
              <a:rPr lang="ru-RU" sz="2800" b="1" dirty="0">
                <a:effectLst/>
                <a:latin typeface="Times New Roman"/>
                <a:ea typeface="Times New Roman"/>
              </a:rPr>
              <a:t>пластинке металлофона.</a:t>
            </a:r>
            <a:br>
              <a:rPr lang="ru-RU" sz="2800" b="1" dirty="0">
                <a:effectLst/>
                <a:latin typeface="Times New Roman"/>
                <a:ea typeface="Times New Roman"/>
              </a:rPr>
            </a:br>
            <a:endParaRPr lang="ru-RU" sz="2800" dirty="0"/>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3418" y="5013176"/>
            <a:ext cx="2391162" cy="1829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71600" y="3429000"/>
            <a:ext cx="2517775" cy="168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2670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24744"/>
            <a:ext cx="8964488" cy="3312368"/>
          </a:xfrm>
        </p:spPr>
        <p:txBody>
          <a:bodyPr>
            <a:noAutofit/>
          </a:bodyPr>
          <a:lstStyle/>
          <a:p>
            <a:pPr marL="280035">
              <a:spcBef>
                <a:spcPts val="1065"/>
              </a:spcBef>
              <a:spcAft>
                <a:spcPts val="0"/>
              </a:spcAft>
            </a:pPr>
            <a:r>
              <a:rPr lang="ru-RU" sz="2800" b="1" dirty="0">
                <a:solidFill>
                  <a:srgbClr val="FF0000"/>
                </a:solidFill>
                <a:effectLst/>
                <a:latin typeface="Times New Roman"/>
                <a:ea typeface="Times New Roman"/>
              </a:rPr>
              <a:t>ТРЕУГОЛЬНИК</a:t>
            </a:r>
            <a:br>
              <a:rPr lang="ru-RU" sz="2800" b="1" dirty="0">
                <a:solidFill>
                  <a:srgbClr val="FF0000"/>
                </a:solidFill>
                <a:effectLst/>
                <a:latin typeface="Times New Roman"/>
                <a:ea typeface="Times New Roman"/>
              </a:rPr>
            </a:br>
            <a:r>
              <a:rPr lang="ru-RU" sz="2800" b="1" dirty="0">
                <a:effectLst/>
                <a:latin typeface="Times New Roman"/>
                <a:ea typeface="Times New Roman"/>
              </a:rPr>
              <a:t>Технические</a:t>
            </a:r>
            <a:r>
              <a:rPr lang="ru-RU" sz="2800" b="1" spc="-15" dirty="0">
                <a:effectLst/>
                <a:latin typeface="Times New Roman"/>
                <a:ea typeface="Times New Roman"/>
              </a:rPr>
              <a:t> </a:t>
            </a:r>
            <a:r>
              <a:rPr lang="ru-RU" sz="2800" b="1" dirty="0">
                <a:effectLst/>
                <a:latin typeface="Times New Roman"/>
                <a:ea typeface="Times New Roman"/>
              </a:rPr>
              <a:t>приёмы</a:t>
            </a:r>
            <a:r>
              <a:rPr lang="ru-RU" sz="2800" b="1" spc="-15" dirty="0">
                <a:effectLst/>
                <a:latin typeface="Times New Roman"/>
                <a:ea typeface="Times New Roman"/>
              </a:rPr>
              <a:t> </a:t>
            </a:r>
            <a:r>
              <a:rPr lang="ru-RU" sz="2800" b="1" dirty="0">
                <a:effectLst/>
                <a:latin typeface="Times New Roman"/>
                <a:ea typeface="Times New Roman"/>
              </a:rPr>
              <a:t>при</a:t>
            </a:r>
            <a:r>
              <a:rPr lang="ru-RU" sz="2800" b="1" spc="-25" dirty="0">
                <a:effectLst/>
                <a:latin typeface="Times New Roman"/>
                <a:ea typeface="Times New Roman"/>
              </a:rPr>
              <a:t> </a:t>
            </a:r>
            <a:r>
              <a:rPr lang="ru-RU" sz="2800" b="1" dirty="0">
                <a:effectLst/>
                <a:latin typeface="Times New Roman"/>
                <a:ea typeface="Times New Roman"/>
              </a:rPr>
              <a:t>обучении</a:t>
            </a:r>
            <a:r>
              <a:rPr lang="ru-RU" sz="2800" b="1" spc="-25" dirty="0">
                <a:effectLst/>
                <a:latin typeface="Times New Roman"/>
                <a:ea typeface="Times New Roman"/>
              </a:rPr>
              <a:t> </a:t>
            </a:r>
            <a:r>
              <a:rPr lang="ru-RU" sz="2800" b="1" dirty="0">
                <a:effectLst/>
                <a:latin typeface="Times New Roman"/>
                <a:ea typeface="Times New Roman"/>
              </a:rPr>
              <a:t>игры</a:t>
            </a:r>
            <a:r>
              <a:rPr lang="ru-RU" sz="2800" b="1" spc="-15" dirty="0">
                <a:effectLst/>
                <a:latin typeface="Times New Roman"/>
                <a:ea typeface="Times New Roman"/>
              </a:rPr>
              <a:t> </a:t>
            </a:r>
            <a:r>
              <a:rPr lang="ru-RU" sz="2800" b="1" dirty="0">
                <a:effectLst/>
                <a:latin typeface="Times New Roman"/>
                <a:ea typeface="Times New Roman"/>
              </a:rPr>
              <a:t>на</a:t>
            </a:r>
            <a:r>
              <a:rPr lang="ru-RU" sz="2800" b="1" spc="-10" dirty="0">
                <a:effectLst/>
                <a:latin typeface="Times New Roman"/>
                <a:ea typeface="Times New Roman"/>
              </a:rPr>
              <a:t> </a:t>
            </a:r>
            <a:r>
              <a:rPr lang="ru-RU" sz="2800" b="1" dirty="0">
                <a:effectLst/>
                <a:latin typeface="Times New Roman"/>
                <a:ea typeface="Times New Roman"/>
              </a:rPr>
              <a:t>треугольнике.</a:t>
            </a:r>
            <a:br>
              <a:rPr lang="ru-RU" sz="2800" b="1" dirty="0">
                <a:effectLst/>
                <a:latin typeface="Times New Roman"/>
                <a:ea typeface="Times New Roman"/>
              </a:rPr>
            </a:br>
            <a:r>
              <a:rPr lang="ru-RU" sz="2800" b="1" dirty="0">
                <a:effectLst/>
                <a:latin typeface="Times New Roman"/>
                <a:ea typeface="Times New Roman"/>
              </a:rPr>
              <a:t>При обучении игре на треугольнике учим детей правильно держать перед</a:t>
            </a:r>
            <a:r>
              <a:rPr lang="ru-RU" sz="2800" b="1" spc="5" dirty="0">
                <a:effectLst/>
                <a:latin typeface="Times New Roman"/>
                <a:ea typeface="Times New Roman"/>
              </a:rPr>
              <a:t> </a:t>
            </a:r>
            <a:r>
              <a:rPr lang="ru-RU" sz="2800" b="1" dirty="0">
                <a:effectLst/>
                <a:latin typeface="Times New Roman"/>
                <a:ea typeface="Times New Roman"/>
              </a:rPr>
              <a:t>собой</a:t>
            </a:r>
            <a:r>
              <a:rPr lang="ru-RU" sz="2800" b="1" spc="5" dirty="0">
                <a:effectLst/>
                <a:latin typeface="Times New Roman"/>
                <a:ea typeface="Times New Roman"/>
              </a:rPr>
              <a:t> </a:t>
            </a:r>
            <a:r>
              <a:rPr lang="ru-RU" sz="2800" b="1" dirty="0">
                <a:effectLst/>
                <a:latin typeface="Times New Roman"/>
                <a:ea typeface="Times New Roman"/>
              </a:rPr>
              <a:t>в</a:t>
            </a:r>
            <a:r>
              <a:rPr lang="ru-RU" sz="2800" b="1" spc="5" dirty="0">
                <a:effectLst/>
                <a:latin typeface="Times New Roman"/>
                <a:ea typeface="Times New Roman"/>
              </a:rPr>
              <a:t> </a:t>
            </a:r>
            <a:r>
              <a:rPr lang="ru-RU" sz="2800" b="1" dirty="0">
                <a:effectLst/>
                <a:latin typeface="Times New Roman"/>
                <a:ea typeface="Times New Roman"/>
              </a:rPr>
              <a:t>левой</a:t>
            </a:r>
            <a:r>
              <a:rPr lang="ru-RU" sz="2800" b="1" spc="5" dirty="0">
                <a:effectLst/>
                <a:latin typeface="Times New Roman"/>
                <a:ea typeface="Times New Roman"/>
              </a:rPr>
              <a:t> </a:t>
            </a:r>
            <a:r>
              <a:rPr lang="ru-RU" sz="2800" b="1" dirty="0">
                <a:effectLst/>
                <a:latin typeface="Times New Roman"/>
                <a:ea typeface="Times New Roman"/>
              </a:rPr>
              <a:t>руке,</a:t>
            </a:r>
            <a:r>
              <a:rPr lang="ru-RU" sz="2800" b="1" spc="5" dirty="0">
                <a:effectLst/>
                <a:latin typeface="Times New Roman"/>
                <a:ea typeface="Times New Roman"/>
              </a:rPr>
              <a:t> </a:t>
            </a:r>
            <a:r>
              <a:rPr lang="ru-RU" sz="2800" b="1" dirty="0">
                <a:effectLst/>
                <a:latin typeface="Times New Roman"/>
                <a:ea typeface="Times New Roman"/>
              </a:rPr>
              <a:t>поясняя,</a:t>
            </a:r>
            <a:r>
              <a:rPr lang="ru-RU" sz="2800" b="1" spc="5" dirty="0">
                <a:effectLst/>
                <a:latin typeface="Times New Roman"/>
                <a:ea typeface="Times New Roman"/>
              </a:rPr>
              <a:t> </a:t>
            </a:r>
            <a:r>
              <a:rPr lang="ru-RU" sz="2800" b="1" dirty="0">
                <a:effectLst/>
                <a:latin typeface="Times New Roman"/>
                <a:ea typeface="Times New Roman"/>
              </a:rPr>
              <a:t>что</a:t>
            </a:r>
            <a:r>
              <a:rPr lang="ru-RU" sz="2800" b="1" spc="5" dirty="0">
                <a:effectLst/>
                <a:latin typeface="Times New Roman"/>
                <a:ea typeface="Times New Roman"/>
              </a:rPr>
              <a:t> </a:t>
            </a:r>
            <a:r>
              <a:rPr lang="ru-RU" sz="2800" b="1" dirty="0">
                <a:effectLst/>
                <a:latin typeface="Times New Roman"/>
                <a:ea typeface="Times New Roman"/>
              </a:rPr>
              <a:t>высоко</a:t>
            </a:r>
            <a:r>
              <a:rPr lang="ru-RU" sz="2800" b="1" spc="5" dirty="0">
                <a:effectLst/>
                <a:latin typeface="Times New Roman"/>
                <a:ea typeface="Times New Roman"/>
              </a:rPr>
              <a:t> </a:t>
            </a:r>
            <a:r>
              <a:rPr lang="ru-RU" sz="2800" b="1" dirty="0">
                <a:effectLst/>
                <a:latin typeface="Times New Roman"/>
                <a:ea typeface="Times New Roman"/>
              </a:rPr>
              <a:t>поднимать</a:t>
            </a:r>
            <a:r>
              <a:rPr lang="ru-RU" sz="2800" b="1" spc="5" dirty="0">
                <a:effectLst/>
                <a:latin typeface="Times New Roman"/>
                <a:ea typeface="Times New Roman"/>
              </a:rPr>
              <a:t> </a:t>
            </a:r>
            <a:r>
              <a:rPr lang="ru-RU" sz="2800" b="1" dirty="0">
                <a:effectLst/>
                <a:latin typeface="Times New Roman"/>
                <a:ea typeface="Times New Roman"/>
              </a:rPr>
              <a:t>инструмент</a:t>
            </a:r>
            <a:r>
              <a:rPr lang="ru-RU" sz="2800" b="1" spc="5" dirty="0">
                <a:effectLst/>
                <a:latin typeface="Times New Roman"/>
                <a:ea typeface="Times New Roman"/>
              </a:rPr>
              <a:t> </a:t>
            </a:r>
            <a:r>
              <a:rPr lang="ru-RU" sz="2800" b="1" dirty="0">
                <a:effectLst/>
                <a:latin typeface="Times New Roman"/>
                <a:ea typeface="Times New Roman"/>
              </a:rPr>
              <a:t>нельзя,</a:t>
            </a:r>
            <a:r>
              <a:rPr lang="ru-RU" sz="2800" b="1" spc="5" dirty="0">
                <a:effectLst/>
                <a:latin typeface="Times New Roman"/>
                <a:ea typeface="Times New Roman"/>
              </a:rPr>
              <a:t> </a:t>
            </a:r>
            <a:r>
              <a:rPr lang="ru-RU" sz="2800" b="1" dirty="0">
                <a:effectLst/>
                <a:latin typeface="Times New Roman"/>
                <a:ea typeface="Times New Roman"/>
              </a:rPr>
              <a:t>ударять палочкой нужно спокойно, осторожно, мягким прикосновением по</a:t>
            </a:r>
            <a:r>
              <a:rPr lang="ru-RU" sz="2800" b="1" spc="5" dirty="0">
                <a:effectLst/>
                <a:latin typeface="Times New Roman"/>
                <a:ea typeface="Times New Roman"/>
              </a:rPr>
              <a:t> </a:t>
            </a:r>
            <a:r>
              <a:rPr lang="ru-RU" sz="2800" b="1" dirty="0">
                <a:effectLst/>
                <a:latin typeface="Times New Roman"/>
                <a:ea typeface="Times New Roman"/>
              </a:rPr>
              <a:t>середине горизонтальной его части. Звук должен быть лёгким и упругим, и</a:t>
            </a:r>
            <a:r>
              <a:rPr lang="ru-RU" sz="2800" b="1" spc="5" dirty="0">
                <a:effectLst/>
                <a:latin typeface="Times New Roman"/>
                <a:ea typeface="Times New Roman"/>
              </a:rPr>
              <a:t> </a:t>
            </a:r>
            <a:r>
              <a:rPr lang="ru-RU" sz="2800" b="1" dirty="0">
                <a:effectLst/>
                <a:latin typeface="Times New Roman"/>
                <a:ea typeface="Times New Roman"/>
              </a:rPr>
              <a:t>если</a:t>
            </a:r>
            <a:r>
              <a:rPr lang="ru-RU" sz="2800" b="1" spc="5" dirty="0">
                <a:effectLst/>
                <a:latin typeface="Times New Roman"/>
                <a:ea typeface="Times New Roman"/>
              </a:rPr>
              <a:t> </a:t>
            </a:r>
            <a:r>
              <a:rPr lang="ru-RU" sz="2800" b="1" dirty="0">
                <a:effectLst/>
                <a:latin typeface="Times New Roman"/>
                <a:ea typeface="Times New Roman"/>
              </a:rPr>
              <a:t>он</a:t>
            </a:r>
            <a:r>
              <a:rPr lang="ru-RU" sz="2800" b="1" spc="5" dirty="0">
                <a:effectLst/>
                <a:latin typeface="Times New Roman"/>
                <a:ea typeface="Times New Roman"/>
              </a:rPr>
              <a:t> </a:t>
            </a:r>
            <a:r>
              <a:rPr lang="ru-RU" sz="2800" b="1" dirty="0">
                <a:effectLst/>
                <a:latin typeface="Times New Roman"/>
                <a:ea typeface="Times New Roman"/>
              </a:rPr>
              <a:t>продолжается</a:t>
            </a:r>
            <a:r>
              <a:rPr lang="ru-RU" sz="2800" b="1" spc="5" dirty="0">
                <a:effectLst/>
                <a:latin typeface="Times New Roman"/>
                <a:ea typeface="Times New Roman"/>
              </a:rPr>
              <a:t> </a:t>
            </a:r>
            <a:r>
              <a:rPr lang="ru-RU" sz="2800" b="1" dirty="0">
                <a:effectLst/>
                <a:latin typeface="Times New Roman"/>
                <a:ea typeface="Times New Roman"/>
              </a:rPr>
              <a:t>долго,</a:t>
            </a:r>
            <a:r>
              <a:rPr lang="ru-RU" sz="2800" b="1" spc="5" dirty="0">
                <a:effectLst/>
                <a:latin typeface="Times New Roman"/>
                <a:ea typeface="Times New Roman"/>
              </a:rPr>
              <a:t> </a:t>
            </a:r>
            <a:r>
              <a:rPr lang="ru-RU" sz="2800" b="1" dirty="0">
                <a:effectLst/>
                <a:latin typeface="Times New Roman"/>
                <a:ea typeface="Times New Roman"/>
              </a:rPr>
              <a:t>следует</a:t>
            </a:r>
            <a:r>
              <a:rPr lang="ru-RU" sz="2800" b="1" spc="5" dirty="0">
                <a:effectLst/>
                <a:latin typeface="Times New Roman"/>
                <a:ea typeface="Times New Roman"/>
              </a:rPr>
              <a:t> </a:t>
            </a:r>
            <a:r>
              <a:rPr lang="ru-RU" sz="2800" b="1" dirty="0">
                <a:effectLst/>
                <a:latin typeface="Times New Roman"/>
                <a:ea typeface="Times New Roman"/>
              </a:rPr>
              <a:t>прижать</a:t>
            </a:r>
            <a:r>
              <a:rPr lang="ru-RU" sz="2800" b="1" spc="5" dirty="0">
                <a:effectLst/>
                <a:latin typeface="Times New Roman"/>
                <a:ea typeface="Times New Roman"/>
              </a:rPr>
              <a:t> </a:t>
            </a:r>
            <a:r>
              <a:rPr lang="ru-RU" sz="2800" b="1" dirty="0">
                <a:effectLst/>
                <a:latin typeface="Times New Roman"/>
                <a:ea typeface="Times New Roman"/>
              </a:rPr>
              <a:t>треугольник</a:t>
            </a:r>
            <a:r>
              <a:rPr lang="ru-RU" sz="2800" b="1" spc="5" dirty="0">
                <a:effectLst/>
                <a:latin typeface="Times New Roman"/>
                <a:ea typeface="Times New Roman"/>
              </a:rPr>
              <a:t> </a:t>
            </a:r>
            <a:r>
              <a:rPr lang="ru-RU" sz="2800" b="1" dirty="0">
                <a:effectLst/>
                <a:latin typeface="Times New Roman"/>
                <a:ea typeface="Times New Roman"/>
              </a:rPr>
              <a:t>рукой</a:t>
            </a:r>
            <a:r>
              <a:rPr lang="ru-RU" sz="2800" b="1" spc="350" dirty="0">
                <a:effectLst/>
                <a:latin typeface="Times New Roman"/>
                <a:ea typeface="Times New Roman"/>
              </a:rPr>
              <a:t> </a:t>
            </a:r>
            <a:r>
              <a:rPr lang="ru-RU" sz="2800" b="1" dirty="0">
                <a:effectLst/>
                <a:latin typeface="Times New Roman"/>
                <a:ea typeface="Times New Roman"/>
              </a:rPr>
              <a:t>–</a:t>
            </a:r>
            <a:r>
              <a:rPr lang="ru-RU" sz="2800" b="1" spc="350" dirty="0">
                <a:effectLst/>
                <a:latin typeface="Times New Roman"/>
                <a:ea typeface="Times New Roman"/>
              </a:rPr>
              <a:t> </a:t>
            </a:r>
            <a:r>
              <a:rPr lang="ru-RU" sz="2800" b="1" dirty="0">
                <a:effectLst/>
                <a:latin typeface="Times New Roman"/>
                <a:ea typeface="Times New Roman"/>
              </a:rPr>
              <a:t>звук</a:t>
            </a:r>
            <a:r>
              <a:rPr lang="ru-RU" sz="2800" b="1" spc="5" dirty="0">
                <a:effectLst/>
                <a:latin typeface="Times New Roman"/>
                <a:ea typeface="Times New Roman"/>
              </a:rPr>
              <a:t> </a:t>
            </a:r>
            <a:r>
              <a:rPr lang="ru-RU" sz="2800" b="1" dirty="0">
                <a:effectLst/>
                <a:latin typeface="Times New Roman"/>
                <a:ea typeface="Times New Roman"/>
              </a:rPr>
              <a:t>сразу</a:t>
            </a:r>
            <a:r>
              <a:rPr lang="ru-RU" sz="2800" b="1" spc="-20" dirty="0">
                <a:effectLst/>
                <a:latin typeface="Times New Roman"/>
                <a:ea typeface="Times New Roman"/>
              </a:rPr>
              <a:t> </a:t>
            </a:r>
            <a:r>
              <a:rPr lang="ru-RU" sz="2800" b="1" dirty="0">
                <a:effectLst/>
                <a:latin typeface="Times New Roman"/>
                <a:ea typeface="Times New Roman"/>
              </a:rPr>
              <a:t>прекратится.</a:t>
            </a:r>
            <a:br>
              <a:rPr lang="ru-RU" sz="2800" b="1" dirty="0">
                <a:effectLst/>
                <a:latin typeface="Times New Roman"/>
                <a:ea typeface="Times New Roman"/>
              </a:rPr>
            </a:br>
            <a:endParaRPr lang="ru-RU" sz="2800" dirty="0"/>
          </a:p>
        </p:txBody>
      </p:sp>
      <p:sp>
        <p:nvSpPr>
          <p:cNvPr id="6" name="Объект 5"/>
          <p:cNvSpPr>
            <a:spLocks noGrp="1"/>
          </p:cNvSpPr>
          <p:nvPr>
            <p:ph idx="1"/>
          </p:nvPr>
        </p:nvSpPr>
        <p:spPr/>
        <p:txBody>
          <a:bodyPr>
            <a:normAutofit/>
          </a:bodyPr>
          <a:lstStyle/>
          <a:p>
            <a:endParaRPr lang="ru-RU" sz="2400" dirty="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562" y="4725144"/>
            <a:ext cx="2129332" cy="2132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085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628800"/>
            <a:ext cx="8964488" cy="2952328"/>
          </a:xfrm>
        </p:spPr>
        <p:txBody>
          <a:bodyPr>
            <a:normAutofit fontScale="90000"/>
          </a:bodyPr>
          <a:lstStyle/>
          <a:p>
            <a:pPr marL="342900" lvl="0" indent="-342900">
              <a:spcBef>
                <a:spcPts val="30"/>
              </a:spcBef>
              <a:spcAft>
                <a:spcPts val="0"/>
              </a:spcAft>
              <a:tabLst>
                <a:tab pos="537210" algn="l"/>
              </a:tabLst>
            </a:pPr>
            <a:r>
              <a:rPr lang="ru-RU" sz="2800" b="1" i="1" dirty="0">
                <a:solidFill>
                  <a:srgbClr val="C00000"/>
                </a:solidFill>
                <a:effectLst/>
                <a:latin typeface="Times New Roman"/>
                <a:ea typeface="Times New Roman"/>
              </a:rPr>
              <a:t>Игровое</a:t>
            </a:r>
            <a:r>
              <a:rPr lang="ru-RU" sz="2800" b="1" i="1" spc="-20" dirty="0">
                <a:solidFill>
                  <a:srgbClr val="C00000"/>
                </a:solidFill>
                <a:effectLst/>
                <a:latin typeface="Times New Roman"/>
                <a:ea typeface="Times New Roman"/>
              </a:rPr>
              <a:t> </a:t>
            </a:r>
            <a:r>
              <a:rPr lang="ru-RU" sz="2800" b="1" i="1" dirty="0">
                <a:solidFill>
                  <a:srgbClr val="C00000"/>
                </a:solidFill>
                <a:effectLst/>
                <a:latin typeface="Times New Roman"/>
                <a:ea typeface="Times New Roman"/>
              </a:rPr>
              <a:t>упражнение:</a:t>
            </a:r>
            <a:r>
              <a:rPr lang="ru-RU" sz="2800" b="1" i="1" spc="-20" dirty="0">
                <a:solidFill>
                  <a:srgbClr val="C00000"/>
                </a:solidFill>
                <a:effectLst/>
                <a:latin typeface="Times New Roman"/>
                <a:ea typeface="Times New Roman"/>
              </a:rPr>
              <a:t> </a:t>
            </a:r>
            <a:r>
              <a:rPr lang="ru-RU" sz="2800" b="1" i="1" dirty="0">
                <a:solidFill>
                  <a:srgbClr val="C00000"/>
                </a:solidFill>
                <a:effectLst/>
                <a:latin typeface="Times New Roman"/>
                <a:ea typeface="Times New Roman"/>
              </a:rPr>
              <a:t>“Зажигаем</a:t>
            </a:r>
            <a:r>
              <a:rPr lang="ru-RU" sz="2800" b="1" i="1" spc="-30" dirty="0">
                <a:solidFill>
                  <a:srgbClr val="C00000"/>
                </a:solidFill>
                <a:effectLst/>
                <a:latin typeface="Times New Roman"/>
                <a:ea typeface="Times New Roman"/>
              </a:rPr>
              <a:t> </a:t>
            </a:r>
            <a:r>
              <a:rPr lang="ru-RU" sz="2800" b="1" i="1" dirty="0">
                <a:solidFill>
                  <a:srgbClr val="C00000"/>
                </a:solidFill>
                <a:effectLst/>
                <a:latin typeface="Times New Roman"/>
                <a:ea typeface="Times New Roman"/>
              </a:rPr>
              <a:t>звёздочки</a:t>
            </a:r>
            <a:r>
              <a:rPr lang="ru-RU" sz="2800" b="1" i="1" spc="-25" dirty="0">
                <a:solidFill>
                  <a:srgbClr val="C00000"/>
                </a:solidFill>
                <a:effectLst/>
                <a:latin typeface="Times New Roman"/>
                <a:ea typeface="Times New Roman"/>
              </a:rPr>
              <a:t> </a:t>
            </a:r>
            <a:r>
              <a:rPr lang="ru-RU" sz="2800" b="1" i="1" dirty="0">
                <a:solidFill>
                  <a:srgbClr val="C00000"/>
                </a:solidFill>
                <a:effectLst/>
                <a:latin typeface="Times New Roman"/>
                <a:ea typeface="Times New Roman"/>
              </a:rPr>
              <a:t>на</a:t>
            </a:r>
            <a:r>
              <a:rPr lang="ru-RU" sz="2800" b="1" i="1" spc="-15" dirty="0">
                <a:solidFill>
                  <a:srgbClr val="C00000"/>
                </a:solidFill>
                <a:effectLst/>
                <a:latin typeface="Times New Roman"/>
                <a:ea typeface="Times New Roman"/>
              </a:rPr>
              <a:t> </a:t>
            </a:r>
            <a:r>
              <a:rPr lang="ru-RU" sz="2800" b="1" i="1" dirty="0">
                <a:solidFill>
                  <a:srgbClr val="C00000"/>
                </a:solidFill>
                <a:effectLst/>
                <a:latin typeface="Times New Roman"/>
                <a:ea typeface="Times New Roman"/>
              </a:rPr>
              <a:t>небе”,</a:t>
            </a:r>
            <a:r>
              <a:rPr lang="ru-RU" sz="2800" b="1" dirty="0">
                <a:solidFill>
                  <a:srgbClr val="C00000"/>
                </a:solidFill>
                <a:effectLst/>
                <a:latin typeface="Times New Roman"/>
                <a:ea typeface="Times New Roman"/>
              </a:rPr>
              <a:t/>
            </a:r>
            <a:br>
              <a:rPr lang="ru-RU" sz="2800" b="1" dirty="0">
                <a:solidFill>
                  <a:srgbClr val="C00000"/>
                </a:solidFill>
                <a:effectLst/>
                <a:latin typeface="Times New Roman"/>
                <a:ea typeface="Times New Roman"/>
              </a:rPr>
            </a:br>
            <a:r>
              <a:rPr lang="ru-RU" sz="2800" b="1" i="1" dirty="0">
                <a:effectLst/>
                <a:latin typeface="Times New Roman"/>
                <a:ea typeface="Times New Roman"/>
              </a:rPr>
              <a:t>Цель:</a:t>
            </a:r>
            <a:r>
              <a:rPr lang="ru-RU" sz="2800" b="1" i="1" spc="5" dirty="0">
                <a:effectLst/>
                <a:latin typeface="Times New Roman"/>
                <a:ea typeface="Times New Roman"/>
              </a:rPr>
              <a:t> </a:t>
            </a:r>
            <a:r>
              <a:rPr lang="ru-RU" sz="2800" b="1" dirty="0">
                <a:effectLst/>
                <a:latin typeface="Times New Roman"/>
                <a:ea typeface="Times New Roman"/>
              </a:rPr>
              <a:t>Научить</a:t>
            </a:r>
            <a:r>
              <a:rPr lang="ru-RU" sz="2800" b="1" spc="5" dirty="0">
                <a:effectLst/>
                <a:latin typeface="Times New Roman"/>
                <a:ea typeface="Times New Roman"/>
              </a:rPr>
              <a:t> </a:t>
            </a:r>
            <a:r>
              <a:rPr lang="ru-RU" sz="2800" b="1" dirty="0">
                <a:effectLst/>
                <a:latin typeface="Times New Roman"/>
                <a:ea typeface="Times New Roman"/>
              </a:rPr>
              <a:t>приёмам</a:t>
            </a:r>
            <a:r>
              <a:rPr lang="ru-RU" sz="2800" b="1" spc="5" dirty="0">
                <a:effectLst/>
                <a:latin typeface="Times New Roman"/>
                <a:ea typeface="Times New Roman"/>
              </a:rPr>
              <a:t> </a:t>
            </a:r>
            <a:r>
              <a:rPr lang="ru-RU" sz="2800" b="1" dirty="0">
                <a:effectLst/>
                <a:latin typeface="Times New Roman"/>
                <a:ea typeface="Times New Roman"/>
              </a:rPr>
              <a:t>правильного</a:t>
            </a:r>
            <a:r>
              <a:rPr lang="ru-RU" sz="2800" b="1" spc="5" dirty="0">
                <a:effectLst/>
                <a:latin typeface="Times New Roman"/>
                <a:ea typeface="Times New Roman"/>
              </a:rPr>
              <a:t> </a:t>
            </a:r>
            <a:r>
              <a:rPr lang="ru-RU" sz="2800" b="1" dirty="0" err="1">
                <a:effectLst/>
                <a:latin typeface="Times New Roman"/>
                <a:ea typeface="Times New Roman"/>
              </a:rPr>
              <a:t>звукоизвлечения</a:t>
            </a:r>
            <a:r>
              <a:rPr lang="ru-RU" sz="2800" b="1" spc="5" dirty="0">
                <a:effectLst/>
                <a:latin typeface="Times New Roman"/>
                <a:ea typeface="Times New Roman"/>
              </a:rPr>
              <a:t> </a:t>
            </a:r>
            <a:r>
              <a:rPr lang="ru-RU" sz="2800" b="1" dirty="0">
                <a:effectLst/>
                <a:latin typeface="Times New Roman"/>
                <a:ea typeface="Times New Roman"/>
              </a:rPr>
              <a:t>на</a:t>
            </a:r>
            <a:r>
              <a:rPr lang="ru-RU" sz="2800" b="1" spc="350" dirty="0">
                <a:effectLst/>
                <a:latin typeface="Times New Roman"/>
                <a:ea typeface="Times New Roman"/>
              </a:rPr>
              <a:t> </a:t>
            </a:r>
            <a:r>
              <a:rPr lang="ru-RU" sz="2800" b="1" dirty="0">
                <a:effectLst/>
                <a:latin typeface="Times New Roman"/>
                <a:ea typeface="Times New Roman"/>
              </a:rPr>
              <a:t>треугольнике.</a:t>
            </a:r>
            <a:r>
              <a:rPr lang="ru-RU" sz="2800" b="1" spc="5" dirty="0">
                <a:effectLst/>
                <a:latin typeface="Times New Roman"/>
                <a:ea typeface="Times New Roman"/>
              </a:rPr>
              <a:t> </a:t>
            </a:r>
            <a:r>
              <a:rPr lang="ru-RU" sz="2800" b="1" dirty="0">
                <a:effectLst/>
                <a:latin typeface="Times New Roman"/>
                <a:ea typeface="Times New Roman"/>
              </a:rPr>
              <a:t>Учить ударять палочкой спокойно, осторожно, мягким прикосновением по</a:t>
            </a:r>
            <a:r>
              <a:rPr lang="ru-RU" sz="2800" b="1" spc="5" dirty="0">
                <a:effectLst/>
                <a:latin typeface="Times New Roman"/>
                <a:ea typeface="Times New Roman"/>
              </a:rPr>
              <a:t> </a:t>
            </a:r>
            <a:r>
              <a:rPr lang="ru-RU" sz="2800" b="1" dirty="0">
                <a:effectLst/>
                <a:latin typeface="Times New Roman"/>
                <a:ea typeface="Times New Roman"/>
              </a:rPr>
              <a:t>середине</a:t>
            </a:r>
            <a:r>
              <a:rPr lang="ru-RU" sz="2800" b="1" spc="-5" dirty="0">
                <a:effectLst/>
                <a:latin typeface="Times New Roman"/>
                <a:ea typeface="Times New Roman"/>
              </a:rPr>
              <a:t> </a:t>
            </a:r>
            <a:r>
              <a:rPr lang="ru-RU" sz="2800" b="1" dirty="0">
                <a:effectLst/>
                <a:latin typeface="Times New Roman"/>
                <a:ea typeface="Times New Roman"/>
              </a:rPr>
              <a:t>горизонтальной части треугольника.</a:t>
            </a:r>
            <a:br>
              <a:rPr lang="ru-RU" sz="2800" b="1" dirty="0">
                <a:effectLst/>
                <a:latin typeface="Times New Roman"/>
                <a:ea typeface="Times New Roman"/>
              </a:rPr>
            </a:br>
            <a:r>
              <a:rPr lang="ru-RU" sz="2800" b="1" dirty="0">
                <a:solidFill>
                  <a:srgbClr val="C00000"/>
                </a:solidFill>
                <a:effectLst/>
                <a:latin typeface="Times New Roman"/>
                <a:ea typeface="Times New Roman"/>
              </a:rPr>
              <a:t>Методика</a:t>
            </a:r>
            <a:r>
              <a:rPr lang="ru-RU" sz="2800" b="1" spc="-20" dirty="0">
                <a:solidFill>
                  <a:srgbClr val="C00000"/>
                </a:solidFill>
                <a:effectLst/>
                <a:latin typeface="Times New Roman"/>
                <a:ea typeface="Times New Roman"/>
              </a:rPr>
              <a:t> </a:t>
            </a:r>
            <a:r>
              <a:rPr lang="ru-RU" sz="2800" b="1" dirty="0">
                <a:solidFill>
                  <a:srgbClr val="C00000"/>
                </a:solidFill>
                <a:effectLst/>
                <a:latin typeface="Times New Roman"/>
                <a:ea typeface="Times New Roman"/>
              </a:rPr>
              <a:t>проведения:</a:t>
            </a:r>
            <a:br>
              <a:rPr lang="ru-RU" sz="2800" b="1" dirty="0">
                <a:solidFill>
                  <a:srgbClr val="C00000"/>
                </a:solidFill>
                <a:effectLst/>
                <a:latin typeface="Times New Roman"/>
                <a:ea typeface="Times New Roman"/>
              </a:rPr>
            </a:br>
            <a:r>
              <a:rPr lang="ru-RU" sz="2800" b="1" i="1" dirty="0">
                <a:effectLst/>
                <a:latin typeface="Times New Roman"/>
                <a:ea typeface="Times New Roman"/>
              </a:rPr>
              <a:t>Музыкальный руководитель. </a:t>
            </a:r>
            <a:r>
              <a:rPr lang="ru-RU" sz="2800" b="1" dirty="0">
                <a:effectLst/>
                <a:latin typeface="Times New Roman"/>
                <a:ea typeface="Times New Roman"/>
              </a:rPr>
              <a:t>Мы с вами сегодня волшебники и у нас в руках</a:t>
            </a:r>
            <a:r>
              <a:rPr lang="ru-RU" sz="2800" b="1" spc="5" dirty="0">
                <a:effectLst/>
                <a:latin typeface="Times New Roman"/>
                <a:ea typeface="Times New Roman"/>
              </a:rPr>
              <a:t> </a:t>
            </a:r>
            <a:r>
              <a:rPr lang="ru-RU" sz="2800" b="1" dirty="0">
                <a:effectLst/>
                <a:latin typeface="Times New Roman"/>
                <a:ea typeface="Times New Roman"/>
              </a:rPr>
              <a:t>волшебные палочки (показывают). С помощью волшебных палочек мы будем</a:t>
            </a:r>
            <a:r>
              <a:rPr lang="ru-RU" sz="2800" b="1" spc="-335" dirty="0">
                <a:effectLst/>
                <a:latin typeface="Times New Roman"/>
                <a:ea typeface="Times New Roman"/>
              </a:rPr>
              <a:t> </a:t>
            </a:r>
            <a:r>
              <a:rPr lang="ru-RU" sz="2800" b="1" dirty="0">
                <a:effectLst/>
                <a:latin typeface="Times New Roman"/>
                <a:ea typeface="Times New Roman"/>
              </a:rPr>
              <a:t>зажигать</a:t>
            </a:r>
            <a:r>
              <a:rPr lang="ru-RU" sz="2800" b="1" spc="5" dirty="0">
                <a:effectLst/>
                <a:latin typeface="Times New Roman"/>
                <a:ea typeface="Times New Roman"/>
              </a:rPr>
              <a:t> </a:t>
            </a:r>
            <a:r>
              <a:rPr lang="ru-RU" sz="2800" b="1" dirty="0">
                <a:effectLst/>
                <a:latin typeface="Times New Roman"/>
                <a:ea typeface="Times New Roman"/>
              </a:rPr>
              <a:t>на</a:t>
            </a:r>
            <a:r>
              <a:rPr lang="ru-RU" sz="2800" b="1" spc="5" dirty="0">
                <a:effectLst/>
                <a:latin typeface="Times New Roman"/>
                <a:ea typeface="Times New Roman"/>
              </a:rPr>
              <a:t> </a:t>
            </a:r>
            <a:r>
              <a:rPr lang="ru-RU" sz="2800" b="1" dirty="0">
                <a:effectLst/>
                <a:latin typeface="Times New Roman"/>
                <a:ea typeface="Times New Roman"/>
              </a:rPr>
              <a:t>небе</a:t>
            </a:r>
            <a:r>
              <a:rPr lang="ru-RU" sz="2800" b="1" spc="5" dirty="0">
                <a:effectLst/>
                <a:latin typeface="Times New Roman"/>
                <a:ea typeface="Times New Roman"/>
              </a:rPr>
              <a:t> </a:t>
            </a:r>
            <a:r>
              <a:rPr lang="ru-RU" sz="2800" b="1" dirty="0">
                <a:effectLst/>
                <a:latin typeface="Times New Roman"/>
                <a:ea typeface="Times New Roman"/>
              </a:rPr>
              <a:t>звёзды.</a:t>
            </a:r>
            <a:r>
              <a:rPr lang="ru-RU" sz="2800" b="1" spc="5" dirty="0">
                <a:effectLst/>
                <a:latin typeface="Times New Roman"/>
                <a:ea typeface="Times New Roman"/>
              </a:rPr>
              <a:t> </a:t>
            </a:r>
            <a:r>
              <a:rPr lang="ru-RU" sz="2800" b="1" dirty="0">
                <a:effectLst/>
                <a:latin typeface="Times New Roman"/>
                <a:ea typeface="Times New Roman"/>
              </a:rPr>
              <a:t>Чтобы</a:t>
            </a:r>
            <a:r>
              <a:rPr lang="ru-RU" sz="2800" b="1" spc="5" dirty="0">
                <a:effectLst/>
                <a:latin typeface="Times New Roman"/>
                <a:ea typeface="Times New Roman"/>
              </a:rPr>
              <a:t> </a:t>
            </a:r>
            <a:r>
              <a:rPr lang="ru-RU" sz="2800" b="1" dirty="0">
                <a:effectLst/>
                <a:latin typeface="Times New Roman"/>
                <a:ea typeface="Times New Roman"/>
              </a:rPr>
              <a:t>звёздочка</a:t>
            </a:r>
            <a:r>
              <a:rPr lang="ru-RU" sz="2800" b="1" spc="5" dirty="0">
                <a:effectLst/>
                <a:latin typeface="Times New Roman"/>
                <a:ea typeface="Times New Roman"/>
              </a:rPr>
              <a:t> </a:t>
            </a:r>
            <a:r>
              <a:rPr lang="ru-RU" sz="2800" b="1" dirty="0">
                <a:effectLst/>
                <a:latin typeface="Times New Roman"/>
                <a:ea typeface="Times New Roman"/>
              </a:rPr>
              <a:t>вспыхнула,</a:t>
            </a:r>
            <a:r>
              <a:rPr lang="ru-RU" sz="2800" b="1" spc="5" dirty="0">
                <a:effectLst/>
                <a:latin typeface="Times New Roman"/>
                <a:ea typeface="Times New Roman"/>
              </a:rPr>
              <a:t> </a:t>
            </a:r>
            <a:r>
              <a:rPr lang="ru-RU" sz="2800" b="1" dirty="0">
                <a:effectLst/>
                <a:latin typeface="Times New Roman"/>
                <a:ea typeface="Times New Roman"/>
              </a:rPr>
              <a:t>загорелась</a:t>
            </a:r>
            <a:r>
              <a:rPr lang="ru-RU" sz="2800" b="1" spc="5" dirty="0">
                <a:effectLst/>
                <a:latin typeface="Times New Roman"/>
                <a:ea typeface="Times New Roman"/>
              </a:rPr>
              <a:t> </a:t>
            </a:r>
            <a:r>
              <a:rPr lang="ru-RU" sz="2800" b="1" dirty="0">
                <a:effectLst/>
                <a:latin typeface="Times New Roman"/>
                <a:ea typeface="Times New Roman"/>
              </a:rPr>
              <a:t>нужно</a:t>
            </a:r>
            <a:r>
              <a:rPr lang="ru-RU" sz="2800" b="1" spc="5" dirty="0">
                <a:effectLst/>
                <a:latin typeface="Times New Roman"/>
                <a:ea typeface="Times New Roman"/>
              </a:rPr>
              <a:t> </a:t>
            </a:r>
            <a:r>
              <a:rPr lang="ru-RU" sz="2800" b="1" dirty="0">
                <a:effectLst/>
                <a:latin typeface="Times New Roman"/>
                <a:ea typeface="Times New Roman"/>
              </a:rPr>
              <a:t>лёгким,</a:t>
            </a:r>
            <a:r>
              <a:rPr lang="ru-RU" sz="2800" b="1" spc="5" dirty="0">
                <a:effectLst/>
                <a:latin typeface="Times New Roman"/>
                <a:ea typeface="Times New Roman"/>
              </a:rPr>
              <a:t> </a:t>
            </a:r>
            <a:r>
              <a:rPr lang="ru-RU" sz="2800" b="1" dirty="0">
                <a:effectLst/>
                <a:latin typeface="Times New Roman"/>
                <a:ea typeface="Times New Roman"/>
              </a:rPr>
              <a:t>мягким</a:t>
            </a:r>
            <a:r>
              <a:rPr lang="ru-RU" sz="2800" b="1" spc="5" dirty="0">
                <a:effectLst/>
                <a:latin typeface="Times New Roman"/>
                <a:ea typeface="Times New Roman"/>
              </a:rPr>
              <a:t> </a:t>
            </a:r>
            <a:r>
              <a:rPr lang="ru-RU" sz="2800" b="1" dirty="0">
                <a:effectLst/>
                <a:latin typeface="Times New Roman"/>
                <a:ea typeface="Times New Roman"/>
              </a:rPr>
              <a:t>движением</a:t>
            </a:r>
            <a:r>
              <a:rPr lang="ru-RU" sz="2800" b="1" spc="5" dirty="0">
                <a:effectLst/>
                <a:latin typeface="Times New Roman"/>
                <a:ea typeface="Times New Roman"/>
              </a:rPr>
              <a:t> </a:t>
            </a:r>
            <a:r>
              <a:rPr lang="ru-RU" sz="2800" b="1" dirty="0">
                <a:effectLst/>
                <a:latin typeface="Times New Roman"/>
                <a:ea typeface="Times New Roman"/>
              </a:rPr>
              <a:t>руки</a:t>
            </a:r>
            <a:r>
              <a:rPr lang="ru-RU" sz="2800" b="1" spc="5" dirty="0">
                <a:effectLst/>
                <a:latin typeface="Times New Roman"/>
                <a:ea typeface="Times New Roman"/>
              </a:rPr>
              <a:t> </a:t>
            </a:r>
            <a:r>
              <a:rPr lang="ru-RU" sz="2800" b="1" dirty="0">
                <a:effectLst/>
                <a:latin typeface="Times New Roman"/>
                <a:ea typeface="Times New Roman"/>
              </a:rPr>
              <a:t>прикоснуться</a:t>
            </a:r>
            <a:r>
              <a:rPr lang="ru-RU" sz="2800" b="1" spc="5" dirty="0">
                <a:effectLst/>
                <a:latin typeface="Times New Roman"/>
                <a:ea typeface="Times New Roman"/>
              </a:rPr>
              <a:t> </a:t>
            </a:r>
            <a:r>
              <a:rPr lang="ru-RU" sz="2800" b="1" dirty="0">
                <a:effectLst/>
                <a:latin typeface="Times New Roman"/>
                <a:ea typeface="Times New Roman"/>
              </a:rPr>
              <a:t>волшебной</a:t>
            </a:r>
            <a:r>
              <a:rPr lang="ru-RU" sz="2800" b="1" spc="5" dirty="0">
                <a:effectLst/>
                <a:latin typeface="Times New Roman"/>
                <a:ea typeface="Times New Roman"/>
              </a:rPr>
              <a:t> </a:t>
            </a:r>
            <a:r>
              <a:rPr lang="ru-RU" sz="2800" b="1" dirty="0">
                <a:effectLst/>
                <a:latin typeface="Times New Roman"/>
                <a:ea typeface="Times New Roman"/>
              </a:rPr>
              <a:t>палочкой</a:t>
            </a:r>
            <a:r>
              <a:rPr lang="ru-RU" sz="2800" b="1" spc="5" dirty="0">
                <a:effectLst/>
                <a:latin typeface="Times New Roman"/>
                <a:ea typeface="Times New Roman"/>
              </a:rPr>
              <a:t> </a:t>
            </a:r>
            <a:r>
              <a:rPr lang="ru-RU" sz="2800" b="1" dirty="0">
                <a:effectLst/>
                <a:latin typeface="Times New Roman"/>
                <a:ea typeface="Times New Roman"/>
              </a:rPr>
              <a:t>посередине треугольника. Если вы услышите лёгкий, звонкий звук, значит,</a:t>
            </a:r>
            <a:r>
              <a:rPr lang="ru-RU" sz="2800" b="1" spc="5" dirty="0">
                <a:effectLst/>
                <a:latin typeface="Times New Roman"/>
                <a:ea typeface="Times New Roman"/>
              </a:rPr>
              <a:t> </a:t>
            </a:r>
            <a:r>
              <a:rPr lang="ru-RU" sz="2800" b="1" dirty="0">
                <a:effectLst/>
                <a:latin typeface="Times New Roman"/>
                <a:ea typeface="Times New Roman"/>
              </a:rPr>
              <a:t>звёздочка загорелась и</a:t>
            </a:r>
            <a:r>
              <a:rPr lang="ru-RU" sz="2800" b="1" spc="5" dirty="0">
                <a:effectLst/>
                <a:latin typeface="Times New Roman"/>
                <a:ea typeface="Times New Roman"/>
              </a:rPr>
              <a:t> </a:t>
            </a:r>
            <a:r>
              <a:rPr lang="ru-RU" sz="2800" b="1" dirty="0">
                <a:effectLst/>
                <a:latin typeface="Times New Roman"/>
                <a:ea typeface="Times New Roman"/>
              </a:rPr>
              <a:t>мы с вами продолжаем дальше зажигать звёздочки на</a:t>
            </a:r>
            <a:r>
              <a:rPr lang="ru-RU" sz="2800" b="1" spc="5" dirty="0">
                <a:effectLst/>
                <a:latin typeface="Times New Roman"/>
                <a:ea typeface="Times New Roman"/>
              </a:rPr>
              <a:t> </a:t>
            </a:r>
            <a:r>
              <a:rPr lang="ru-RU" sz="2800" b="1" dirty="0">
                <a:effectLst/>
                <a:latin typeface="Times New Roman"/>
                <a:ea typeface="Times New Roman"/>
              </a:rPr>
              <a:t>небе.</a:t>
            </a:r>
            <a:br>
              <a:rPr lang="ru-RU" sz="2800" b="1" dirty="0">
                <a:effectLst/>
                <a:latin typeface="Times New Roman"/>
                <a:ea typeface="Times New Roman"/>
              </a:rPr>
            </a:br>
            <a:endParaRPr lang="ru-RU" sz="2800" dirty="0"/>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1035773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772816"/>
            <a:ext cx="8964488" cy="2880320"/>
          </a:xfrm>
        </p:spPr>
        <p:txBody>
          <a:bodyPr>
            <a:noAutofit/>
          </a:bodyPr>
          <a:lstStyle/>
          <a:p>
            <a:pPr marL="342900" lvl="0" indent="-342900">
              <a:spcAft>
                <a:spcPts val="0"/>
              </a:spcAft>
              <a:tabLst>
                <a:tab pos="537210" algn="l"/>
              </a:tabLst>
            </a:pPr>
            <a:r>
              <a:rPr lang="ru-RU" sz="2400" b="1" i="1" dirty="0">
                <a:solidFill>
                  <a:srgbClr val="C00000"/>
                </a:solidFill>
                <a:effectLst/>
                <a:latin typeface="Times New Roman"/>
                <a:ea typeface="Times New Roman"/>
              </a:rPr>
              <a:t>Игровое</a:t>
            </a:r>
            <a:r>
              <a:rPr lang="ru-RU" sz="2400" b="1" i="1" spc="-15" dirty="0">
                <a:solidFill>
                  <a:srgbClr val="C00000"/>
                </a:solidFill>
                <a:effectLst/>
                <a:latin typeface="Times New Roman"/>
                <a:ea typeface="Times New Roman"/>
              </a:rPr>
              <a:t> </a:t>
            </a:r>
            <a:r>
              <a:rPr lang="ru-RU" sz="2400" b="1" i="1" dirty="0">
                <a:solidFill>
                  <a:srgbClr val="C00000"/>
                </a:solidFill>
                <a:effectLst/>
                <a:latin typeface="Times New Roman"/>
                <a:ea typeface="Times New Roman"/>
              </a:rPr>
              <a:t>упражнение:</a:t>
            </a:r>
            <a:r>
              <a:rPr lang="ru-RU" sz="2400" b="1" i="1" spc="-10" dirty="0">
                <a:solidFill>
                  <a:srgbClr val="C00000"/>
                </a:solidFill>
                <a:effectLst/>
                <a:latin typeface="Times New Roman"/>
                <a:ea typeface="Times New Roman"/>
              </a:rPr>
              <a:t> </a:t>
            </a:r>
            <a:r>
              <a:rPr lang="ru-RU" sz="2400" b="1" i="1" dirty="0">
                <a:solidFill>
                  <a:srgbClr val="C00000"/>
                </a:solidFill>
                <a:effectLst/>
                <a:latin typeface="Times New Roman"/>
                <a:ea typeface="Times New Roman"/>
              </a:rPr>
              <a:t>“Весенняя</a:t>
            </a:r>
            <a:r>
              <a:rPr lang="ru-RU" sz="2400" b="1" i="1" spc="-20" dirty="0">
                <a:solidFill>
                  <a:srgbClr val="C00000"/>
                </a:solidFill>
                <a:effectLst/>
                <a:latin typeface="Times New Roman"/>
                <a:ea typeface="Times New Roman"/>
              </a:rPr>
              <a:t> </a:t>
            </a:r>
            <a:r>
              <a:rPr lang="ru-RU" sz="2400" b="1" i="1" dirty="0">
                <a:solidFill>
                  <a:srgbClr val="C00000"/>
                </a:solidFill>
                <a:effectLst/>
                <a:latin typeface="Times New Roman"/>
                <a:ea typeface="Times New Roman"/>
              </a:rPr>
              <a:t>капель”.</a:t>
            </a:r>
            <a:r>
              <a:rPr lang="ru-RU" sz="2400" b="1" dirty="0">
                <a:solidFill>
                  <a:srgbClr val="C00000"/>
                </a:solidFill>
                <a:effectLst/>
                <a:latin typeface="Times New Roman"/>
                <a:ea typeface="Times New Roman"/>
              </a:rPr>
              <a:t/>
            </a:r>
            <a:br>
              <a:rPr lang="ru-RU" sz="2400" b="1" dirty="0">
                <a:solidFill>
                  <a:srgbClr val="C00000"/>
                </a:solidFill>
                <a:effectLst/>
                <a:latin typeface="Times New Roman"/>
                <a:ea typeface="Times New Roman"/>
              </a:rPr>
            </a:br>
            <a:r>
              <a:rPr lang="ru-RU" sz="2400" b="1" dirty="0">
                <a:effectLst/>
                <a:latin typeface="Times New Roman"/>
                <a:ea typeface="Times New Roman"/>
              </a:rPr>
              <a:t/>
            </a:r>
            <a:br>
              <a:rPr lang="ru-RU" sz="2400" b="1" dirty="0">
                <a:effectLst/>
                <a:latin typeface="Times New Roman"/>
                <a:ea typeface="Times New Roman"/>
              </a:rPr>
            </a:br>
            <a:r>
              <a:rPr lang="ru-RU" sz="2400" b="1" i="1" dirty="0">
                <a:effectLst/>
                <a:latin typeface="Times New Roman"/>
                <a:ea typeface="Times New Roman"/>
              </a:rPr>
              <a:t>Цель:</a:t>
            </a:r>
            <a:r>
              <a:rPr lang="ru-RU" sz="2400" b="1" i="1" spc="5" dirty="0">
                <a:effectLst/>
                <a:latin typeface="Times New Roman"/>
                <a:ea typeface="Times New Roman"/>
              </a:rPr>
              <a:t> </a:t>
            </a:r>
            <a:r>
              <a:rPr lang="ru-RU" sz="2400" b="1" dirty="0">
                <a:effectLst/>
                <a:latin typeface="Times New Roman"/>
                <a:ea typeface="Times New Roman"/>
              </a:rPr>
              <a:t>Осваивать приёмы игры на треугольнике. Учить добиваться лёгкого,</a:t>
            </a:r>
            <a:r>
              <a:rPr lang="ru-RU" sz="2400" b="1" spc="5" dirty="0">
                <a:effectLst/>
                <a:latin typeface="Times New Roman"/>
                <a:ea typeface="Times New Roman"/>
              </a:rPr>
              <a:t> </a:t>
            </a:r>
            <a:r>
              <a:rPr lang="ru-RU" sz="2400" b="1" dirty="0">
                <a:effectLst/>
                <a:latin typeface="Times New Roman"/>
                <a:ea typeface="Times New Roman"/>
              </a:rPr>
              <a:t>упругого звука,</a:t>
            </a:r>
            <a:r>
              <a:rPr lang="ru-RU" sz="2400" b="1" spc="5" dirty="0">
                <a:effectLst/>
                <a:latin typeface="Times New Roman"/>
                <a:ea typeface="Times New Roman"/>
              </a:rPr>
              <a:t> </a:t>
            </a:r>
            <a:r>
              <a:rPr lang="ru-RU" sz="2400" b="1" dirty="0">
                <a:effectLst/>
                <a:latin typeface="Times New Roman"/>
                <a:ea typeface="Times New Roman"/>
              </a:rPr>
              <a:t>изменять частоту ударов. Обучить приёму остановки звука</a:t>
            </a:r>
            <a:r>
              <a:rPr lang="ru-RU" sz="2400" b="1" spc="5" dirty="0">
                <a:effectLst/>
                <a:latin typeface="Times New Roman"/>
                <a:ea typeface="Times New Roman"/>
              </a:rPr>
              <a:t> </a:t>
            </a:r>
            <a:r>
              <a:rPr lang="ru-RU" sz="2400" b="1" dirty="0">
                <a:effectLst/>
                <a:latin typeface="Times New Roman"/>
                <a:ea typeface="Times New Roman"/>
              </a:rPr>
              <a:t>(Прекращать</a:t>
            </a:r>
            <a:r>
              <a:rPr lang="ru-RU" sz="2400" b="1" spc="-10" dirty="0">
                <a:effectLst/>
                <a:latin typeface="Times New Roman"/>
                <a:ea typeface="Times New Roman"/>
              </a:rPr>
              <a:t> </a:t>
            </a:r>
            <a:r>
              <a:rPr lang="ru-RU" sz="2400" b="1" dirty="0">
                <a:effectLst/>
                <a:latin typeface="Times New Roman"/>
                <a:ea typeface="Times New Roman"/>
              </a:rPr>
              <a:t>звучание треугольника).</a:t>
            </a:r>
            <a:br>
              <a:rPr lang="ru-RU" sz="2400" b="1" dirty="0">
                <a:effectLst/>
                <a:latin typeface="Times New Roman"/>
                <a:ea typeface="Times New Roman"/>
              </a:rPr>
            </a:br>
            <a:r>
              <a:rPr lang="ru-RU" sz="2400" b="1" dirty="0">
                <a:solidFill>
                  <a:srgbClr val="C00000"/>
                </a:solidFill>
                <a:effectLst/>
                <a:latin typeface="Times New Roman"/>
                <a:ea typeface="Times New Roman"/>
              </a:rPr>
              <a:t>Методика</a:t>
            </a:r>
            <a:r>
              <a:rPr lang="ru-RU" sz="2400" b="1" spc="-20" dirty="0">
                <a:solidFill>
                  <a:srgbClr val="C00000"/>
                </a:solidFill>
                <a:effectLst/>
                <a:latin typeface="Times New Roman"/>
                <a:ea typeface="Times New Roman"/>
              </a:rPr>
              <a:t> </a:t>
            </a:r>
            <a:r>
              <a:rPr lang="ru-RU" sz="2400" b="1" dirty="0">
                <a:solidFill>
                  <a:srgbClr val="C00000"/>
                </a:solidFill>
                <a:effectLst/>
                <a:latin typeface="Times New Roman"/>
                <a:ea typeface="Times New Roman"/>
              </a:rPr>
              <a:t>проведения:</a:t>
            </a:r>
            <a:br>
              <a:rPr lang="ru-RU" sz="2400" b="1" dirty="0">
                <a:solidFill>
                  <a:srgbClr val="C00000"/>
                </a:solidFill>
                <a:effectLst/>
                <a:latin typeface="Times New Roman"/>
                <a:ea typeface="Times New Roman"/>
              </a:rPr>
            </a:br>
            <a:r>
              <a:rPr lang="ru-RU" sz="2400" b="1" i="1" dirty="0">
                <a:effectLst/>
                <a:latin typeface="Times New Roman"/>
                <a:ea typeface="Times New Roman"/>
              </a:rPr>
              <a:t>Музыкальный руководитель. </a:t>
            </a:r>
            <a:r>
              <a:rPr lang="ru-RU" sz="2400" b="1" dirty="0">
                <a:effectLst/>
                <a:latin typeface="Times New Roman"/>
                <a:ea typeface="Times New Roman"/>
              </a:rPr>
              <a:t>Давайте с вами послушаем, как</a:t>
            </a:r>
            <a:r>
              <a:rPr lang="ru-RU" sz="2400" b="1" spc="5" dirty="0">
                <a:effectLst/>
                <a:latin typeface="Times New Roman"/>
                <a:ea typeface="Times New Roman"/>
              </a:rPr>
              <a:t> </a:t>
            </a:r>
            <a:r>
              <a:rPr lang="ru-RU" sz="2400" b="1" dirty="0">
                <a:effectLst/>
                <a:latin typeface="Times New Roman"/>
                <a:ea typeface="Times New Roman"/>
              </a:rPr>
              <a:t>за окном поёт</a:t>
            </a:r>
            <a:r>
              <a:rPr lang="ru-RU" sz="2400" b="1" spc="5" dirty="0">
                <a:effectLst/>
                <a:latin typeface="Times New Roman"/>
                <a:ea typeface="Times New Roman"/>
              </a:rPr>
              <a:t> </a:t>
            </a:r>
            <a:r>
              <a:rPr lang="ru-RU" sz="2400" b="1" dirty="0">
                <a:effectLst/>
                <a:latin typeface="Times New Roman"/>
                <a:ea typeface="Times New Roman"/>
              </a:rPr>
              <a:t>капель</a:t>
            </a:r>
            <a:r>
              <a:rPr lang="ru-RU" sz="2400" b="1" spc="5" dirty="0">
                <a:effectLst/>
                <a:latin typeface="Times New Roman"/>
                <a:ea typeface="Times New Roman"/>
              </a:rPr>
              <a:t> </a:t>
            </a:r>
            <a:r>
              <a:rPr lang="ru-RU" sz="2400" b="1" dirty="0">
                <a:effectLst/>
                <a:latin typeface="Times New Roman"/>
                <a:ea typeface="Times New Roman"/>
              </a:rPr>
              <a:t>(слушают</a:t>
            </a:r>
            <a:r>
              <a:rPr lang="ru-RU" sz="2400" b="1" spc="5" dirty="0">
                <a:effectLst/>
                <a:latin typeface="Times New Roman"/>
                <a:ea typeface="Times New Roman"/>
              </a:rPr>
              <a:t> </a:t>
            </a:r>
            <a:r>
              <a:rPr lang="ru-RU" sz="2400" b="1" dirty="0">
                <a:effectLst/>
                <a:latin typeface="Times New Roman"/>
                <a:ea typeface="Times New Roman"/>
              </a:rPr>
              <a:t>звучание</a:t>
            </a:r>
            <a:r>
              <a:rPr lang="ru-RU" sz="2400" b="1" spc="5" dirty="0">
                <a:effectLst/>
                <a:latin typeface="Times New Roman"/>
                <a:ea typeface="Times New Roman"/>
              </a:rPr>
              <a:t> </a:t>
            </a:r>
            <a:r>
              <a:rPr lang="ru-RU" sz="2400" b="1" dirty="0">
                <a:effectLst/>
                <a:latin typeface="Times New Roman"/>
                <a:ea typeface="Times New Roman"/>
              </a:rPr>
              <a:t>капели).</a:t>
            </a:r>
            <a:r>
              <a:rPr lang="ru-RU" sz="2400" b="1" spc="5" dirty="0">
                <a:effectLst/>
                <a:latin typeface="Times New Roman"/>
                <a:ea typeface="Times New Roman"/>
              </a:rPr>
              <a:t> </a:t>
            </a:r>
            <a:r>
              <a:rPr lang="ru-RU" sz="2400" b="1" dirty="0">
                <a:effectLst/>
                <a:latin typeface="Times New Roman"/>
                <a:ea typeface="Times New Roman"/>
              </a:rPr>
              <a:t>Звук</a:t>
            </a:r>
            <a:r>
              <a:rPr lang="ru-RU" sz="2400" b="1" spc="5" dirty="0">
                <a:effectLst/>
                <a:latin typeface="Times New Roman"/>
                <a:ea typeface="Times New Roman"/>
              </a:rPr>
              <a:t> </a:t>
            </a:r>
            <a:r>
              <a:rPr lang="ru-RU" sz="2400" b="1" dirty="0">
                <a:effectLst/>
                <a:latin typeface="Times New Roman"/>
                <a:ea typeface="Times New Roman"/>
              </a:rPr>
              <a:t>лёгкий,</a:t>
            </a:r>
            <a:r>
              <a:rPr lang="ru-RU" sz="2400" b="1" spc="5" dirty="0">
                <a:effectLst/>
                <a:latin typeface="Times New Roman"/>
                <a:ea typeface="Times New Roman"/>
              </a:rPr>
              <a:t> </a:t>
            </a:r>
            <a:r>
              <a:rPr lang="ru-RU" sz="2400" b="1" dirty="0">
                <a:effectLst/>
                <a:latin typeface="Times New Roman"/>
                <a:ea typeface="Times New Roman"/>
              </a:rPr>
              <a:t>звонкий.</a:t>
            </a:r>
            <a:r>
              <a:rPr lang="ru-RU" sz="2400" b="1" spc="5" dirty="0">
                <a:effectLst/>
                <a:latin typeface="Times New Roman"/>
                <a:ea typeface="Times New Roman"/>
              </a:rPr>
              <a:t> </a:t>
            </a:r>
            <a:r>
              <a:rPr lang="ru-RU" sz="2400" b="1" dirty="0">
                <a:effectLst/>
                <a:latin typeface="Times New Roman"/>
                <a:ea typeface="Times New Roman"/>
              </a:rPr>
              <a:t>Возьмём</a:t>
            </a:r>
            <a:r>
              <a:rPr lang="ru-RU" sz="2400" b="1" spc="5" dirty="0">
                <a:effectLst/>
                <a:latin typeface="Times New Roman"/>
                <a:ea typeface="Times New Roman"/>
              </a:rPr>
              <a:t> </a:t>
            </a:r>
            <a:r>
              <a:rPr lang="ru-RU" sz="2400" b="1" dirty="0">
                <a:effectLst/>
                <a:latin typeface="Times New Roman"/>
                <a:ea typeface="Times New Roman"/>
              </a:rPr>
              <a:t>треугольники</a:t>
            </a:r>
            <a:r>
              <a:rPr lang="ru-RU" sz="2400" b="1" spc="5" dirty="0">
                <a:effectLst/>
                <a:latin typeface="Times New Roman"/>
                <a:ea typeface="Times New Roman"/>
              </a:rPr>
              <a:t> </a:t>
            </a:r>
            <a:r>
              <a:rPr lang="ru-RU" sz="2400" b="1" dirty="0">
                <a:effectLst/>
                <a:latin typeface="Times New Roman"/>
                <a:ea typeface="Times New Roman"/>
              </a:rPr>
              <a:t>и</a:t>
            </a:r>
            <a:r>
              <a:rPr lang="ru-RU" sz="2400" b="1" spc="5" dirty="0">
                <a:effectLst/>
                <a:latin typeface="Times New Roman"/>
                <a:ea typeface="Times New Roman"/>
              </a:rPr>
              <a:t> </a:t>
            </a:r>
            <a:r>
              <a:rPr lang="ru-RU" sz="2400" b="1" dirty="0">
                <a:effectLst/>
                <a:latin typeface="Times New Roman"/>
                <a:ea typeface="Times New Roman"/>
              </a:rPr>
              <a:t>изобразим</a:t>
            </a:r>
            <a:r>
              <a:rPr lang="ru-RU" sz="2400" b="1" spc="5" dirty="0">
                <a:effectLst/>
                <a:latin typeface="Times New Roman"/>
                <a:ea typeface="Times New Roman"/>
              </a:rPr>
              <a:t> </a:t>
            </a:r>
            <a:r>
              <a:rPr lang="ru-RU" sz="2400" b="1" dirty="0">
                <a:effectLst/>
                <a:latin typeface="Times New Roman"/>
                <a:ea typeface="Times New Roman"/>
              </a:rPr>
              <a:t>звон</a:t>
            </a:r>
            <a:r>
              <a:rPr lang="ru-RU" sz="2400" b="1" spc="5" dirty="0">
                <a:effectLst/>
                <a:latin typeface="Times New Roman"/>
                <a:ea typeface="Times New Roman"/>
              </a:rPr>
              <a:t> </a:t>
            </a:r>
            <a:r>
              <a:rPr lang="ru-RU" sz="2400" b="1" dirty="0">
                <a:effectLst/>
                <a:latin typeface="Times New Roman"/>
                <a:ea typeface="Times New Roman"/>
              </a:rPr>
              <a:t>капели</a:t>
            </a:r>
            <a:r>
              <a:rPr lang="ru-RU" sz="2400" b="1" spc="5" dirty="0">
                <a:effectLst/>
                <a:latin typeface="Times New Roman"/>
                <a:ea typeface="Times New Roman"/>
              </a:rPr>
              <a:t> </a:t>
            </a:r>
            <a:r>
              <a:rPr lang="ru-RU" sz="2400" b="1" dirty="0">
                <a:effectLst/>
                <a:latin typeface="Times New Roman"/>
                <a:ea typeface="Times New Roman"/>
              </a:rPr>
              <a:t>(дети</a:t>
            </a:r>
            <a:r>
              <a:rPr lang="ru-RU" sz="2400" b="1" spc="355" dirty="0">
                <a:effectLst/>
                <a:latin typeface="Times New Roman"/>
                <a:ea typeface="Times New Roman"/>
              </a:rPr>
              <a:t> </a:t>
            </a:r>
            <a:r>
              <a:rPr lang="ru-RU" sz="2400" b="1" dirty="0">
                <a:effectLst/>
                <a:latin typeface="Times New Roman"/>
                <a:ea typeface="Times New Roman"/>
              </a:rPr>
              <a:t>изображают).</a:t>
            </a:r>
            <a:r>
              <a:rPr lang="ru-RU" sz="2400" b="1" spc="355" dirty="0">
                <a:effectLst/>
                <a:latin typeface="Times New Roman"/>
                <a:ea typeface="Times New Roman"/>
              </a:rPr>
              <a:t> </a:t>
            </a:r>
            <a:r>
              <a:rPr lang="ru-RU" sz="2400" b="1" dirty="0">
                <a:effectLst/>
                <a:latin typeface="Times New Roman"/>
                <a:ea typeface="Times New Roman"/>
              </a:rPr>
              <a:t>Солнышко</a:t>
            </a:r>
            <a:r>
              <a:rPr lang="ru-RU" sz="2400" b="1" spc="5" dirty="0">
                <a:effectLst/>
                <a:latin typeface="Times New Roman"/>
                <a:ea typeface="Times New Roman"/>
              </a:rPr>
              <a:t> </a:t>
            </a:r>
            <a:r>
              <a:rPr lang="ru-RU" sz="2400" b="1" dirty="0">
                <a:effectLst/>
                <a:latin typeface="Times New Roman"/>
                <a:ea typeface="Times New Roman"/>
              </a:rPr>
              <a:t>пригрело</a:t>
            </a:r>
            <a:r>
              <a:rPr lang="ru-RU" sz="2400" b="1" spc="5" dirty="0">
                <a:effectLst/>
                <a:latin typeface="Times New Roman"/>
                <a:ea typeface="Times New Roman"/>
              </a:rPr>
              <a:t> </a:t>
            </a:r>
            <a:r>
              <a:rPr lang="ru-RU" sz="2400" b="1" dirty="0">
                <a:effectLst/>
                <a:latin typeface="Times New Roman"/>
                <a:ea typeface="Times New Roman"/>
              </a:rPr>
              <a:t>сильнее и всё чаще и чаще</a:t>
            </a:r>
            <a:r>
              <a:rPr lang="ru-RU" sz="2400" b="1" spc="5" dirty="0">
                <a:effectLst/>
                <a:latin typeface="Times New Roman"/>
                <a:ea typeface="Times New Roman"/>
              </a:rPr>
              <a:t> </a:t>
            </a:r>
            <a:r>
              <a:rPr lang="ru-RU" sz="2400" b="1" dirty="0">
                <a:effectLst/>
                <a:latin typeface="Times New Roman"/>
                <a:ea typeface="Times New Roman"/>
              </a:rPr>
              <a:t>стали падать капельки с крыши (дети</a:t>
            </a:r>
            <a:r>
              <a:rPr lang="ru-RU" sz="2400" b="1" spc="5" dirty="0">
                <a:effectLst/>
                <a:latin typeface="Times New Roman"/>
                <a:ea typeface="Times New Roman"/>
              </a:rPr>
              <a:t> </a:t>
            </a:r>
            <a:r>
              <a:rPr lang="ru-RU" sz="2400" b="1" dirty="0">
                <a:effectLst/>
                <a:latin typeface="Times New Roman"/>
                <a:ea typeface="Times New Roman"/>
              </a:rPr>
              <a:t>изменяют частоту ударов). Но вот наступила ночь и пение весенней капели</a:t>
            </a:r>
            <a:r>
              <a:rPr lang="ru-RU" sz="2400" b="1" spc="5" dirty="0">
                <a:effectLst/>
                <a:latin typeface="Times New Roman"/>
                <a:ea typeface="Times New Roman"/>
              </a:rPr>
              <a:t> </a:t>
            </a:r>
            <a:r>
              <a:rPr lang="ru-RU" sz="2400" b="1" dirty="0">
                <a:effectLst/>
                <a:latin typeface="Times New Roman"/>
                <a:ea typeface="Times New Roman"/>
              </a:rPr>
              <a:t>прекратилось (музыкальный руководитель показывает, как нужно остановить</a:t>
            </a:r>
            <a:r>
              <a:rPr lang="ru-RU" sz="2400" b="1" spc="5" dirty="0">
                <a:effectLst/>
                <a:latin typeface="Times New Roman"/>
                <a:ea typeface="Times New Roman"/>
              </a:rPr>
              <a:t> </a:t>
            </a:r>
            <a:r>
              <a:rPr lang="ru-RU" sz="2400" b="1" dirty="0">
                <a:effectLst/>
                <a:latin typeface="Times New Roman"/>
                <a:ea typeface="Times New Roman"/>
              </a:rPr>
              <a:t>звучание</a:t>
            </a:r>
            <a:r>
              <a:rPr lang="ru-RU" sz="2400" b="1" spc="-5" dirty="0">
                <a:effectLst/>
                <a:latin typeface="Times New Roman"/>
                <a:ea typeface="Times New Roman"/>
              </a:rPr>
              <a:t> </a:t>
            </a:r>
            <a:r>
              <a:rPr lang="ru-RU" sz="2400" b="1" dirty="0">
                <a:effectLst/>
                <a:latin typeface="Times New Roman"/>
                <a:ea typeface="Times New Roman"/>
              </a:rPr>
              <a:t>треугольника, дети</a:t>
            </a:r>
            <a:r>
              <a:rPr lang="ru-RU" sz="2400" b="1" spc="-10" dirty="0">
                <a:effectLst/>
                <a:latin typeface="Times New Roman"/>
                <a:ea typeface="Times New Roman"/>
              </a:rPr>
              <a:t> </a:t>
            </a:r>
            <a:r>
              <a:rPr lang="ru-RU" sz="2400" b="1" dirty="0">
                <a:effectLst/>
                <a:latin typeface="Times New Roman"/>
                <a:ea typeface="Times New Roman"/>
              </a:rPr>
              <a:t>повторяют).</a:t>
            </a:r>
            <a:br>
              <a:rPr lang="ru-RU" sz="2400" b="1" dirty="0">
                <a:effectLst/>
                <a:latin typeface="Times New Roman"/>
                <a:ea typeface="Times New Roman"/>
              </a:rPr>
            </a:br>
            <a:endParaRPr lang="ru-RU" sz="2400" dirty="0"/>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310034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5855"/>
            <a:ext cx="8964488" cy="4391257"/>
          </a:xfrm>
        </p:spPr>
        <p:txBody>
          <a:bodyPr>
            <a:normAutofit fontScale="90000"/>
          </a:bodyPr>
          <a:lstStyle/>
          <a:p>
            <a:pPr marL="280670">
              <a:spcAft>
                <a:spcPts val="0"/>
              </a:spcAft>
            </a:pPr>
            <a:r>
              <a:rPr lang="ru-RU" b="1" dirty="0">
                <a:solidFill>
                  <a:srgbClr val="C00000"/>
                </a:solidFill>
                <a:effectLst/>
                <a:latin typeface="Times New Roman"/>
                <a:ea typeface="Times New Roman"/>
              </a:rPr>
              <a:t>БУБЕН</a:t>
            </a:r>
            <a:r>
              <a:rPr lang="ru-RU" sz="4000" b="1" dirty="0">
                <a:solidFill>
                  <a:srgbClr val="C00000"/>
                </a:solidFill>
                <a:effectLst/>
                <a:latin typeface="Times New Roman"/>
                <a:ea typeface="Times New Roman"/>
              </a:rPr>
              <a:t/>
            </a:r>
            <a:br>
              <a:rPr lang="ru-RU" sz="4000" b="1" dirty="0">
                <a:solidFill>
                  <a:srgbClr val="C00000"/>
                </a:solidFill>
                <a:effectLst/>
                <a:latin typeface="Times New Roman"/>
                <a:ea typeface="Times New Roman"/>
              </a:rPr>
            </a:br>
            <a:r>
              <a:rPr lang="ru-RU" b="1" dirty="0" err="1">
                <a:effectLst/>
                <a:latin typeface="Times New Roman"/>
                <a:ea typeface="Times New Roman"/>
              </a:rPr>
              <a:t>Бубен</a:t>
            </a:r>
            <a:r>
              <a:rPr lang="ru-RU" b="1" dirty="0">
                <a:effectLst/>
                <a:latin typeface="Times New Roman"/>
                <a:ea typeface="Times New Roman"/>
              </a:rPr>
              <a:t> издаёт звуки, различные по характеру, в зависимости от того, ударяют</a:t>
            </a:r>
            <a:r>
              <a:rPr lang="ru-RU" b="1" spc="5" dirty="0">
                <a:effectLst/>
                <a:latin typeface="Times New Roman"/>
                <a:ea typeface="Times New Roman"/>
              </a:rPr>
              <a:t> </a:t>
            </a:r>
            <a:r>
              <a:rPr lang="ru-RU" b="1" dirty="0">
                <a:effectLst/>
                <a:latin typeface="Times New Roman"/>
                <a:ea typeface="Times New Roman"/>
              </a:rPr>
              <a:t>по</a:t>
            </a:r>
            <a:r>
              <a:rPr lang="ru-RU" b="1" spc="5" dirty="0">
                <a:effectLst/>
                <a:latin typeface="Times New Roman"/>
                <a:ea typeface="Times New Roman"/>
              </a:rPr>
              <a:t> </a:t>
            </a:r>
            <a:r>
              <a:rPr lang="ru-RU" b="1" dirty="0">
                <a:effectLst/>
                <a:latin typeface="Times New Roman"/>
                <a:ea typeface="Times New Roman"/>
              </a:rPr>
              <a:t>его</a:t>
            </a:r>
            <a:r>
              <a:rPr lang="ru-RU" b="1" spc="5" dirty="0">
                <a:effectLst/>
                <a:latin typeface="Times New Roman"/>
                <a:ea typeface="Times New Roman"/>
              </a:rPr>
              <a:t> </a:t>
            </a:r>
            <a:r>
              <a:rPr lang="ru-RU" b="1" dirty="0">
                <a:effectLst/>
                <a:latin typeface="Times New Roman"/>
                <a:ea typeface="Times New Roman"/>
              </a:rPr>
              <a:t>перепонке</a:t>
            </a:r>
            <a:r>
              <a:rPr lang="ru-RU" b="1" spc="5" dirty="0">
                <a:effectLst/>
                <a:latin typeface="Times New Roman"/>
                <a:ea typeface="Times New Roman"/>
              </a:rPr>
              <a:t> </a:t>
            </a:r>
            <a:r>
              <a:rPr lang="ru-RU" b="1" dirty="0">
                <a:effectLst/>
                <a:latin typeface="Times New Roman"/>
                <a:ea typeface="Times New Roman"/>
              </a:rPr>
              <a:t>пальцами,</a:t>
            </a:r>
            <a:r>
              <a:rPr lang="ru-RU" b="1" spc="5" dirty="0">
                <a:effectLst/>
                <a:latin typeface="Times New Roman"/>
                <a:ea typeface="Times New Roman"/>
              </a:rPr>
              <a:t> </a:t>
            </a:r>
            <a:r>
              <a:rPr lang="ru-RU" b="1" dirty="0">
                <a:effectLst/>
                <a:latin typeface="Times New Roman"/>
                <a:ea typeface="Times New Roman"/>
              </a:rPr>
              <a:t>мягкой</a:t>
            </a:r>
            <a:r>
              <a:rPr lang="ru-RU" b="1" spc="5" dirty="0">
                <a:effectLst/>
                <a:latin typeface="Times New Roman"/>
                <a:ea typeface="Times New Roman"/>
              </a:rPr>
              <a:t> </a:t>
            </a:r>
            <a:r>
              <a:rPr lang="ru-RU" b="1" dirty="0">
                <a:effectLst/>
                <a:latin typeface="Times New Roman"/>
                <a:ea typeface="Times New Roman"/>
              </a:rPr>
              <a:t>частью</a:t>
            </a:r>
            <a:r>
              <a:rPr lang="ru-RU" b="1" spc="5" dirty="0">
                <a:effectLst/>
                <a:latin typeface="Times New Roman"/>
                <a:ea typeface="Times New Roman"/>
              </a:rPr>
              <a:t> </a:t>
            </a:r>
            <a:r>
              <a:rPr lang="ru-RU" b="1" dirty="0">
                <a:effectLst/>
                <a:latin typeface="Times New Roman"/>
                <a:ea typeface="Times New Roman"/>
              </a:rPr>
              <a:t>ладони</a:t>
            </a:r>
            <a:r>
              <a:rPr lang="ru-RU" b="1" spc="5" dirty="0">
                <a:effectLst/>
                <a:latin typeface="Times New Roman"/>
                <a:ea typeface="Times New Roman"/>
              </a:rPr>
              <a:t> </a:t>
            </a:r>
            <a:r>
              <a:rPr lang="ru-RU" b="1" dirty="0">
                <a:effectLst/>
                <a:latin typeface="Times New Roman"/>
                <a:ea typeface="Times New Roman"/>
              </a:rPr>
              <a:t>или</a:t>
            </a:r>
            <a:r>
              <a:rPr lang="ru-RU" b="1" spc="5" dirty="0">
                <a:effectLst/>
                <a:latin typeface="Times New Roman"/>
                <a:ea typeface="Times New Roman"/>
              </a:rPr>
              <a:t> </a:t>
            </a:r>
            <a:r>
              <a:rPr lang="ru-RU" b="1" dirty="0">
                <a:effectLst/>
                <a:latin typeface="Times New Roman"/>
                <a:ea typeface="Times New Roman"/>
              </a:rPr>
              <a:t>одним</a:t>
            </a:r>
            <a:r>
              <a:rPr lang="ru-RU" b="1" spc="5" dirty="0">
                <a:effectLst/>
                <a:latin typeface="Times New Roman"/>
                <a:ea typeface="Times New Roman"/>
              </a:rPr>
              <a:t> </a:t>
            </a:r>
            <a:r>
              <a:rPr lang="ru-RU" b="1" dirty="0">
                <a:effectLst/>
                <a:latin typeface="Times New Roman"/>
                <a:ea typeface="Times New Roman"/>
              </a:rPr>
              <a:t>большим</a:t>
            </a:r>
            <a:r>
              <a:rPr lang="ru-RU" b="1" spc="5" dirty="0">
                <a:effectLst/>
                <a:latin typeface="Times New Roman"/>
                <a:ea typeface="Times New Roman"/>
              </a:rPr>
              <a:t> </a:t>
            </a:r>
            <a:r>
              <a:rPr lang="ru-RU" b="1" dirty="0">
                <a:effectLst/>
                <a:latin typeface="Times New Roman"/>
                <a:ea typeface="Times New Roman"/>
              </a:rPr>
              <a:t>пальцем.</a:t>
            </a:r>
            <a:br>
              <a:rPr lang="ru-RU" b="1" dirty="0">
                <a:effectLst/>
                <a:latin typeface="Times New Roman"/>
                <a:ea typeface="Times New Roman"/>
              </a:rPr>
            </a:br>
            <a:endParaRPr lang="ru-RU" dirty="0"/>
          </a:p>
        </p:txBody>
      </p:sp>
      <p:pic>
        <p:nvPicPr>
          <p:cNvPr id="614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540568" y="4083239"/>
            <a:ext cx="3698377" cy="27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3095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dd84a62e98d3c2bb84f4ca867326f9dbda890"/>
</p:tagLst>
</file>

<file path=ppt/theme/theme1.xml><?xml version="1.0" encoding="utf-8"?>
<a:theme xmlns:a="http://schemas.openxmlformats.org/drawingml/2006/main" name="Тема Office">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1531</TotalTime>
  <Words>125</Words>
  <Application>Microsoft Office PowerPoint</Application>
  <PresentationFormat>Экран (4:3)</PresentationFormat>
  <Paragraphs>24</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Картотека игр и упражнений, способствующих формированию навыков игры на детских музыкальных инструментах </vt:lpstr>
      <vt:lpstr>МЕТАЛЛОФОН Подготовительное упражнение при обучении игры на металлофоне: </vt:lpstr>
      <vt:lpstr> «ЗАЙЧИК» Цель: Научить координировать движения, способствовать развитию мышц кистей рук. Ход упражнения: Дети стоят свободно, я говорю: “Пришёл зайчик, поклонился” - киваю головой. “Вот какие мягкие лапки у зайчика”- показ движением рук от плеча (дети повторяют). “Вот какими мягкими руками я играю на металлофоне” (дети повторяют).</vt:lpstr>
      <vt:lpstr>Упражнение: “Большой и маленький колокольчики” Методика проведения: Музыкальный руководитель. На металлофоне можно показать, как звучат большой и маленький колокольчики. Большой колокольчик будем показывать на большой пластинке металлофона, а маленький - на маленькой пластинке. Дети берут молоточки и изображают на металлофоне большой и маленький колокольчики. </vt:lpstr>
      <vt:lpstr>Упражнение: «Дятел и воробей» Методика проведения: Музыкальный руководитель. В лесу на дереве сидит дятел, он стучит по стволу дерева так – изображает на большой пластинке металлофона удары дятла, а маленький воробей быстро прыгает с ветки на ветку – изображает прыжки воробья на маленькой пластинке металлофона. </vt:lpstr>
      <vt:lpstr>ТРЕУГОЛЬНИК Технические приёмы при обучении игры на треугольнике. При обучении игре на треугольнике учим детей правильно держать перед собой в левой руке, поясняя, что высоко поднимать инструмент нельзя, ударять палочкой нужно спокойно, осторожно, мягким прикосновением по середине горизонтальной его части. Звук должен быть лёгким и упругим, и если он продолжается долго, следует прижать треугольник рукой – звук сразу прекратится. </vt:lpstr>
      <vt:lpstr>Игровое упражнение: “Зажигаем звёздочки на небе”, Цель: Научить приёмам правильного звукоизвлечения на треугольнике. Учить ударять палочкой спокойно, осторожно, мягким прикосновением по середине горизонтальной части треугольника. Методика проведения: Музыкальный руководитель. Мы с вами сегодня волшебники и у нас в руках волшебные палочки (показывают). С помощью волшебных палочек мы будем зажигать на небе звёзды. Чтобы звёздочка вспыхнула, загорелась нужно лёгким, мягким движением руки прикоснуться волшебной палочкой посередине треугольника. Если вы услышите лёгкий, звонкий звук, значит, звёздочка загорелась и мы с вами продолжаем дальше зажигать звёздочки на небе. </vt:lpstr>
      <vt:lpstr>Игровое упражнение: “Весенняя капель”.  Цель: Осваивать приёмы игры на треугольнике. Учить добиваться лёгкого, упругого звука, изменять частоту ударов. Обучить приёму остановки звука (Прекращать звучание треугольника). Методика проведения: Музыкальный руководитель. Давайте с вами послушаем, как за окном поёт капель (слушают звучание капели). Звук лёгкий, звонкий. Возьмём треугольники и изобразим звон капели (дети изображают). Солнышко пригрело сильнее и всё чаще и чаще стали падать капельки с крыши (дети изменяют частоту ударов). Но вот наступила ночь и пение весенней капели прекратилось (музыкальный руководитель показывает, как нужно остановить звучание треугольника, дети повторяют). </vt:lpstr>
      <vt:lpstr>БУБЕН Бубен издаёт звуки, различные по характеру, в зависимости от того, ударяют по его перепонке пальцами, мягкой частью ладони или одним большим пальцем. </vt:lpstr>
      <vt:lpstr>Игровое упражнение: “Гопачок”. Цель: Познакомить детей с бубном и научить различным приёмам звукоизвлечением (громким – тихим). Репертуар: укр. нар музыка «Гопачок». Методика проведения: Музыкальный руководитель. Бубен может звучать тихо (показывает, ударяя пальцами), а может звучать громко (показывает, ударяя мягкой частью ладони). Если украсить игрой на бубне музыку, то на тихую музыку бубен будет звучать тихо, а на громкую – громко. Слушаем внимательно музыку и играем на бубне так, как подсказывает вам музыка. </vt:lpstr>
      <vt:lpstr>КОЛОКОЛЬЧИК Игровое упражнение: “Колокольчик” Цель: Учить при игре на колокольчике передавать разное звучание (громко- тихо), в зависимости от того о каком колокольчике говорится – весеннем или зимнем. Способствовать приобретению навыка разного звукоизвлечения.</vt:lpstr>
      <vt:lpstr>Весёлый колокольчик -Динь-динь, динь-динь, динь-динь-- Смеётся и хохочет Динь-динь, динь-динь, динь-динь.         Дети играют на колокольчике громко.  Он пел зимой чуть слышно Динь-динь, динь-динь, динь-динь.  Дети играют на колокольчике тихо.   </vt:lpstr>
      <vt:lpstr>БАРАБАН При игре на барабане нужно учить правильно держать палочки, точно передавать ритм. Игра: “Начинаем перепляс” Цель: Учить озвучивать стихотворение и придумывать ритмический рисунок на барабане.  Методика проведения: Музыкальный руководитель читает стихотворение и точно передаёт его ритм. Затем предлагает детям самостоятельно придумать ритмический рисунок. Нужно сыграть так, чтобы у каждого барабана был свой неповторимый ритм. </vt:lpstr>
      <vt:lpstr>Музыканты, веселей! Барабанов не жалей! Раз, два, три, три, два, раз, Начинаем перепляс! Собирайтесь, плясуны, плясуны, Бегемоты и слоны, и слоны, Зайцы, ёжики, еноты, Все, кому плясать охота! (П.Синявский.)   </vt:lpstr>
      <vt:lpstr>ДУДОЧКА Игровое упражнение: «Дудочка - сопилочка» Цель: Овладеть навыками игры на дудочке. Формировать восприятие и различение ритмического рисунка. Методика проведения: Музыкальный руководитель. Дуть в дудочку надо нежно. Если дуть слишком сильно, дудочка от боли начинает кричать. Пожалейте её! А теперь повторите за мной песенку которую поёт дудочка: Ту-ту, ру-ту-ту (дети повторяют ритмический рисунок).                              Ту-ту, ру-ту-ту, Ту-ту, ру-ту-ту. Вот как дудочка дудит, Всех ребяток веселит.   </vt:lpstr>
      <vt:lpstr>Ксилофон  Постановка рук и приемы игры на металлофоне и ксилофоне идентичны. Играют на нем сидя или стоя двумя молоточками. 1.Способ. Упражнение «Тили-бом» (соль – до, соль – до)  Тили-бом, тили-бом, Загорелся кошкин дом               Цель: Добиться ровного, одинакового удара обеими               руками сохраняя данную скорость пульсации. </vt:lpstr>
      <vt:lpstr>2. Способ: «Ручеёк» «Глиссандо» - молоточек скользящим движением проводится по ряду пластинок. Игра «Укрась мелодию» Цель: Научить навыкам и способам игры, учить проявлять самостоятельность и творчество в аранжировке музыкального произведения. Музыкальный репертуар: «Игра с колокольчиками» из оперы «Ночь перед Рождеством» Н. Римского – Корсакова. Методика проведения: Прослушиваем произведение и украшаем разными приёмами игры. </vt:lpstr>
    </vt:vector>
  </TitlesOfParts>
  <Company>presentation-creation.ru</Company>
  <LinksUpToDate>false</LinksUpToDate>
  <SharedDoc>false</SharedDoc>
  <HyperlinkBase>https://presentation-creation.ru/powerpoint-templates.html</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Скрипка - струнный смычковый музыкальный инструмент</dc:title>
  <dc:creator>obstinate</dc:creator>
  <dc:description>Шаблон презентации с сайта https://presentation-creation.ru/</dc:description>
  <cp:lastModifiedBy>acer</cp:lastModifiedBy>
  <cp:revision>506</cp:revision>
  <dcterms:created xsi:type="dcterms:W3CDTF">2018-02-25T09:09:03Z</dcterms:created>
  <dcterms:modified xsi:type="dcterms:W3CDTF">2022-12-18T18:50:50Z</dcterms:modified>
</cp:coreProperties>
</file>