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1" r:id="rId16"/>
    <p:sldId id="284" r:id="rId17"/>
    <p:sldId id="285" r:id="rId18"/>
    <p:sldId id="286" r:id="rId19"/>
    <p:sldId id="287" r:id="rId20"/>
    <p:sldId id="288" r:id="rId21"/>
    <p:sldId id="270" r:id="rId22"/>
    <p:sldId id="278" r:id="rId23"/>
    <p:sldId id="279" r:id="rId24"/>
    <p:sldId id="280" r:id="rId25"/>
    <p:sldId id="281" r:id="rId26"/>
    <p:sldId id="283" r:id="rId27"/>
    <p:sldId id="273" r:id="rId28"/>
    <p:sldId id="274" r:id="rId29"/>
    <p:sldId id="275" r:id="rId30"/>
    <p:sldId id="276" r:id="rId31"/>
    <p:sldId id="277" r:id="rId32"/>
    <p:sldId id="272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рмирование и оценка функциональной грамотности обучающихся в  общеобразовательных организациях: нормативно-правовые и методические  основы. Учебно-методическое пособие для руководителей и учител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32656"/>
            <a:ext cx="86409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59832" y="232796"/>
            <a:ext cx="36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КВИЗ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788024" y="5229200"/>
            <a:ext cx="3995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Подготовили: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Суворова Е.Э.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Чепкасова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М.Г.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7560840" cy="4237931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9" name="Picture 3" descr="C:\Users\UCENIK_2\Desktop\билет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4320480" cy="5486294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932040" y="736828"/>
            <a:ext cx="39604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1. Определите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вид функциональной грамотности в данном задании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860032" y="3001888"/>
            <a:ext cx="41044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научная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CENIK_2\Desktop\школьный двор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705689" cy="63813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8104" y="764704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636912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CENIK_2\Desktop\дирижер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461619" cy="59939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92080" y="620688"/>
            <a:ext cx="3419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3.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564904"/>
            <a:ext cx="360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CENIK_2\Desktop\анализ крови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800575" cy="62699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36096" y="2852936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836712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4.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CENIK_2\Desktop\финансовая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420655" cy="4000550"/>
          </a:xfrm>
          <a:prstGeom prst="rect">
            <a:avLst/>
          </a:prstGeom>
          <a:noFill/>
        </p:spPr>
      </p:pic>
      <p:pic>
        <p:nvPicPr>
          <p:cNvPr id="8196" name="Picture 4" descr="C:\Users\UCENIK_2\Desktop\финанс2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7072"/>
            <a:ext cx="3888432" cy="24707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64088" y="2636912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692696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5.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"/>
            <a:ext cx="52920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321297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III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ВЕРЮ-НЕ ВЕРЮ</a:t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628800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Darknet – </a:t>
            </a:r>
            <a:r>
              <a:rPr lang="ru-RU" sz="3200" b="1" spc="-60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это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сайт по </a:t>
            </a:r>
            <a:r>
              <a:rPr lang="ru-RU" sz="3200" b="1" spc="-3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продаже </a:t>
            </a:r>
            <a:r>
              <a:rPr lang="ru-RU" sz="3200" b="1" spc="-40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одежды</a:t>
            </a:r>
            <a:r>
              <a:rPr lang="ru-RU" sz="3200" b="1" spc="-39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spc="-1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темных  расцветок</a:t>
            </a:r>
          </a:p>
          <a:p>
            <a:pPr marL="342900" indent="-342900"/>
            <a:endParaRPr lang="ru-RU" sz="3200" b="1" spc="-15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/>
            <a:r>
              <a:rPr lang="ru-RU" sz="3200" b="1" spc="-15" dirty="0" smtClean="0">
                <a:latin typeface="Georgia" pitchFamily="18" charset="0"/>
              </a:rPr>
              <a:t>а) да</a:t>
            </a:r>
          </a:p>
          <a:p>
            <a:pPr marL="342900" indent="-342900"/>
            <a:r>
              <a:rPr lang="ru-RU" sz="3200" b="1" spc="-15" dirty="0" smtClean="0">
                <a:latin typeface="Georgia" pitchFamily="18" charset="0"/>
              </a:rPr>
              <a:t>б) нет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70567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2. На оборотной стороне банковской карты имеется комбинация из 3-4 цифр. Служит эта комбинация в качестве дополнительного средства идентификации держателя карты при расчетах особенно в интернете.</a:t>
            </a:r>
          </a:p>
          <a:p>
            <a:endParaRPr lang="ru-RU" sz="3200" dirty="0" smtClean="0"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да </a:t>
            </a:r>
          </a:p>
          <a:p>
            <a:r>
              <a:rPr lang="ru-RU" sz="3200" b="1" dirty="0" smtClean="0">
                <a:latin typeface="Georgia" pitchFamily="18" charset="0"/>
              </a:rPr>
              <a:t>б) нет 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1916832"/>
            <a:ext cx="7056784" cy="316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3. Зимой 1830 года А.С. Пушкин вернулся из путешествия по Европе.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да</a:t>
            </a:r>
          </a:p>
          <a:p>
            <a:r>
              <a:rPr lang="ru-RU" sz="3200" b="1" dirty="0" smtClean="0">
                <a:latin typeface="Georgia" pitchFamily="18" charset="0"/>
              </a:rPr>
              <a:t>Б) нет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1340768"/>
            <a:ext cx="61024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4. Максимальная глубина озера Байкал составляет 1642 м.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Ее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можно сравнить с пятью Эйфелевыми башнями.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да</a:t>
            </a:r>
          </a:p>
          <a:p>
            <a:r>
              <a:rPr lang="ru-RU" sz="3200" b="1" dirty="0" smtClean="0">
                <a:latin typeface="Georgia" pitchFamily="18" charset="0"/>
              </a:rPr>
              <a:t>Б) нет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Правила:</a:t>
            </a:r>
            <a:r>
              <a:rPr lang="ru-RU" sz="5400" b="1" dirty="0" smtClean="0">
                <a:solidFill>
                  <a:schemeClr val="tx2"/>
                </a:solidFill>
              </a:rPr>
              <a:t/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1. Игра состоит из 5 раундов по 5 вопросов.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2. Ответы вы обсуждаете с командой и записываете в бланки ответов выбранную букву.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3. На каждый вопрос отведено ограниченное количество времени.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764705"/>
            <a:ext cx="69847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5.Трагедия Герасима из произведения И.С. Тургенева «Му-му» подтолкнула правительство отменить крепостное право в России.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да</a:t>
            </a:r>
          </a:p>
          <a:p>
            <a:r>
              <a:rPr lang="ru-RU" sz="3200" b="1" dirty="0" smtClean="0">
                <a:latin typeface="Georgia" pitchFamily="18" charset="0"/>
              </a:rPr>
              <a:t>Б) нет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2825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2708920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IV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ПЕРЕВЕРТЫШИ</a:t>
            </a:r>
            <a:endParaRPr lang="en-US" sz="54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5256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Предлагается фраза, в которой каждое слово «перевернуто» на противоположное по значению. Нужно эту фразу отгадать. 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56992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Название телепередачи: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Манекен и беспредел 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2. Название сказки: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Кикимора под арбузом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3. Строчка из стихотворения: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Ты забыла безобразную вечность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4. Пословица: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У честного человека ботинки промокают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5. Строчка из песни: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«Потушим водою серые дни…»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42088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V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Georgia" pitchFamily="18" charset="0"/>
              </a:rPr>
              <a:t>КИБЕРГРАМОТНОСТЬ</a:t>
            </a:r>
            <a:endParaRPr lang="en-US" sz="4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20882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8640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980728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Что такое фишинговый сайт?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564904"/>
            <a:ext cx="6552728" cy="2998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мошеннический сайт, маскирующийся под настоящий </a:t>
            </a:r>
            <a:r>
              <a:rPr lang="ru-RU" sz="2800" b="1" baseline="-1000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 с афишами</a:t>
            </a:r>
          </a:p>
          <a:p>
            <a:pPr marL="46038" indent="-25400"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в)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сайт, защищенный шифрованием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baseline="-1000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 про рыбалку</a:t>
            </a: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88640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2. Через какой сайт в сети нельзя получать и  отправлять электронную почту?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924945"/>
            <a:ext cx="655272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yandex.ru  </a:t>
            </a:r>
          </a:p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mail.ru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в) wikipedia.org  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google.ru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0"/>
            <a:ext cx="491442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7560840" cy="4237931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РАЗМИНКА</a:t>
            </a: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8640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980728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3.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Что такое эмоджи?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88840"/>
            <a:ext cx="6768752" cy="3702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псевдоним пользователя сети </a:t>
            </a:r>
          </a:p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 название социальной сети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в) небольшая картинка, иллюстрирующая эмоцию 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 компьютерная игра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88640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4. Что не является интернет браузером?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861048"/>
            <a:ext cx="6984776" cy="1247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  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            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                в)               г)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  <p:sp>
        <p:nvSpPr>
          <p:cNvPr id="10" name="object 7"/>
          <p:cNvSpPr>
            <a:spLocks noChangeArrowheads="1"/>
          </p:cNvSpPr>
          <p:nvPr/>
        </p:nvSpPr>
        <p:spPr bwMode="auto">
          <a:xfrm>
            <a:off x="539552" y="2348880"/>
            <a:ext cx="7687444" cy="110504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5. Какая эмблема принадлежит Федеральной службе  по надзору в сфере связи, информационных  технологий и массовых коммуникаций?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object 7"/>
          <p:cNvSpPr>
            <a:spLocks noChangeArrowheads="1"/>
          </p:cNvSpPr>
          <p:nvPr/>
        </p:nvSpPr>
        <p:spPr bwMode="auto">
          <a:xfrm>
            <a:off x="899592" y="3861048"/>
            <a:ext cx="7164288" cy="126265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endParaRPr lang="ru-RU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88640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5373216"/>
            <a:ext cx="7200800" cy="570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4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                       б)                       в)                           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136904" cy="511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515719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СПАСИБО ЗА ИГРУ!</a:t>
            </a:r>
            <a:endParaRPr lang="ru-RU" sz="5400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645024"/>
            <a:ext cx="5781328" cy="24377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а</a:t>
            </a:r>
            <a:r>
              <a:rPr lang="ru-RU" sz="3600" b="1" dirty="0">
                <a:latin typeface="Georgia" pitchFamily="18" charset="0"/>
              </a:rPr>
              <a:t>) ЮНЕСКО  </a:t>
            </a:r>
            <a:endParaRPr lang="ru-RU" sz="36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б</a:t>
            </a:r>
            <a:r>
              <a:rPr lang="ru-RU" sz="3600" b="1" dirty="0">
                <a:latin typeface="Georgia" pitchFamily="18" charset="0"/>
              </a:rPr>
              <a:t>) ООН </a:t>
            </a:r>
            <a:endParaRPr lang="ru-RU" sz="36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в</a:t>
            </a:r>
            <a:r>
              <a:rPr lang="ru-RU" sz="3600" b="1" dirty="0">
                <a:latin typeface="Georgia" pitchFamily="18" charset="0"/>
              </a:rPr>
              <a:t>) МОК </a:t>
            </a:r>
            <a:endParaRPr lang="ru-RU" sz="3600" dirty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>
                <a:latin typeface="Georgia" pitchFamily="18" charset="0"/>
              </a:rPr>
              <a:t>г) педсовет </a:t>
            </a:r>
            <a:r>
              <a:rPr lang="ru-RU" sz="3600" b="1" dirty="0" smtClean="0">
                <a:latin typeface="Georgia" pitchFamily="18" charset="0"/>
              </a:rPr>
              <a:t>ОУ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1. Кто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впервые предложил понятие «Функциональная грамотность»?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3212976"/>
            <a:ext cx="5781328" cy="2592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а) читательская</a:t>
            </a: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б) финансовая</a:t>
            </a: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в) математическая</a:t>
            </a:r>
            <a:endParaRPr lang="ru-RU" sz="3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г) академическая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2. Что не входит в понятие «Функциональная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грамотность»?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3861048"/>
            <a:ext cx="5328592" cy="2232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а) ЮНЕСКО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б) ВГТРК 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в) </a:t>
            </a:r>
            <a:r>
              <a:rPr lang="en-US" b="1" dirty="0" smtClean="0">
                <a:latin typeface="Georgia" pitchFamily="18" charset="0"/>
              </a:rPr>
              <a:t>PISA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г) ФИОКО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3. Международная программа по оценке образовательных достижений учащихся, в рамках которой проводится оценка уровня функциональной грамотности, называется…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573016"/>
            <a:ext cx="4680520" cy="25097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Georgia" pitchFamily="18" charset="0"/>
              </a:rPr>
              <a:t>а</a:t>
            </a:r>
            <a:r>
              <a:rPr lang="ru-RU" sz="2800" b="1" dirty="0"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опыт  </a:t>
            </a:r>
          </a:p>
          <a:p>
            <a:pPr>
              <a:buNone/>
            </a:pPr>
            <a:r>
              <a:rPr lang="ru-RU" sz="2800" b="1" dirty="0" smtClean="0">
                <a:latin typeface="Georgia" pitchFamily="18" charset="0"/>
              </a:rPr>
              <a:t>б</a:t>
            </a:r>
            <a:r>
              <a:rPr lang="ru-RU" sz="2800" b="1" dirty="0"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функциональная грамотность</a:t>
            </a:r>
          </a:p>
          <a:p>
            <a:pPr>
              <a:buNone/>
            </a:pPr>
            <a:r>
              <a:rPr lang="ru-RU" sz="2800" b="1" dirty="0" smtClean="0">
                <a:latin typeface="Georgia" pitchFamily="18" charset="0"/>
              </a:rPr>
              <a:t>в</a:t>
            </a:r>
            <a:r>
              <a:rPr lang="ru-RU" sz="2800" b="1" dirty="0"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профессиональная деятельность </a:t>
            </a:r>
            <a:endParaRPr lang="ru-RU" sz="2800" dirty="0"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>
                <a:latin typeface="Georgia" pitchFamily="18" charset="0"/>
              </a:rPr>
              <a:t>г) </a:t>
            </a:r>
            <a:r>
              <a:rPr lang="ru-RU" sz="2800" b="1" dirty="0" smtClean="0">
                <a:latin typeface="Georgia" pitchFamily="18" charset="0"/>
              </a:rPr>
              <a:t>адаптивность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4. Способность использовать знания, приобретенные навыки для решения широкого диапазона жизненных задач – это…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4625752"/>
            <a:ext cx="5472608" cy="1827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а) гениальность</a:t>
            </a: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б) ключевая компетенция</a:t>
            </a: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в) читательская грамотность</a:t>
            </a:r>
            <a:endParaRPr lang="ru-RU" sz="24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г) темперамент</a:t>
            </a:r>
            <a:endParaRPr lang="ru-RU" sz="2400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5. Способность человека понимать и использовать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письменные тексты, размышлять о них и заниматься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чтением для того, чтобы достигать своих целей,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расширять свои знания и возможности,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участвовать в социальной жизни – это…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"/>
            <a:ext cx="486003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2924944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МОЗГОВОЙ ШТУРМ</a:t>
            </a: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616</Words>
  <Application>Microsoft Office PowerPoint</Application>
  <PresentationFormat>Экран (4:3)</PresentationFormat>
  <Paragraphs>135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UCENIK_2</dc:creator>
  <cp:lastModifiedBy>UCENIK_2</cp:lastModifiedBy>
  <cp:revision>3</cp:revision>
  <dcterms:created xsi:type="dcterms:W3CDTF">2022-10-24T00:38:29Z</dcterms:created>
  <dcterms:modified xsi:type="dcterms:W3CDTF">2022-10-26T08:57:45Z</dcterms:modified>
</cp:coreProperties>
</file>