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59" r:id="rId5"/>
    <p:sldId id="260" r:id="rId6"/>
    <p:sldId id="263" r:id="rId7"/>
    <p:sldId id="261" r:id="rId8"/>
    <p:sldId id="262" r:id="rId9"/>
    <p:sldId id="264" r:id="rId10"/>
    <p:sldId id="266" r:id="rId11"/>
    <p:sldId id="269"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4644" autoAdjust="0"/>
  </p:normalViewPr>
  <p:slideViewPr>
    <p:cSldViewPr snapToGrid="0">
      <p:cViewPr varScale="1">
        <p:scale>
          <a:sx n="74" d="100"/>
          <a:sy n="74" d="100"/>
        </p:scale>
        <p:origin x="104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C8E9C8C-3F0A-4879-A30C-F3EDA58EC297}" type="datetimeFigureOut">
              <a:rPr lang="ru-RU" smtClean="0"/>
              <a:t>16.12.2022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628B2E5-6C35-4724-8AF7-80F9E08260B9}" type="slidenum">
              <a:rPr lang="ru-RU" smtClean="0"/>
              <a:t>‹#›</a:t>
            </a:fld>
            <a:endParaRPr lang="ru-R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9820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C8E9C8C-3F0A-4879-A30C-F3EDA58EC297}" type="datetimeFigureOut">
              <a:rPr lang="ru-RU" smtClean="0"/>
              <a:t>16.12.2022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628B2E5-6C35-4724-8AF7-80F9E08260B9}" type="slidenum">
              <a:rPr lang="ru-RU" smtClean="0"/>
              <a:t>‹#›</a:t>
            </a:fld>
            <a:endParaRPr lang="ru-RU"/>
          </a:p>
        </p:txBody>
      </p:sp>
    </p:spTree>
    <p:extLst>
      <p:ext uri="{BB962C8B-B14F-4D97-AF65-F5344CB8AC3E}">
        <p14:creationId xmlns:p14="http://schemas.microsoft.com/office/powerpoint/2010/main" val="35560677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C8E9C8C-3F0A-4879-A30C-F3EDA58EC297}" type="datetimeFigureOut">
              <a:rPr lang="ru-RU" smtClean="0"/>
              <a:t>16.12.2022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628B2E5-6C35-4724-8AF7-80F9E08260B9}" type="slidenum">
              <a:rPr lang="ru-RU" smtClean="0"/>
              <a:t>‹#›</a:t>
            </a:fld>
            <a:endParaRPr lang="ru-RU"/>
          </a:p>
        </p:txBody>
      </p:sp>
    </p:spTree>
    <p:extLst>
      <p:ext uri="{BB962C8B-B14F-4D97-AF65-F5344CB8AC3E}">
        <p14:creationId xmlns:p14="http://schemas.microsoft.com/office/powerpoint/2010/main" val="39208439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C8E9C8C-3F0A-4879-A30C-F3EDA58EC297}" type="datetimeFigureOut">
              <a:rPr lang="ru-RU" smtClean="0"/>
              <a:t>16.12.2022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628B2E5-6C35-4724-8AF7-80F9E08260B9}" type="slidenum">
              <a:rPr lang="ru-RU" smtClean="0"/>
              <a:t>‹#›</a:t>
            </a:fld>
            <a:endParaRPr lang="ru-RU"/>
          </a:p>
        </p:txBody>
      </p:sp>
    </p:spTree>
    <p:extLst>
      <p:ext uri="{BB962C8B-B14F-4D97-AF65-F5344CB8AC3E}">
        <p14:creationId xmlns:p14="http://schemas.microsoft.com/office/powerpoint/2010/main" val="6332079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C8E9C8C-3F0A-4879-A30C-F3EDA58EC297}" type="datetimeFigureOut">
              <a:rPr lang="ru-RU" smtClean="0"/>
              <a:t>16.12.2022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628B2E5-6C35-4724-8AF7-80F9E08260B9}" type="slidenum">
              <a:rPr lang="ru-RU" smtClean="0"/>
              <a:t>‹#›</a:t>
            </a:fld>
            <a:endParaRPr lang="ru-RU"/>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180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6C8E9C8C-3F0A-4879-A30C-F3EDA58EC297}" type="datetimeFigureOut">
              <a:rPr lang="ru-RU" smtClean="0"/>
              <a:t>16.12.2022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628B2E5-6C35-4724-8AF7-80F9E08260B9}" type="slidenum">
              <a:rPr lang="ru-RU" smtClean="0"/>
              <a:t>‹#›</a:t>
            </a:fld>
            <a:endParaRPr lang="ru-RU"/>
          </a:p>
        </p:txBody>
      </p:sp>
    </p:spTree>
    <p:extLst>
      <p:ext uri="{BB962C8B-B14F-4D97-AF65-F5344CB8AC3E}">
        <p14:creationId xmlns:p14="http://schemas.microsoft.com/office/powerpoint/2010/main" val="2370359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9728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1792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C8E9C8C-3F0A-4879-A30C-F3EDA58EC297}" type="datetimeFigureOut">
              <a:rPr lang="ru-RU" smtClean="0"/>
              <a:t>16.12.2022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628B2E5-6C35-4724-8AF7-80F9E08260B9}" type="slidenum">
              <a:rPr lang="ru-RU" smtClean="0"/>
              <a:t>‹#›</a:t>
            </a:fld>
            <a:endParaRPr lang="ru-RU"/>
          </a:p>
        </p:txBody>
      </p:sp>
    </p:spTree>
    <p:extLst>
      <p:ext uri="{BB962C8B-B14F-4D97-AF65-F5344CB8AC3E}">
        <p14:creationId xmlns:p14="http://schemas.microsoft.com/office/powerpoint/2010/main" val="1655321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C8E9C8C-3F0A-4879-A30C-F3EDA58EC297}" type="datetimeFigureOut">
              <a:rPr lang="ru-RU" smtClean="0"/>
              <a:t>16.12.2022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628B2E5-6C35-4724-8AF7-80F9E08260B9}" type="slidenum">
              <a:rPr lang="ru-RU" smtClean="0"/>
              <a:t>‹#›</a:t>
            </a:fld>
            <a:endParaRPr lang="ru-RU"/>
          </a:p>
        </p:txBody>
      </p:sp>
    </p:spTree>
    <p:extLst>
      <p:ext uri="{BB962C8B-B14F-4D97-AF65-F5344CB8AC3E}">
        <p14:creationId xmlns:p14="http://schemas.microsoft.com/office/powerpoint/2010/main" val="740744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C8E9C8C-3F0A-4879-A30C-F3EDA58EC297}" type="datetimeFigureOut">
              <a:rPr lang="ru-RU" smtClean="0"/>
              <a:t>16.12.2022</a:t>
            </a:fld>
            <a:endParaRPr lang="ru-RU"/>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ru-RU"/>
          </a:p>
        </p:txBody>
      </p:sp>
      <p:sp>
        <p:nvSpPr>
          <p:cNvPr id="9" name="Slide Number Placeholder 8"/>
          <p:cNvSpPr>
            <a:spLocks noGrp="1"/>
          </p:cNvSpPr>
          <p:nvPr>
            <p:ph type="sldNum" sz="quarter" idx="12"/>
          </p:nvPr>
        </p:nvSpPr>
        <p:spPr/>
        <p:txBody>
          <a:bodyPr/>
          <a:lstStyle/>
          <a:p>
            <a:fld id="{8628B2E5-6C35-4724-8AF7-80F9E08260B9}" type="slidenum">
              <a:rPr lang="ru-RU" smtClean="0"/>
              <a:t>‹#›</a:t>
            </a:fld>
            <a:endParaRPr lang="ru-RU"/>
          </a:p>
        </p:txBody>
      </p:sp>
    </p:spTree>
    <p:extLst>
      <p:ext uri="{BB962C8B-B14F-4D97-AF65-F5344CB8AC3E}">
        <p14:creationId xmlns:p14="http://schemas.microsoft.com/office/powerpoint/2010/main" val="305534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6C8E9C8C-3F0A-4879-A30C-F3EDA58EC297}" type="datetimeFigureOut">
              <a:rPr lang="ru-RU" smtClean="0"/>
              <a:t>16.12.2022</a:t>
            </a:fld>
            <a:endParaRPr lang="ru-RU"/>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ru-RU"/>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628B2E5-6C35-4724-8AF7-80F9E08260B9}" type="slidenum">
              <a:rPr lang="ru-RU" smtClean="0"/>
              <a:t>‹#›</a:t>
            </a:fld>
            <a:endParaRPr lang="ru-RU"/>
          </a:p>
        </p:txBody>
      </p:sp>
    </p:spTree>
    <p:extLst>
      <p:ext uri="{BB962C8B-B14F-4D97-AF65-F5344CB8AC3E}">
        <p14:creationId xmlns:p14="http://schemas.microsoft.com/office/powerpoint/2010/main" val="2454390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C8E9C8C-3F0A-4879-A30C-F3EDA58EC297}" type="datetimeFigureOut">
              <a:rPr lang="ru-RU" smtClean="0"/>
              <a:t>16.12.2022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628B2E5-6C35-4724-8AF7-80F9E08260B9}" type="slidenum">
              <a:rPr lang="ru-RU" smtClean="0"/>
              <a:t>‹#›</a:t>
            </a:fld>
            <a:endParaRPr lang="ru-RU"/>
          </a:p>
        </p:txBody>
      </p:sp>
    </p:spTree>
    <p:extLst>
      <p:ext uri="{BB962C8B-B14F-4D97-AF65-F5344CB8AC3E}">
        <p14:creationId xmlns:p14="http://schemas.microsoft.com/office/powerpoint/2010/main" val="1881003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6C8E9C8C-3F0A-4879-A30C-F3EDA58EC297}" type="datetimeFigureOut">
              <a:rPr lang="ru-RU" smtClean="0"/>
              <a:t>16.12.2022</a:t>
            </a:fld>
            <a:endParaRPr lang="ru-RU"/>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ru-RU"/>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8628B2E5-6C35-4724-8AF7-80F9E08260B9}" type="slidenum">
              <a:rPr lang="ru-RU" smtClean="0"/>
              <a:t>‹#›</a:t>
            </a:fld>
            <a:endParaRPr lang="ru-RU"/>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8142582"/>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60417" y="259773"/>
            <a:ext cx="7750003" cy="1099952"/>
          </a:xfrm>
        </p:spPr>
        <p:txBody>
          <a:bodyPr>
            <a:noAutofit/>
          </a:bodyPr>
          <a:lstStyle/>
          <a:p>
            <a:pPr algn="ctr">
              <a:lnSpc>
                <a:spcPct val="100000"/>
              </a:lnSpc>
            </a:pPr>
            <a:r>
              <a:rPr lang="ru-RU" sz="1800" b="1" dirty="0" smtClean="0">
                <a:solidFill>
                  <a:schemeClr val="tx1"/>
                </a:solidFill>
                <a:latin typeface="Times New Roman" panose="02020603050405020304" pitchFamily="18" charset="0"/>
                <a:cs typeface="Times New Roman" panose="02020603050405020304" pitchFamily="18" charset="0"/>
              </a:rPr>
              <a:t>Государственное бюджетное </a:t>
            </a:r>
            <a:br>
              <a:rPr lang="ru-RU" sz="1800" b="1" dirty="0" smtClean="0">
                <a:solidFill>
                  <a:schemeClr val="tx1"/>
                </a:solidFill>
                <a:latin typeface="Times New Roman" panose="02020603050405020304" pitchFamily="18" charset="0"/>
                <a:cs typeface="Times New Roman" panose="02020603050405020304" pitchFamily="18" charset="0"/>
              </a:rPr>
            </a:br>
            <a:r>
              <a:rPr lang="ru-RU" sz="1800" b="1" dirty="0" smtClean="0">
                <a:solidFill>
                  <a:schemeClr val="tx1"/>
                </a:solidFill>
                <a:latin typeface="Times New Roman" panose="02020603050405020304" pitchFamily="18" charset="0"/>
                <a:cs typeface="Times New Roman" panose="02020603050405020304" pitchFamily="18" charset="0"/>
              </a:rPr>
              <a:t>общеобразовательное учреждение </a:t>
            </a:r>
            <a:br>
              <a:rPr lang="ru-RU" sz="1800" b="1" dirty="0" smtClean="0">
                <a:solidFill>
                  <a:schemeClr val="tx1"/>
                </a:solidFill>
                <a:latin typeface="Times New Roman" panose="02020603050405020304" pitchFamily="18" charset="0"/>
                <a:cs typeface="Times New Roman" panose="02020603050405020304" pitchFamily="18" charset="0"/>
              </a:rPr>
            </a:br>
            <a:r>
              <a:rPr lang="ru-RU" sz="1800" b="1" dirty="0" smtClean="0">
                <a:solidFill>
                  <a:schemeClr val="tx1"/>
                </a:solidFill>
                <a:latin typeface="Times New Roman" panose="02020603050405020304" pitchFamily="18" charset="0"/>
                <a:cs typeface="Times New Roman" panose="02020603050405020304" pitchFamily="18" charset="0"/>
              </a:rPr>
              <a:t>средняя общеобразовательная школа № 110</a:t>
            </a:r>
            <a:br>
              <a:rPr lang="ru-RU" sz="1800" b="1" dirty="0" smtClean="0">
                <a:solidFill>
                  <a:schemeClr val="tx1"/>
                </a:solidFill>
                <a:latin typeface="Times New Roman" panose="02020603050405020304" pitchFamily="18" charset="0"/>
                <a:cs typeface="Times New Roman" panose="02020603050405020304" pitchFamily="18" charset="0"/>
              </a:rPr>
            </a:br>
            <a:r>
              <a:rPr lang="ru-RU" sz="1800" b="1" dirty="0" smtClean="0">
                <a:solidFill>
                  <a:schemeClr val="tx1"/>
                </a:solidFill>
                <a:latin typeface="Times New Roman" panose="02020603050405020304" pitchFamily="18" charset="0"/>
                <a:cs typeface="Times New Roman" panose="02020603050405020304" pitchFamily="18" charset="0"/>
              </a:rPr>
              <a:t>Выборгского района Санкт-Петербурга </a:t>
            </a:r>
            <a:endParaRPr lang="ru-RU" sz="1800" b="1" dirty="0">
              <a:solidFill>
                <a:schemeClr val="tx1"/>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2338339" y="3136670"/>
            <a:ext cx="7766936" cy="1809403"/>
          </a:xfrm>
        </p:spPr>
        <p:txBody>
          <a:bodyPr>
            <a:noAutofit/>
          </a:bodyPr>
          <a:lstStyle/>
          <a:p>
            <a:pPr algn="ctr"/>
            <a:r>
              <a:rPr lang="ru-RU" dirty="0" smtClean="0">
                <a:solidFill>
                  <a:schemeClr val="tx1"/>
                </a:solidFill>
                <a:latin typeface="Times New Roman" panose="02020603050405020304" pitchFamily="18" charset="0"/>
                <a:cs typeface="Times New Roman" panose="02020603050405020304" pitchFamily="18" charset="0"/>
              </a:rPr>
              <a:t>Презентация к уроку физической культуры на тему</a:t>
            </a:r>
          </a:p>
          <a:p>
            <a:pPr algn="ctr"/>
            <a:r>
              <a:rPr lang="ru-RU" dirty="0" smtClean="0">
                <a:solidFill>
                  <a:schemeClr val="tx1"/>
                </a:solidFill>
                <a:latin typeface="Times New Roman" panose="02020603050405020304" pitchFamily="18" charset="0"/>
                <a:cs typeface="Times New Roman" panose="02020603050405020304" pitchFamily="18" charset="0"/>
              </a:rPr>
              <a:t>«Акробатические </a:t>
            </a:r>
            <a:r>
              <a:rPr lang="ru-RU" dirty="0">
                <a:solidFill>
                  <a:schemeClr val="tx1"/>
                </a:solidFill>
                <a:latin typeface="Times New Roman" panose="02020603050405020304" pitchFamily="18" charset="0"/>
                <a:cs typeface="Times New Roman" panose="02020603050405020304" pitchFamily="18" charset="0"/>
              </a:rPr>
              <a:t>упражнения</a:t>
            </a:r>
            <a:r>
              <a:rPr lang="ru-RU" dirty="0" smtClean="0">
                <a:solidFill>
                  <a:schemeClr val="tx1"/>
                </a:solidFill>
                <a:latin typeface="Times New Roman" panose="02020603050405020304" pitchFamily="18" charset="0"/>
                <a:cs typeface="Times New Roman" panose="02020603050405020304" pitchFamily="18" charset="0"/>
              </a:rPr>
              <a:t>»</a:t>
            </a:r>
          </a:p>
          <a:p>
            <a:pPr algn="ctr"/>
            <a:endParaRPr lang="ru-RU" sz="1800" dirty="0" smtClean="0">
              <a:solidFill>
                <a:schemeClr val="tx1"/>
              </a:solidFill>
              <a:latin typeface="Times New Roman" panose="02020603050405020304" pitchFamily="18" charset="0"/>
              <a:cs typeface="Times New Roman" panose="02020603050405020304" pitchFamily="18" charset="0"/>
            </a:endParaRPr>
          </a:p>
          <a:p>
            <a:pPr algn="r"/>
            <a:r>
              <a:rPr lang="ru-RU" sz="1800" dirty="0" smtClean="0">
                <a:solidFill>
                  <a:schemeClr val="tx1"/>
                </a:solidFill>
                <a:latin typeface="Times New Roman" panose="02020603050405020304" pitchFamily="18" charset="0"/>
                <a:cs typeface="Times New Roman" panose="02020603050405020304" pitchFamily="18" charset="0"/>
              </a:rPr>
              <a:t>Подготовила:</a:t>
            </a:r>
          </a:p>
          <a:p>
            <a:pPr algn="r"/>
            <a:r>
              <a:rPr lang="ru-RU" sz="1800" dirty="0">
                <a:solidFill>
                  <a:schemeClr val="tx1"/>
                </a:solidFill>
                <a:latin typeface="Times New Roman" panose="02020603050405020304" pitchFamily="18" charset="0"/>
                <a:cs typeface="Times New Roman" panose="02020603050405020304" pitchFamily="18" charset="0"/>
              </a:rPr>
              <a:t>у</a:t>
            </a:r>
            <a:r>
              <a:rPr lang="ru-RU" sz="1800" dirty="0" smtClean="0">
                <a:solidFill>
                  <a:schemeClr val="tx1"/>
                </a:solidFill>
                <a:latin typeface="Times New Roman" panose="02020603050405020304" pitchFamily="18" charset="0"/>
                <a:cs typeface="Times New Roman" panose="02020603050405020304" pitchFamily="18" charset="0"/>
              </a:rPr>
              <a:t>читель физической </a:t>
            </a:r>
            <a:r>
              <a:rPr lang="ru-RU" sz="1800" dirty="0">
                <a:solidFill>
                  <a:schemeClr val="tx1"/>
                </a:solidFill>
                <a:latin typeface="Times New Roman" panose="02020603050405020304" pitchFamily="18" charset="0"/>
                <a:cs typeface="Times New Roman" panose="02020603050405020304" pitchFamily="18" charset="0"/>
              </a:rPr>
              <a:t>культуры </a:t>
            </a:r>
            <a:endParaRPr lang="ru-RU" sz="1800" dirty="0" smtClean="0">
              <a:solidFill>
                <a:schemeClr val="tx1"/>
              </a:solidFill>
              <a:latin typeface="Times New Roman" panose="02020603050405020304" pitchFamily="18" charset="0"/>
              <a:cs typeface="Times New Roman" panose="02020603050405020304" pitchFamily="18" charset="0"/>
            </a:endParaRPr>
          </a:p>
          <a:p>
            <a:pPr algn="r"/>
            <a:r>
              <a:rPr lang="ru-RU" sz="1800" dirty="0" err="1" smtClean="0">
                <a:solidFill>
                  <a:schemeClr val="tx1"/>
                </a:solidFill>
                <a:latin typeface="Times New Roman" panose="02020603050405020304" pitchFamily="18" charset="0"/>
                <a:cs typeface="Times New Roman" panose="02020603050405020304" pitchFamily="18" charset="0"/>
              </a:rPr>
              <a:t>Сенкаль</a:t>
            </a:r>
            <a:r>
              <a:rPr lang="ru-RU" sz="1800" dirty="0" smtClean="0">
                <a:solidFill>
                  <a:schemeClr val="tx1"/>
                </a:solidFill>
                <a:latin typeface="Times New Roman" panose="02020603050405020304" pitchFamily="18" charset="0"/>
                <a:cs typeface="Times New Roman" panose="02020603050405020304" pitchFamily="18" charset="0"/>
              </a:rPr>
              <a:t> Т.Н. </a:t>
            </a:r>
            <a:endParaRPr lang="ru-RU" sz="1800" dirty="0">
              <a:solidFill>
                <a:schemeClr val="tx1"/>
              </a:solidFill>
            </a:endParaRPr>
          </a:p>
        </p:txBody>
      </p:sp>
    </p:spTree>
    <p:extLst>
      <p:ext uri="{BB962C8B-B14F-4D97-AF65-F5344CB8AC3E}">
        <p14:creationId xmlns:p14="http://schemas.microsoft.com/office/powerpoint/2010/main" val="42411971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8" name="Picture 6" descr="Кувырок вперед, как элемент обучения двигательным действиям в акробатике  учащихся 5 классов с умственной отсталостью на уроках физической культуры -  Особенности методики обучения двигательным действиям в акробатике учащихся  5 классов с умственной"/>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14900" y="516618"/>
            <a:ext cx="7277099" cy="2413618"/>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 y="310399"/>
            <a:ext cx="4998026" cy="6555641"/>
          </a:xfrm>
          <a:prstGeom prst="rect">
            <a:avLst/>
          </a:prstGeom>
        </p:spPr>
        <p:txBody>
          <a:bodyPr wrap="square">
            <a:spAutoFit/>
          </a:bodyPr>
          <a:lstStyle/>
          <a:p>
            <a:pPr>
              <a:lnSpc>
                <a:spcPct val="150000"/>
              </a:lnSpc>
            </a:pPr>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Кувырок вперёд</a:t>
            </a:r>
            <a:r>
              <a:rPr lang="ru-RU"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p>
          <a:p>
            <a:pPr>
              <a:lnSpc>
                <a:spcPct val="150000"/>
              </a:lnSpc>
            </a:pPr>
            <a:r>
              <a:rPr lang="ru-RU"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соединить </a:t>
            </a:r>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ранее изученные элементы: из положения -  упор присев, выпрямляя ноги и перенося тяжесть тела на руки, наклонить голову, касаясь подбородком груди; продолжая выпрямлять ноги, согнуть руки (локти ближе к туловищу), оттолкнуться носками и взяться руками за голени (группировка); перекатиться на спине (перекат начинать с касания затылком и плечами гимнастического мата) и, коснувшись стопами пола отпустить захват руками ног – принять </a:t>
            </a:r>
            <a:r>
              <a:rPr lang="ru-RU"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положение.</a:t>
            </a:r>
            <a:endParaRPr lang="ru-RU" sz="20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50000"/>
              </a:lnSpc>
              <a:spcAft>
                <a:spcPts val="800"/>
              </a:spcAft>
            </a:pPr>
            <a:r>
              <a:rPr lang="ru-RU" sz="2000" dirty="0" smtClean="0">
                <a:latin typeface="Calibri" panose="020F0502020204030204" pitchFamily="34" charset="0"/>
                <a:ea typeface="Calibri" panose="020F0502020204030204" pitchFamily="34" charset="0"/>
                <a:cs typeface="Times New Roman" panose="02020603050405020304" pitchFamily="18" charset="0"/>
              </a:rPr>
              <a:t> </a:t>
            </a:r>
            <a:endParaRPr lang="ru-RU" sz="2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Прямоугольник 2"/>
          <p:cNvSpPr/>
          <p:nvPr/>
        </p:nvSpPr>
        <p:spPr>
          <a:xfrm>
            <a:off x="6201889" y="3136455"/>
            <a:ext cx="6096000" cy="2862322"/>
          </a:xfrm>
          <a:prstGeom prst="rect">
            <a:avLst/>
          </a:prstGeom>
        </p:spPr>
        <p:txBody>
          <a:bodyPr>
            <a:spAutoFit/>
          </a:bodyPr>
          <a:lstStyle/>
          <a:p>
            <a:r>
              <a:rPr lang="ru-RU" sz="2000" b="1" dirty="0">
                <a:solidFill>
                  <a:srgbClr val="FF0000"/>
                </a:solidFill>
                <a:latin typeface="Times New Roman" panose="02020603050405020304" pitchFamily="18" charset="0"/>
                <a:cs typeface="Times New Roman" panose="02020603050405020304" pitchFamily="18" charset="0"/>
              </a:rPr>
              <a:t>Типичные ошибки: </a:t>
            </a:r>
            <a:endParaRPr lang="ru-RU" sz="2000" b="1" dirty="0" smtClean="0">
              <a:solidFill>
                <a:srgbClr val="FF0000"/>
              </a:solidFill>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ru-RU" sz="2000" dirty="0" smtClean="0">
                <a:latin typeface="Times New Roman" panose="02020603050405020304" pitchFamily="18" charset="0"/>
                <a:cs typeface="Times New Roman" panose="02020603050405020304" pitchFamily="18" charset="0"/>
              </a:rPr>
              <a:t>опускание </a:t>
            </a:r>
            <a:r>
              <a:rPr lang="ru-RU" sz="2000" dirty="0">
                <a:latin typeface="Times New Roman" panose="02020603050405020304" pitchFamily="18" charset="0"/>
                <a:cs typeface="Times New Roman" panose="02020603050405020304" pitchFamily="18" charset="0"/>
              </a:rPr>
              <a:t>на голову и как результат падение на спину; </a:t>
            </a:r>
          </a:p>
          <a:p>
            <a:pPr marL="342900" indent="-342900">
              <a:buFont typeface="Arial" panose="020B0604020202020204" pitchFamily="34" charset="0"/>
              <a:buChar char="•"/>
            </a:pPr>
            <a:r>
              <a:rPr lang="ru-RU" sz="2000" dirty="0" smtClean="0">
                <a:latin typeface="Times New Roman" panose="02020603050405020304" pitchFamily="18" charset="0"/>
                <a:cs typeface="Times New Roman" panose="02020603050405020304" pitchFamily="18" charset="0"/>
              </a:rPr>
              <a:t>локти </a:t>
            </a:r>
            <a:r>
              <a:rPr lang="ru-RU" sz="2000" dirty="0">
                <a:latin typeface="Times New Roman" panose="02020603050405020304" pitchFamily="18" charset="0"/>
                <a:cs typeface="Times New Roman" panose="02020603050405020304" pitchFamily="18" charset="0"/>
              </a:rPr>
              <a:t>в упоре присев направлены в стороны, а не </a:t>
            </a:r>
            <a:r>
              <a:rPr lang="ru-RU" sz="2000" dirty="0" smtClean="0">
                <a:latin typeface="Times New Roman" panose="02020603050405020304" pitchFamily="18" charset="0"/>
                <a:cs typeface="Times New Roman" panose="02020603050405020304" pitchFamily="18" charset="0"/>
              </a:rPr>
              <a:t>назад;</a:t>
            </a:r>
          </a:p>
          <a:p>
            <a:pPr marL="342900" indent="-342900">
              <a:buFont typeface="Arial" panose="020B0604020202020204" pitchFamily="34" charset="0"/>
              <a:buChar char="•"/>
            </a:pPr>
            <a:r>
              <a:rPr lang="ru-RU" sz="2000" dirty="0" smtClean="0">
                <a:latin typeface="Times New Roman" panose="02020603050405020304" pitchFamily="18" charset="0"/>
                <a:cs typeface="Times New Roman" panose="02020603050405020304" pitchFamily="18" charset="0"/>
              </a:rPr>
              <a:t>отсутствие </a:t>
            </a:r>
            <a:r>
              <a:rPr lang="ru-RU" sz="2000" dirty="0">
                <a:latin typeface="Times New Roman" panose="02020603050405020304" pitchFamily="18" charset="0"/>
                <a:cs typeface="Times New Roman" panose="02020603050405020304" pitchFamily="18" charset="0"/>
              </a:rPr>
              <a:t>движения вперед, вследствие слабого отталкивания ногами и руками; </a:t>
            </a:r>
            <a:endParaRPr lang="ru-RU" sz="2000" dirty="0" smtClean="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ru-RU" sz="2000" dirty="0" smtClean="0">
                <a:latin typeface="Times New Roman" panose="02020603050405020304" pitchFamily="18" charset="0"/>
                <a:cs typeface="Times New Roman" panose="02020603050405020304" pitchFamily="18" charset="0"/>
              </a:rPr>
              <a:t>отсутствие </a:t>
            </a:r>
            <a:r>
              <a:rPr lang="ru-RU" sz="2000" dirty="0">
                <a:latin typeface="Times New Roman" panose="02020603050405020304" pitchFamily="18" charset="0"/>
                <a:cs typeface="Times New Roman" panose="02020603050405020304" pitchFamily="18" charset="0"/>
              </a:rPr>
              <a:t>или недостаточная группировка в начале или в конце исполнения упражнения.</a:t>
            </a:r>
          </a:p>
        </p:txBody>
      </p:sp>
    </p:spTree>
    <p:extLst>
      <p:ext uri="{BB962C8B-B14F-4D97-AF65-F5344CB8AC3E}">
        <p14:creationId xmlns:p14="http://schemas.microsoft.com/office/powerpoint/2010/main" val="20203088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Художественная гимнастика мяч - Сток картинки - iStoc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105" y="955965"/>
            <a:ext cx="6417340" cy="506037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idx="4294967295"/>
          </p:nvPr>
        </p:nvSpPr>
        <p:spPr>
          <a:xfrm>
            <a:off x="6452755" y="523298"/>
            <a:ext cx="5739245" cy="4453948"/>
          </a:xfrm>
          <a:prstGeom prst="verticalScroll">
            <a:avLst/>
          </a:prstGeom>
          <a:ln>
            <a:solidFill>
              <a:schemeClr val="tx1"/>
            </a:solidFill>
          </a:ln>
        </p:spPr>
        <p:txBody>
          <a:bodyPr>
            <a:noAutofit/>
          </a:bodyPr>
          <a:lstStyle/>
          <a:p>
            <a:pPr algn="just"/>
            <a:r>
              <a:rPr lang="ru-RU" sz="4400" dirty="0" smtClean="0">
                <a:solidFill>
                  <a:srgbClr val="FF0000"/>
                </a:solidFill>
                <a:latin typeface="Times New Roman" panose="02020603050405020304" pitchFamily="18" charset="0"/>
                <a:cs typeface="Times New Roman" panose="02020603050405020304" pitchFamily="18" charset="0"/>
              </a:rPr>
              <a:t>С гимнастикой дружи, всегда веселым будь, </a:t>
            </a:r>
            <a:br>
              <a:rPr lang="ru-RU" sz="4400" dirty="0" smtClean="0">
                <a:solidFill>
                  <a:srgbClr val="FF0000"/>
                </a:solidFill>
                <a:latin typeface="Times New Roman" panose="02020603050405020304" pitchFamily="18" charset="0"/>
                <a:cs typeface="Times New Roman" panose="02020603050405020304" pitchFamily="18" charset="0"/>
              </a:rPr>
            </a:br>
            <a:r>
              <a:rPr lang="ru-RU" sz="4400" dirty="0" smtClean="0">
                <a:solidFill>
                  <a:srgbClr val="FF0000"/>
                </a:solidFill>
                <a:latin typeface="Times New Roman" panose="02020603050405020304" pitchFamily="18" charset="0"/>
                <a:cs typeface="Times New Roman" panose="02020603050405020304" pitchFamily="18" charset="0"/>
              </a:rPr>
              <a:t>И проживешь сто лет, а может быть, и боле!!!</a:t>
            </a:r>
            <a:endParaRPr lang="ru-RU" sz="44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544849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1818" y="360515"/>
            <a:ext cx="9646581" cy="523220"/>
          </a:xfrm>
          <a:prstGeom prst="rect">
            <a:avLst/>
          </a:prstGeom>
        </p:spPr>
        <p:txBody>
          <a:bodyPr wrap="square">
            <a:spAutoFit/>
          </a:bodyPr>
          <a:lstStyle/>
          <a:p>
            <a:r>
              <a:rPr lang="ru-RU" sz="2800" dirty="0">
                <a:solidFill>
                  <a:srgbClr val="0070C0"/>
                </a:solidFill>
                <a:latin typeface="Times New Roman" panose="02020603050405020304" pitchFamily="18" charset="0"/>
                <a:cs typeface="Times New Roman" panose="02020603050405020304" pitchFamily="18" charset="0"/>
              </a:rPr>
              <a:t>ЦЕЛЬ УРОКА</a:t>
            </a:r>
            <a:r>
              <a:rPr lang="ru-RU" sz="2800" dirty="0">
                <a:solidFill>
                  <a:srgbClr val="000000"/>
                </a:solidFill>
                <a:latin typeface="Times New Roman" panose="02020603050405020304" pitchFamily="18" charset="0"/>
                <a:cs typeface="Times New Roman" panose="02020603050405020304" pitchFamily="18" charset="0"/>
              </a:rPr>
              <a:t>: освоение акробатических </a:t>
            </a:r>
            <a:r>
              <a:rPr lang="ru-RU" sz="2800" dirty="0" smtClean="0">
                <a:solidFill>
                  <a:srgbClr val="000000"/>
                </a:solidFill>
                <a:latin typeface="Times New Roman" panose="02020603050405020304" pitchFamily="18" charset="0"/>
                <a:cs typeface="Times New Roman" panose="02020603050405020304" pitchFamily="18" charset="0"/>
              </a:rPr>
              <a:t>упражнений</a:t>
            </a:r>
            <a:r>
              <a:rPr lang="ru-RU" sz="2800" dirty="0">
                <a:solidFill>
                  <a:srgbClr val="000000"/>
                </a:solidFill>
                <a:latin typeface="Times New Roman" panose="02020603050405020304" pitchFamily="18" charset="0"/>
                <a:cs typeface="Times New Roman" panose="02020603050405020304" pitchFamily="18" charset="0"/>
              </a:rPr>
              <a:t>.</a:t>
            </a:r>
            <a:r>
              <a:rPr lang="ru-RU" sz="2800" u="none" strike="noStrike" dirty="0" smtClean="0">
                <a:solidFill>
                  <a:srgbClr val="000000"/>
                </a:solidFill>
                <a:effectLst/>
                <a:latin typeface="Times New Roman" panose="02020603050405020304" pitchFamily="18" charset="0"/>
                <a:cs typeface="Times New Roman" panose="02020603050405020304" pitchFamily="18" charset="0"/>
              </a:rPr>
              <a:t> </a:t>
            </a:r>
            <a:endParaRPr lang="ru-RU" sz="2800"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411817" y="883735"/>
            <a:ext cx="10893491" cy="4247317"/>
          </a:xfrm>
          <a:prstGeom prst="rect">
            <a:avLst/>
          </a:prstGeom>
        </p:spPr>
        <p:txBody>
          <a:bodyPr wrap="square">
            <a:spAutoFit/>
          </a:bodyPr>
          <a:lstStyle/>
          <a:p>
            <a:pPr algn="just">
              <a:lnSpc>
                <a:spcPct val="150000"/>
              </a:lnSpc>
            </a:pPr>
            <a:r>
              <a:rPr lang="ru-RU" sz="2000" b="1" dirty="0">
                <a:solidFill>
                  <a:srgbClr val="FFC000"/>
                </a:solidFill>
                <a:latin typeface="Times New Roman" panose="02020603050405020304" pitchFamily="18" charset="0"/>
                <a:cs typeface="Times New Roman" panose="02020603050405020304" pitchFamily="18" charset="0"/>
              </a:rPr>
              <a:t>ЗАДАЧИ</a:t>
            </a:r>
            <a:r>
              <a:rPr lang="ru-RU" sz="2000" b="1" dirty="0">
                <a:solidFill>
                  <a:srgbClr val="000000"/>
                </a:solidFill>
                <a:latin typeface="Times New Roman" panose="02020603050405020304" pitchFamily="18" charset="0"/>
                <a:cs typeface="Times New Roman" panose="02020603050405020304" pitchFamily="18" charset="0"/>
              </a:rPr>
              <a:t>:</a:t>
            </a:r>
            <a:r>
              <a:rPr lang="ru-RU" sz="2000" dirty="0">
                <a:solidFill>
                  <a:srgbClr val="000000"/>
                </a:solidFill>
                <a:latin typeface="Times New Roman" panose="02020603050405020304" pitchFamily="18" charset="0"/>
                <a:cs typeface="Times New Roman" panose="02020603050405020304" pitchFamily="18" charset="0"/>
              </a:rPr>
              <a:t> </a:t>
            </a:r>
            <a:endParaRPr lang="ru-RU" sz="2000" b="0" dirty="0" smtClean="0">
              <a:solidFill>
                <a:srgbClr val="000000"/>
              </a:solidFill>
              <a:effectLst/>
              <a:latin typeface="Times New Roman" panose="02020603050405020304" pitchFamily="18" charset="0"/>
              <a:cs typeface="Times New Roman" panose="02020603050405020304" pitchFamily="18" charset="0"/>
            </a:endParaRPr>
          </a:p>
          <a:p>
            <a:pPr algn="just">
              <a:lnSpc>
                <a:spcPct val="150000"/>
              </a:lnSpc>
            </a:pPr>
            <a:r>
              <a:rPr lang="ru-RU" sz="2000" b="1" dirty="0">
                <a:solidFill>
                  <a:srgbClr val="000000"/>
                </a:solidFill>
                <a:latin typeface="Times New Roman" panose="02020603050405020304" pitchFamily="18" charset="0"/>
                <a:cs typeface="Times New Roman" panose="02020603050405020304" pitchFamily="18" charset="0"/>
              </a:rPr>
              <a:t>I. Образовательные:</a:t>
            </a:r>
            <a:endParaRPr lang="ru-RU" sz="2000" b="0" dirty="0" smtClean="0">
              <a:solidFill>
                <a:srgbClr val="000000"/>
              </a:solidFill>
              <a:effectLst/>
              <a:latin typeface="Times New Roman" panose="02020603050405020304" pitchFamily="18" charset="0"/>
              <a:cs typeface="Times New Roman" panose="02020603050405020304" pitchFamily="18" charset="0"/>
            </a:endParaRPr>
          </a:p>
          <a:p>
            <a:pPr algn="just">
              <a:lnSpc>
                <a:spcPct val="150000"/>
              </a:lnSpc>
            </a:pPr>
            <a:r>
              <a:rPr lang="ru-RU" sz="2000" dirty="0">
                <a:solidFill>
                  <a:srgbClr val="000000"/>
                </a:solidFill>
                <a:latin typeface="Times New Roman" panose="02020603050405020304" pitchFamily="18" charset="0"/>
                <a:cs typeface="Times New Roman" panose="02020603050405020304" pitchFamily="18" charset="0"/>
              </a:rPr>
              <a:t>- </a:t>
            </a:r>
            <a:r>
              <a:rPr lang="ru-RU" sz="2000" dirty="0" smtClean="0">
                <a:solidFill>
                  <a:srgbClr val="000000"/>
                </a:solidFill>
                <a:latin typeface="Times New Roman" panose="02020603050405020304" pitchFamily="18" charset="0"/>
                <a:cs typeface="Times New Roman" panose="02020603050405020304" pitchFamily="18" charset="0"/>
              </a:rPr>
              <a:t>Разучить  </a:t>
            </a:r>
            <a:r>
              <a:rPr lang="ru-RU" sz="2000" dirty="0">
                <a:solidFill>
                  <a:srgbClr val="000000"/>
                </a:solidFill>
                <a:latin typeface="Times New Roman" panose="02020603050405020304" pitchFamily="18" charset="0"/>
                <a:cs typeface="Times New Roman" panose="02020603050405020304" pitchFamily="18" charset="0"/>
              </a:rPr>
              <a:t>технику выполнения элементов акробатических упражнений: упор присев, группировка в приседе, сидя и лёжа на спине, перекаты в группировке;</a:t>
            </a:r>
            <a:endParaRPr lang="ru-RU" sz="2000" b="0" dirty="0" smtClean="0">
              <a:solidFill>
                <a:srgbClr val="000000"/>
              </a:solidFill>
              <a:effectLst/>
              <a:latin typeface="Times New Roman" panose="02020603050405020304" pitchFamily="18" charset="0"/>
              <a:cs typeface="Times New Roman" panose="02020603050405020304" pitchFamily="18" charset="0"/>
            </a:endParaRPr>
          </a:p>
          <a:p>
            <a:pPr algn="just">
              <a:lnSpc>
                <a:spcPct val="150000"/>
              </a:lnSpc>
            </a:pPr>
            <a:r>
              <a:rPr lang="ru-RU" sz="2000" b="1" dirty="0" smtClean="0">
                <a:solidFill>
                  <a:srgbClr val="000000"/>
                </a:solidFill>
                <a:latin typeface="Times New Roman" panose="02020603050405020304" pitchFamily="18" charset="0"/>
                <a:cs typeface="Times New Roman" panose="02020603050405020304" pitchFamily="18" charset="0"/>
              </a:rPr>
              <a:t>II</a:t>
            </a:r>
            <a:r>
              <a:rPr lang="ru-RU" sz="2000" b="1" dirty="0">
                <a:solidFill>
                  <a:srgbClr val="000000"/>
                </a:solidFill>
                <a:latin typeface="Times New Roman" panose="02020603050405020304" pitchFamily="18" charset="0"/>
                <a:cs typeface="Times New Roman" panose="02020603050405020304" pitchFamily="18" charset="0"/>
              </a:rPr>
              <a:t>. Оздоровительные:</a:t>
            </a:r>
            <a:endParaRPr lang="ru-RU" sz="2000" b="0" dirty="0" smtClean="0">
              <a:solidFill>
                <a:srgbClr val="000000"/>
              </a:solidFill>
              <a:effectLst/>
              <a:latin typeface="Times New Roman" panose="02020603050405020304" pitchFamily="18" charset="0"/>
              <a:cs typeface="Times New Roman" panose="02020603050405020304" pitchFamily="18" charset="0"/>
            </a:endParaRPr>
          </a:p>
          <a:p>
            <a:pPr algn="just">
              <a:lnSpc>
                <a:spcPct val="150000"/>
              </a:lnSpc>
            </a:pPr>
            <a:r>
              <a:rPr lang="ru-RU" sz="2000" dirty="0">
                <a:solidFill>
                  <a:srgbClr val="000000"/>
                </a:solidFill>
                <a:latin typeface="Times New Roman" panose="02020603050405020304" pitchFamily="18" charset="0"/>
                <a:cs typeface="Times New Roman" panose="02020603050405020304" pitchFamily="18" charset="0"/>
              </a:rPr>
              <a:t>- развивать физические качества: гибкость, координацию, выносливость.</a:t>
            </a:r>
            <a:endParaRPr lang="ru-RU" sz="2000" b="0" dirty="0" smtClean="0">
              <a:solidFill>
                <a:srgbClr val="000000"/>
              </a:solidFill>
              <a:effectLst/>
              <a:latin typeface="Times New Roman" panose="02020603050405020304" pitchFamily="18" charset="0"/>
              <a:cs typeface="Times New Roman" panose="02020603050405020304" pitchFamily="18" charset="0"/>
            </a:endParaRPr>
          </a:p>
          <a:p>
            <a:pPr algn="just">
              <a:lnSpc>
                <a:spcPct val="150000"/>
              </a:lnSpc>
            </a:pPr>
            <a:r>
              <a:rPr lang="ru-RU" sz="2000" b="1" dirty="0">
                <a:solidFill>
                  <a:srgbClr val="000000"/>
                </a:solidFill>
                <a:latin typeface="Times New Roman" panose="02020603050405020304" pitchFamily="18" charset="0"/>
                <a:cs typeface="Times New Roman" panose="02020603050405020304" pitchFamily="18" charset="0"/>
              </a:rPr>
              <a:t>III. Воспитательные:</a:t>
            </a:r>
            <a:endParaRPr lang="ru-RU" sz="2000" b="0" dirty="0" smtClean="0">
              <a:solidFill>
                <a:srgbClr val="000000"/>
              </a:solidFill>
              <a:effectLst/>
              <a:latin typeface="Times New Roman" panose="02020603050405020304" pitchFamily="18" charset="0"/>
              <a:cs typeface="Times New Roman" panose="02020603050405020304" pitchFamily="18" charset="0"/>
            </a:endParaRPr>
          </a:p>
          <a:p>
            <a:pPr algn="just">
              <a:lnSpc>
                <a:spcPct val="150000"/>
              </a:lnSpc>
            </a:pPr>
            <a:r>
              <a:rPr lang="ru-RU" sz="2000" dirty="0">
                <a:solidFill>
                  <a:srgbClr val="000000"/>
                </a:solidFill>
                <a:latin typeface="Times New Roman" panose="02020603050405020304" pitchFamily="18" charset="0"/>
                <a:cs typeface="Times New Roman" panose="02020603050405020304" pitchFamily="18" charset="0"/>
              </a:rPr>
              <a:t>- соблюдать правила </a:t>
            </a:r>
            <a:r>
              <a:rPr lang="ru-RU" sz="2000" dirty="0" smtClean="0">
                <a:solidFill>
                  <a:srgbClr val="000000"/>
                </a:solidFill>
                <a:latin typeface="Times New Roman" panose="02020603050405020304" pitchFamily="18" charset="0"/>
                <a:cs typeface="Times New Roman" panose="02020603050405020304" pitchFamily="18" charset="0"/>
              </a:rPr>
              <a:t>техники безопасности </a:t>
            </a:r>
            <a:r>
              <a:rPr lang="ru-RU" sz="2000" dirty="0">
                <a:solidFill>
                  <a:srgbClr val="000000"/>
                </a:solidFill>
                <a:latin typeface="Times New Roman" panose="02020603050405020304" pitchFamily="18" charset="0"/>
                <a:cs typeface="Times New Roman" panose="02020603050405020304" pitchFamily="18" charset="0"/>
              </a:rPr>
              <a:t>при выполнении акробатических упражнений;</a:t>
            </a:r>
            <a:endParaRPr lang="ru-RU" sz="2000" b="0" dirty="0" smtClean="0">
              <a:solidFill>
                <a:srgbClr val="000000"/>
              </a:solidFill>
              <a:effectLst/>
              <a:latin typeface="Times New Roman" panose="02020603050405020304" pitchFamily="18" charset="0"/>
              <a:cs typeface="Times New Roman" panose="02020603050405020304" pitchFamily="18" charset="0"/>
            </a:endParaRPr>
          </a:p>
          <a:p>
            <a:pPr algn="just">
              <a:lnSpc>
                <a:spcPct val="150000"/>
              </a:lnSpc>
            </a:pPr>
            <a:r>
              <a:rPr lang="ru-RU" sz="2000" dirty="0">
                <a:solidFill>
                  <a:srgbClr val="000000"/>
                </a:solidFill>
                <a:latin typeface="Times New Roman" panose="02020603050405020304" pitchFamily="18" charset="0"/>
                <a:cs typeface="Times New Roman" panose="02020603050405020304" pitchFamily="18" charset="0"/>
              </a:rPr>
              <a:t>- воспитывать организованность, дисциплинированность, трудолюбие.</a:t>
            </a:r>
            <a:endParaRPr lang="ru-RU" sz="2000" b="0" dirty="0">
              <a:solidFill>
                <a:srgbClr val="000000"/>
              </a:solidFill>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62189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Детская гимнастика шаблон Клип Арт Скачать"/>
          <p:cNvPicPr>
            <a:picLocks noChangeAspect="1" noChangeArrowheads="1"/>
          </p:cNvPicPr>
          <p:nvPr/>
        </p:nvPicPr>
        <p:blipFill rotWithShape="1">
          <a:blip r:embed="rId2">
            <a:extLst>
              <a:ext uri="{28A0092B-C50C-407E-A947-70E740481C1C}">
                <a14:useLocalDpi xmlns:a14="http://schemas.microsoft.com/office/drawing/2010/main" val="0"/>
              </a:ext>
            </a:extLst>
          </a:blip>
          <a:srcRect r="9424" b="4336"/>
          <a:stretch/>
        </p:blipFill>
        <p:spPr bwMode="auto">
          <a:xfrm>
            <a:off x="8304323" y="639133"/>
            <a:ext cx="3312925" cy="4109512"/>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с одним усеченным и одним скругленным углом 3"/>
          <p:cNvSpPr/>
          <p:nvPr/>
        </p:nvSpPr>
        <p:spPr>
          <a:xfrm>
            <a:off x="575488" y="4521684"/>
            <a:ext cx="11035357" cy="1548765"/>
          </a:xfrm>
          <a:prstGeom prst="snipRoundRect">
            <a:avLst/>
          </a:prstGeom>
          <a:ln>
            <a:noFill/>
          </a:ln>
        </p:spPr>
        <p:txBody>
          <a:bodyPr wrap="square">
            <a:spAutoFit/>
          </a:bodyPr>
          <a:lstStyle/>
          <a:p>
            <a:pPr algn="just">
              <a:lnSpc>
                <a:spcPct val="150000"/>
              </a:lnSpc>
            </a:pPr>
            <a:r>
              <a:rPr lang="ru-RU" sz="2000" dirty="0" smtClean="0">
                <a:latin typeface="Times New Roman" panose="02020603050405020304" pitchFamily="18" charset="0"/>
                <a:cs typeface="Times New Roman" panose="02020603050405020304" pitchFamily="18" charset="0"/>
              </a:rPr>
              <a:t>Акробатические </a:t>
            </a:r>
            <a:r>
              <a:rPr lang="ru-RU" sz="2000" dirty="0">
                <a:latin typeface="Times New Roman" panose="02020603050405020304" pitchFamily="18" charset="0"/>
                <a:cs typeface="Times New Roman" panose="02020603050405020304" pitchFamily="18" charset="0"/>
              </a:rPr>
              <a:t>упражнения оказывают разностороннее действие на организм человека, благодаря им, ребёнок развивает </a:t>
            </a:r>
            <a:r>
              <a:rPr lang="ru-RU" sz="2000" i="1" dirty="0">
                <a:latin typeface="Times New Roman" panose="02020603050405020304" pitchFamily="18" charset="0"/>
                <a:cs typeface="Times New Roman" panose="02020603050405020304" pitchFamily="18" charset="0"/>
              </a:rPr>
              <a:t>силу мышц</a:t>
            </a:r>
            <a:r>
              <a:rPr lang="ru-RU" sz="2000" dirty="0">
                <a:latin typeface="Times New Roman" panose="02020603050405020304" pitchFamily="18" charset="0"/>
                <a:cs typeface="Times New Roman" panose="02020603050405020304" pitchFamily="18" charset="0"/>
              </a:rPr>
              <a:t>, тренирует </a:t>
            </a:r>
            <a:r>
              <a:rPr lang="ru-RU" sz="2000" i="1" dirty="0">
                <a:latin typeface="Times New Roman" panose="02020603050405020304" pitchFamily="18" charset="0"/>
                <a:cs typeface="Times New Roman" panose="02020603050405020304" pitchFamily="18" charset="0"/>
              </a:rPr>
              <a:t>быстроту и точность движений</a:t>
            </a:r>
            <a:r>
              <a:rPr lang="ru-RU" sz="2000" dirty="0">
                <a:latin typeface="Times New Roman" panose="02020603050405020304" pitchFamily="18" charset="0"/>
                <a:cs typeface="Times New Roman" panose="02020603050405020304" pitchFamily="18" charset="0"/>
              </a:rPr>
              <a:t>, учится </a:t>
            </a:r>
            <a:r>
              <a:rPr lang="ru-RU" sz="2000" i="1" dirty="0">
                <a:latin typeface="Times New Roman" panose="02020603050405020304" pitchFamily="18" charset="0"/>
                <a:cs typeface="Times New Roman" panose="02020603050405020304" pitchFamily="18" charset="0"/>
              </a:rPr>
              <a:t>ориентироваться в </a:t>
            </a:r>
            <a:r>
              <a:rPr lang="ru-RU" sz="2000" i="1" dirty="0" smtClean="0">
                <a:latin typeface="Times New Roman" panose="02020603050405020304" pitchFamily="18" charset="0"/>
                <a:cs typeface="Times New Roman" panose="02020603050405020304" pitchFamily="18" charset="0"/>
              </a:rPr>
              <a:t>пространстве,</a:t>
            </a:r>
            <a:r>
              <a:rPr lang="ru-RU" sz="2000" dirty="0" smtClean="0">
                <a:latin typeface="Times New Roman" panose="02020603050405020304" pitchFamily="18" charset="0"/>
                <a:cs typeface="Times New Roman" panose="02020603050405020304" pitchFamily="18" charset="0"/>
              </a:rPr>
              <a:t> совершенствует </a:t>
            </a:r>
            <a:r>
              <a:rPr lang="ru-RU" sz="2000" i="1" dirty="0">
                <a:latin typeface="Times New Roman" panose="02020603050405020304" pitchFamily="18" charset="0"/>
                <a:cs typeface="Times New Roman" panose="02020603050405020304" pitchFamily="18" charset="0"/>
              </a:rPr>
              <a:t>чувство равновесия</a:t>
            </a:r>
            <a:r>
              <a:rPr lang="ru-RU" sz="2000" dirty="0">
                <a:latin typeface="Times New Roman" panose="02020603050405020304" pitchFamily="18" charset="0"/>
                <a:cs typeface="Times New Roman" panose="02020603050405020304" pitchFamily="18" charset="0"/>
              </a:rPr>
              <a:t>.</a:t>
            </a:r>
          </a:p>
        </p:txBody>
      </p:sp>
      <p:pic>
        <p:nvPicPr>
          <p:cNvPr id="1032" name="Picture 8" descr="Acrobat муравей свободный вектор | Загрузите это сейчас!"/>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447" y="1462346"/>
            <a:ext cx="5648325" cy="2762251"/>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94699" y="340832"/>
            <a:ext cx="11416146" cy="960328"/>
          </a:xfrm>
          <a:prstGeom prst="rect">
            <a:avLst/>
          </a:prstGeom>
          <a:ln>
            <a:solidFill>
              <a:srgbClr val="FF0000"/>
            </a:solidFill>
          </a:ln>
        </p:spPr>
        <p:txBody>
          <a:bodyPr wrap="square">
            <a:spAutoFit/>
          </a:bodyPr>
          <a:lstStyle/>
          <a:p>
            <a:pPr algn="just">
              <a:lnSpc>
                <a:spcPct val="150000"/>
              </a:lnSpc>
            </a:pPr>
            <a:r>
              <a:rPr lang="ru-RU" sz="2000" b="1" i="1" dirty="0">
                <a:latin typeface="Times New Roman" panose="02020603050405020304" pitchFamily="18" charset="0"/>
                <a:cs typeface="Times New Roman" panose="02020603050405020304" pitchFamily="18" charset="0"/>
              </a:rPr>
              <a:t>Акробатические упражнения </a:t>
            </a:r>
            <a:r>
              <a:rPr lang="ru-RU" sz="2000" dirty="0">
                <a:latin typeface="Times New Roman" panose="02020603050405020304" pitchFamily="18" charset="0"/>
                <a:cs typeface="Times New Roman" panose="02020603050405020304" pitchFamily="18" charset="0"/>
              </a:rPr>
              <a:t>– это  упражнения, связанные с выполнением вращений тела в разных плоскостях с опорой, без опоры и сохранением равновесия. </a:t>
            </a:r>
          </a:p>
        </p:txBody>
      </p:sp>
    </p:spTree>
    <p:extLst>
      <p:ext uri="{BB962C8B-B14F-4D97-AF65-F5344CB8AC3E}">
        <p14:creationId xmlns:p14="http://schemas.microsoft.com/office/powerpoint/2010/main" val="30162764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7858" y="185991"/>
            <a:ext cx="5132288" cy="6600846"/>
          </a:xfrm>
          <a:prstGeom prst="rect">
            <a:avLst/>
          </a:prstGeom>
        </p:spPr>
        <p:txBody>
          <a:bodyPr wrap="square">
            <a:spAutoFit/>
          </a:bodyPr>
          <a:lstStyle/>
          <a:p>
            <a:pPr indent="450850" algn="just">
              <a:lnSpc>
                <a:spcPct val="107000"/>
              </a:lnSpc>
              <a:spcAft>
                <a:spcPts val="0"/>
              </a:spcAft>
            </a:pPr>
            <a:r>
              <a:rPr lang="ru-RU" sz="2400" b="1" spc="3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БЕЗОПАСНОСТЬ </a:t>
            </a:r>
          </a:p>
          <a:p>
            <a:pPr indent="450850" algn="just">
              <a:lnSpc>
                <a:spcPct val="107000"/>
              </a:lnSpc>
              <a:spcAft>
                <a:spcPts val="0"/>
              </a:spcAft>
            </a:pPr>
            <a:endParaRPr lang="ru-RU" b="1" spc="3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И</a:t>
            </a:r>
            <a:r>
              <a:rPr lang="ru-RU"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спользуют </a:t>
            </a:r>
            <a:r>
              <a:rPr lang="ru-RU"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гимнастические маты</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Лучше размещать по 2- 4 мата вдоль </a:t>
            </a:r>
            <a:r>
              <a:rPr lang="ru-RU"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зала для визуального контроля всех </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учащихся, и </a:t>
            </a:r>
            <a:r>
              <a:rPr lang="ru-RU"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оказания </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им </a:t>
            </a:r>
            <a:r>
              <a:rPr lang="ru-RU"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помощи.</a:t>
            </a:r>
            <a:endPar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gn="just">
              <a:lnSpc>
                <a:spcPct val="150000"/>
              </a:lnSpc>
              <a:spcAft>
                <a:spcPts val="0"/>
              </a:spcAft>
              <a:buFont typeface="Arial" panose="020B0604020202020204" pitchFamily="34" charset="0"/>
              <a:buChar char="•"/>
            </a:pPr>
            <a:r>
              <a:rPr lang="ru-RU" dirty="0" smtClean="0">
                <a:latin typeface="Times New Roman" panose="02020603050405020304" pitchFamily="18" charset="0"/>
                <a:cs typeface="Times New Roman" panose="02020603050405020304" pitchFamily="18" charset="0"/>
              </a:rPr>
              <a:t>Большое </a:t>
            </a:r>
            <a:r>
              <a:rPr lang="ru-RU" dirty="0">
                <a:latin typeface="Times New Roman" panose="02020603050405020304" pitchFamily="18" charset="0"/>
                <a:cs typeface="Times New Roman" panose="02020603050405020304" pitchFamily="18" charset="0"/>
              </a:rPr>
              <a:t>значение в обучении акробатическим упражнениям имеют </a:t>
            </a:r>
            <a:r>
              <a:rPr lang="ru-RU" i="1" dirty="0">
                <a:latin typeface="Times New Roman" panose="02020603050405020304" pitchFamily="18" charset="0"/>
                <a:cs typeface="Times New Roman" panose="02020603050405020304" pitchFamily="18" charset="0"/>
              </a:rPr>
              <a:t>представления детей о самом элементе</a:t>
            </a:r>
            <a:r>
              <a:rPr lang="ru-RU" dirty="0">
                <a:latin typeface="Times New Roman" panose="02020603050405020304" pitchFamily="18" charset="0"/>
                <a:cs typeface="Times New Roman" panose="02020603050405020304" pitchFamily="18" charset="0"/>
              </a:rPr>
              <a:t>, из каких частей он состоит, какова последовательность их выполнения, какие ошибки могут быть при их </a:t>
            </a:r>
            <a:r>
              <a:rPr lang="ru-RU" dirty="0" smtClean="0">
                <a:latin typeface="Times New Roman" panose="02020603050405020304" pitchFamily="18" charset="0"/>
                <a:cs typeface="Times New Roman" panose="02020603050405020304" pitchFamily="18" charset="0"/>
              </a:rPr>
              <a:t>выполнении.</a:t>
            </a:r>
          </a:p>
          <a:p>
            <a:pPr marL="285750" indent="-285750" algn="just">
              <a:lnSpc>
                <a:spcPct val="150000"/>
              </a:lnSpc>
              <a:spcAft>
                <a:spcPts val="0"/>
              </a:spcAft>
              <a:buFont typeface="Arial" panose="020B0604020202020204" pitchFamily="34" charset="0"/>
              <a:buChar char="•"/>
            </a:pPr>
            <a:r>
              <a:rPr lang="ru-RU" dirty="0" smtClean="0">
                <a:latin typeface="Times New Roman" panose="02020603050405020304" pitchFamily="18" charset="0"/>
                <a:cs typeface="Times New Roman" panose="02020603050405020304" pitchFamily="18" charset="0"/>
              </a:rPr>
              <a:t>Прежде </a:t>
            </a:r>
            <a:r>
              <a:rPr lang="ru-RU" dirty="0">
                <a:latin typeface="Times New Roman" panose="02020603050405020304" pitchFamily="18" charset="0"/>
                <a:cs typeface="Times New Roman" panose="02020603050405020304" pitchFamily="18" charset="0"/>
              </a:rPr>
              <a:t>всего учащихся следует познакомить с простыми </a:t>
            </a:r>
            <a:r>
              <a:rPr lang="ru-RU" dirty="0" smtClean="0">
                <a:latin typeface="Times New Roman" panose="02020603050405020304" pitchFamily="18" charset="0"/>
                <a:cs typeface="Times New Roman" panose="02020603050405020304" pitchFamily="18" charset="0"/>
              </a:rPr>
              <a:t>элементами: </a:t>
            </a:r>
            <a:r>
              <a:rPr lang="ru-RU" i="1" dirty="0" smtClean="0">
                <a:latin typeface="Times New Roman" panose="02020603050405020304" pitchFamily="18" charset="0"/>
                <a:cs typeface="Times New Roman" panose="02020603050405020304" pitchFamily="18" charset="0"/>
              </a:rPr>
              <a:t>упор </a:t>
            </a:r>
            <a:r>
              <a:rPr lang="ru-RU" i="1" dirty="0">
                <a:latin typeface="Times New Roman" panose="02020603050405020304" pitchFamily="18" charset="0"/>
                <a:cs typeface="Times New Roman" panose="02020603050405020304" pitchFamily="18" charset="0"/>
              </a:rPr>
              <a:t>присев</a:t>
            </a:r>
            <a:r>
              <a:rPr lang="ru-RU" dirty="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группировка</a:t>
            </a:r>
            <a:r>
              <a:rPr lang="ru-RU" dirty="0">
                <a:latin typeface="Times New Roman" panose="02020603050405020304" pitchFamily="18" charset="0"/>
                <a:cs typeface="Times New Roman" panose="02020603050405020304" pitchFamily="18" charset="0"/>
              </a:rPr>
              <a:t>, </a:t>
            </a:r>
            <a:r>
              <a:rPr lang="ru-RU" i="1" dirty="0">
                <a:latin typeface="Times New Roman" panose="02020603050405020304" pitchFamily="18" charset="0"/>
                <a:cs typeface="Times New Roman" panose="02020603050405020304" pitchFamily="18" charset="0"/>
              </a:rPr>
              <a:t>перекат из различных исходных </a:t>
            </a:r>
            <a:r>
              <a:rPr lang="ru-RU" i="1" dirty="0" smtClean="0">
                <a:latin typeface="Times New Roman" panose="02020603050405020304" pitchFamily="18" charset="0"/>
                <a:cs typeface="Times New Roman" panose="02020603050405020304" pitchFamily="18" charset="0"/>
              </a:rPr>
              <a:t>положений.</a:t>
            </a:r>
            <a:endParaRPr lang="ru-RU" i="1" dirty="0">
              <a:latin typeface="Times New Roman" panose="02020603050405020304" pitchFamily="18" charset="0"/>
              <a:cs typeface="Times New Roman" panose="02020603050405020304" pitchFamily="18" charset="0"/>
            </a:endParaRPr>
          </a:p>
          <a:p>
            <a:pPr indent="450850">
              <a:lnSpc>
                <a:spcPct val="150000"/>
              </a:lnSpc>
              <a:spcAft>
                <a:spcPts val="0"/>
              </a:spcAft>
            </a:pPr>
            <a:endParaRPr lang="ru-RU"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074" name="Picture 2" descr="Виды гимнастики для детей - с какого возраста заниматьс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02037" y="2965739"/>
            <a:ext cx="5712515" cy="2866982"/>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86208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Упор присев "/>
          <p:cNvPicPr>
            <a:picLocks noChangeAspect="1" noChangeArrowheads="1"/>
          </p:cNvPicPr>
          <p:nvPr/>
        </p:nvPicPr>
        <p:blipFill rotWithShape="1">
          <a:blip r:embed="rId2">
            <a:extLst>
              <a:ext uri="{28A0092B-C50C-407E-A947-70E740481C1C}">
                <a14:useLocalDpi xmlns:a14="http://schemas.microsoft.com/office/drawing/2010/main" val="0"/>
              </a:ext>
            </a:extLst>
          </a:blip>
          <a:srcRect l="7113" t="18407" r="5489" b="7102"/>
          <a:stretch/>
        </p:blipFill>
        <p:spPr bwMode="auto">
          <a:xfrm>
            <a:off x="5730056" y="1638371"/>
            <a:ext cx="5327780" cy="3405673"/>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630128" y="956076"/>
            <a:ext cx="4725644" cy="4524315"/>
          </a:xfrm>
          <a:prstGeom prst="rect">
            <a:avLst/>
          </a:prstGeom>
        </p:spPr>
        <p:txBody>
          <a:bodyPr wrap="square">
            <a:spAutoFit/>
          </a:bodyPr>
          <a:lstStyle/>
          <a:p>
            <a:r>
              <a:rPr lang="ru-RU" sz="3200" b="1" dirty="0" smtClean="0">
                <a:solidFill>
                  <a:srgbClr val="000000"/>
                </a:solidFill>
                <a:effectLst/>
                <a:latin typeface="Times New Roman" panose="02020603050405020304" pitchFamily="18" charset="0"/>
                <a:cs typeface="Times New Roman" panose="02020603050405020304" pitchFamily="18" charset="0"/>
              </a:rPr>
              <a:t>Упор присев</a:t>
            </a:r>
            <a:r>
              <a:rPr lang="ru-RU" sz="3200" b="0" dirty="0" smtClean="0">
                <a:solidFill>
                  <a:srgbClr val="000000"/>
                </a:solidFill>
                <a:effectLst/>
                <a:latin typeface="Times New Roman" panose="02020603050405020304" pitchFamily="18" charset="0"/>
                <a:cs typeface="Times New Roman" panose="02020603050405020304" pitchFamily="18" charset="0"/>
              </a:rPr>
              <a:t>  – присед, колени вместе, руки на полу, плечи над кистями, голова прямо. </a:t>
            </a:r>
          </a:p>
          <a:p>
            <a:endParaRPr lang="ru-RU" sz="3200" dirty="0">
              <a:solidFill>
                <a:srgbClr val="000000"/>
              </a:solidFill>
              <a:latin typeface="Times New Roman" panose="02020603050405020304" pitchFamily="18" charset="0"/>
              <a:cs typeface="Times New Roman" panose="02020603050405020304" pitchFamily="18" charset="0"/>
            </a:endParaRPr>
          </a:p>
          <a:p>
            <a:r>
              <a:rPr lang="ru-RU" sz="3200" b="0" dirty="0" smtClean="0">
                <a:solidFill>
                  <a:srgbClr val="000000"/>
                </a:solidFill>
                <a:effectLst/>
                <a:latin typeface="Times New Roman" panose="02020603050405020304" pitchFamily="18" charset="0"/>
                <a:cs typeface="Times New Roman" panose="02020603050405020304" pitchFamily="18" charset="0"/>
              </a:rPr>
              <a:t>Из упора присев начинаются все основные акробатические упражнения.</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007633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70291"/>
            <a:ext cx="11980718" cy="3785652"/>
          </a:xfrm>
          <a:prstGeom prst="rect">
            <a:avLst/>
          </a:prstGeom>
        </p:spPr>
        <p:txBody>
          <a:bodyPr wrap="square">
            <a:spAutoFit/>
          </a:bodyPr>
          <a:lstStyle/>
          <a:p>
            <a:pPr indent="450850" algn="just">
              <a:lnSpc>
                <a:spcPct val="150000"/>
              </a:lnSpc>
              <a:spcAft>
                <a:spcPts val="0"/>
              </a:spcAft>
            </a:pPr>
            <a:r>
              <a:rPr lang="ru-RU" sz="2000" dirty="0" smtClean="0"/>
              <a:t/>
            </a:r>
            <a:br>
              <a:rPr lang="ru-RU" sz="2000" dirty="0" smtClean="0"/>
            </a:br>
            <a:r>
              <a:rPr lang="ru-RU" sz="2000" b="1" dirty="0">
                <a:latin typeface="Times New Roman" panose="02020603050405020304" pitchFamily="18" charset="0"/>
                <a:cs typeface="Times New Roman" panose="02020603050405020304" pitchFamily="18" charset="0"/>
              </a:rPr>
              <a:t>Группировка</a:t>
            </a:r>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это </a:t>
            </a:r>
            <a:r>
              <a:rPr lang="ru-RU" sz="2000" dirty="0">
                <a:latin typeface="Times New Roman" panose="02020603050405020304" pitchFamily="18" charset="0"/>
                <a:cs typeface="Times New Roman" panose="02020603050405020304" pitchFamily="18" charset="0"/>
              </a:rPr>
              <a:t>такое положение, которое необходимо принять, чтобы сделать </a:t>
            </a:r>
            <a:r>
              <a:rPr lang="ru-RU" sz="2000" dirty="0" smtClean="0">
                <a:latin typeface="Times New Roman" panose="02020603050405020304" pitchFamily="18" charset="0"/>
                <a:cs typeface="Times New Roman" panose="02020603050405020304" pitchFamily="18" charset="0"/>
              </a:rPr>
              <a:t>кувырок. </a:t>
            </a:r>
          </a:p>
          <a:p>
            <a:pPr indent="450850" algn="just">
              <a:lnSpc>
                <a:spcPct val="150000"/>
              </a:lnSpc>
              <a:spcAft>
                <a:spcPts val="0"/>
              </a:spcAft>
            </a:pPr>
            <a:endParaRPr lang="ru-RU" sz="2000" dirty="0">
              <a:latin typeface="Times New Roman" panose="02020603050405020304" pitchFamily="18" charset="0"/>
              <a:cs typeface="Times New Roman" panose="02020603050405020304" pitchFamily="18" charset="0"/>
            </a:endParaRPr>
          </a:p>
          <a:p>
            <a:pPr indent="450850" algn="just">
              <a:lnSpc>
                <a:spcPct val="150000"/>
              </a:lnSpc>
              <a:spcAft>
                <a:spcPts val="0"/>
              </a:spcAft>
            </a:pPr>
            <a:r>
              <a:rPr lang="ru-RU"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Группировка </a:t>
            </a:r>
            <a:r>
              <a:rPr lang="ru-RU" sz="2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 приседе – в положении приседа взяться руками за середину голеней, подтянуть ноги к груди, наклонить голову к коленям и прижать локти к туловищу; сидеть на всей ступне</a:t>
            </a:r>
            <a:r>
              <a:rPr lang="ru-RU"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t>
            </a:r>
            <a:endParaRPr lang="ru-RU" sz="2000" dirty="0" smtClean="0">
              <a:latin typeface="Times New Roman" panose="02020603050405020304" pitchFamily="18" charset="0"/>
              <a:cs typeface="Times New Roman" panose="02020603050405020304" pitchFamily="18" charset="0"/>
            </a:endParaRPr>
          </a:p>
          <a:p>
            <a:pPr indent="450850" algn="just">
              <a:lnSpc>
                <a:spcPct val="150000"/>
              </a:lnSpc>
              <a:spcAft>
                <a:spcPts val="0"/>
              </a:spcAft>
            </a:pPr>
            <a:r>
              <a:rPr lang="ru-RU" sz="2000" dirty="0" smtClean="0">
                <a:latin typeface="Times New Roman" panose="02020603050405020304" pitchFamily="18" charset="0"/>
                <a:cs typeface="Times New Roman" panose="02020603050405020304" pitchFamily="18" charset="0"/>
              </a:rPr>
              <a:t>При </a:t>
            </a:r>
            <a:r>
              <a:rPr lang="ru-RU" sz="2000" dirty="0">
                <a:latin typeface="Times New Roman" panose="02020603050405020304" pitchFamily="18" charset="0"/>
                <a:cs typeface="Times New Roman" panose="02020603050405020304" pitchFamily="18" charset="0"/>
              </a:rPr>
              <a:t> выполнении группировки левая рука прижимает левую </a:t>
            </a:r>
            <a:r>
              <a:rPr lang="ru-RU" sz="2000" dirty="0" smtClean="0">
                <a:latin typeface="Times New Roman" panose="02020603050405020304" pitchFamily="18" charset="0"/>
                <a:cs typeface="Times New Roman" panose="02020603050405020304" pitchFamily="18" charset="0"/>
              </a:rPr>
              <a:t>голень, а </a:t>
            </a:r>
            <a:r>
              <a:rPr lang="ru-RU" sz="2000" dirty="0">
                <a:latin typeface="Times New Roman" panose="02020603050405020304" pitchFamily="18" charset="0"/>
                <a:cs typeface="Times New Roman" panose="02020603050405020304" pitchFamily="18" charset="0"/>
              </a:rPr>
              <a:t>правая рука прижимает правую </a:t>
            </a:r>
            <a:r>
              <a:rPr lang="ru-RU" sz="2000" dirty="0" smtClean="0">
                <a:latin typeface="Times New Roman" panose="02020603050405020304" pitchFamily="18" charset="0"/>
                <a:cs typeface="Times New Roman" panose="02020603050405020304" pitchFamily="18" charset="0"/>
              </a:rPr>
              <a:t>голень.</a:t>
            </a:r>
          </a:p>
          <a:p>
            <a:pPr indent="450850" algn="just">
              <a:lnSpc>
                <a:spcPct val="150000"/>
              </a:lnSpc>
              <a:spcAft>
                <a:spcPts val="0"/>
              </a:spcAft>
            </a:pPr>
            <a:endParaRPr lang="ru-RU" sz="2000" dirty="0" smtClean="0">
              <a:latin typeface="Times New Roman" panose="02020603050405020304" pitchFamily="18" charset="0"/>
              <a:cs typeface="Times New Roman" panose="02020603050405020304" pitchFamily="18" charset="0"/>
            </a:endParaRPr>
          </a:p>
        </p:txBody>
      </p:sp>
      <p:pic>
        <p:nvPicPr>
          <p:cNvPr id="2052" name="Picture 4" descr="Тема: Методика обучения учащихся технике кувырка вперёд"/>
          <p:cNvPicPr>
            <a:picLocks noChangeAspect="1" noChangeArrowheads="1"/>
          </p:cNvPicPr>
          <p:nvPr/>
        </p:nvPicPr>
        <p:blipFill rotWithShape="1">
          <a:blip r:embed="rId2">
            <a:extLst>
              <a:ext uri="{28A0092B-C50C-407E-A947-70E740481C1C}">
                <a14:useLocalDpi xmlns:a14="http://schemas.microsoft.com/office/drawing/2010/main" val="0"/>
              </a:ext>
            </a:extLst>
          </a:blip>
          <a:srcRect l="7397" t="29823" r="4593" b="30789"/>
          <a:stretch/>
        </p:blipFill>
        <p:spPr bwMode="auto">
          <a:xfrm>
            <a:off x="2821470" y="3211425"/>
            <a:ext cx="8722830" cy="29278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83945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96835" y="597159"/>
            <a:ext cx="5118774" cy="4457695"/>
          </a:xfrm>
          <a:prstGeom prst="rect">
            <a:avLst/>
          </a:prstGeom>
        </p:spPr>
        <p:txBody>
          <a:bodyPr wrap="square">
            <a:spAutoFit/>
          </a:bodyPr>
          <a:lstStyle/>
          <a:p>
            <a:pPr algn="just">
              <a:lnSpc>
                <a:spcPct val="150000"/>
              </a:lnSpc>
            </a:pPr>
            <a:r>
              <a:rPr lang="ru-RU" sz="2400" b="1" dirty="0">
                <a:solidFill>
                  <a:srgbClr val="000000"/>
                </a:solidFill>
                <a:latin typeface="Times New Roman" panose="02020603050405020304" pitchFamily="18" charset="0"/>
                <a:ea typeface="Times New Roman" panose="02020603050405020304" pitchFamily="18" charset="0"/>
              </a:rPr>
              <a:t>Группировка в положении  сидя </a:t>
            </a:r>
            <a:r>
              <a:rPr lang="ru-RU" sz="2400" dirty="0">
                <a:solidFill>
                  <a:srgbClr val="000000"/>
                </a:solidFill>
                <a:latin typeface="Times New Roman" panose="02020603050405020304" pitchFamily="18" charset="0"/>
                <a:ea typeface="Times New Roman" panose="02020603050405020304" pitchFamily="18" charset="0"/>
              </a:rPr>
              <a:t>– из положения лёжа на мате сесть, согнуть ноги в коленях (ступни на полу, колени слегка разведены), руками взяться за середину голени и сильно прижать ноги к груди, опустив голову к коленям и прижав руки к туловищу.</a:t>
            </a:r>
            <a:endParaRPr lang="ru-RU" sz="2400" dirty="0"/>
          </a:p>
        </p:txBody>
      </p:sp>
      <p:pic>
        <p:nvPicPr>
          <p:cNvPr id="4098" name="Picture 2" descr="Группировка сидя "/>
          <p:cNvPicPr>
            <a:picLocks noChangeAspect="1" noChangeArrowheads="1"/>
          </p:cNvPicPr>
          <p:nvPr/>
        </p:nvPicPr>
        <p:blipFill rotWithShape="1">
          <a:blip r:embed="rId2">
            <a:extLst>
              <a:ext uri="{28A0092B-C50C-407E-A947-70E740481C1C}">
                <a14:useLocalDpi xmlns:a14="http://schemas.microsoft.com/office/drawing/2010/main" val="0"/>
              </a:ext>
            </a:extLst>
          </a:blip>
          <a:srcRect l="24876" t="13211" r="26297" b="4952"/>
          <a:stretch/>
        </p:blipFill>
        <p:spPr bwMode="auto">
          <a:xfrm>
            <a:off x="7564582" y="1203436"/>
            <a:ext cx="3598647" cy="4523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38656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8350" y="424853"/>
            <a:ext cx="4436550" cy="5632311"/>
          </a:xfrm>
          <a:prstGeom prst="rect">
            <a:avLst/>
          </a:prstGeom>
        </p:spPr>
        <p:txBody>
          <a:bodyPr wrap="square">
            <a:spAutoFit/>
          </a:bodyPr>
          <a:lstStyle/>
          <a:p>
            <a:pPr indent="450850" algn="just">
              <a:lnSpc>
                <a:spcPct val="150000"/>
              </a:lnSpc>
              <a:spcAft>
                <a:spcPts val="0"/>
              </a:spcAft>
            </a:pP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Группировка лёжа на </a:t>
            </a:r>
            <a:r>
              <a:rPr lang="ru-RU" sz="2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мате: </a:t>
            </a:r>
            <a:r>
              <a:rPr lang="ru-RU"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из </a:t>
            </a:r>
            <a:r>
              <a:rPr lang="ru-RU"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положения лёжа на спине согнуть ноги, взяться руками за голени, подтянуть ноги к груди, наклонить голову </a:t>
            </a:r>
            <a:r>
              <a:rPr lang="ru-RU"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вперёд. </a:t>
            </a:r>
          </a:p>
          <a:p>
            <a:pPr indent="450850" algn="just">
              <a:lnSpc>
                <a:spcPct val="150000"/>
              </a:lnSpc>
              <a:spcAft>
                <a:spcPts val="0"/>
              </a:spcAft>
            </a:pPr>
            <a:endParaRPr lang="ru-RU" sz="2400" dirty="0">
              <a:solidFill>
                <a:srgbClr val="000000"/>
              </a:solidFill>
              <a:latin typeface="Times New Roman" panose="02020603050405020304" pitchFamily="18" charset="0"/>
              <a:cs typeface="Times New Roman" panose="02020603050405020304" pitchFamily="18" charset="0"/>
            </a:endParaRPr>
          </a:p>
          <a:p>
            <a:pPr indent="450850" algn="just">
              <a:lnSpc>
                <a:spcPct val="150000"/>
              </a:lnSpc>
              <a:spcAft>
                <a:spcPts val="0"/>
              </a:spcAft>
            </a:pPr>
            <a:r>
              <a:rPr lang="ru-RU" sz="2400" dirty="0" smtClean="0">
                <a:latin typeface="Times New Roman" panose="02020603050405020304" pitchFamily="18" charset="0"/>
                <a:cs typeface="Times New Roman" panose="02020603050405020304" pitchFamily="18" charset="0"/>
              </a:rPr>
              <a:t>Усвоив группировку, можно переходить к изучению перекатов.</a:t>
            </a:r>
            <a:endParaRPr lang="ru-RU" sz="2400" dirty="0" smtClean="0">
              <a:latin typeface="Times New Roman" panose="02020603050405020304" pitchFamily="18" charset="0"/>
              <a:ea typeface="Calibri" panose="020F0502020204030204" pitchFamily="34" charset="0"/>
              <a:cs typeface="Times New Roman" panose="02020603050405020304" pitchFamily="18" charset="0"/>
            </a:endParaRPr>
          </a:p>
          <a:p>
            <a:pPr indent="450850" algn="just">
              <a:lnSpc>
                <a:spcPct val="150000"/>
              </a:lnSpc>
              <a:spcAft>
                <a:spcPts val="0"/>
              </a:spcAft>
            </a:pPr>
            <a:endParaRPr lang="ru-RU" sz="24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5122" name="Picture 2" descr="Группировка лежа на спине "/>
          <p:cNvPicPr>
            <a:picLocks noChangeAspect="1" noChangeArrowheads="1"/>
          </p:cNvPicPr>
          <p:nvPr/>
        </p:nvPicPr>
        <p:blipFill rotWithShape="1">
          <a:blip r:embed="rId2">
            <a:extLst>
              <a:ext uri="{28A0092B-C50C-407E-A947-70E740481C1C}">
                <a14:useLocalDpi xmlns:a14="http://schemas.microsoft.com/office/drawing/2010/main" val="0"/>
              </a:ext>
            </a:extLst>
          </a:blip>
          <a:srcRect l="9642" t="16924" r="8010" b="8178"/>
          <a:stretch/>
        </p:blipFill>
        <p:spPr bwMode="auto">
          <a:xfrm>
            <a:off x="5213475" y="1115857"/>
            <a:ext cx="6406954" cy="4370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77834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1216" y="249383"/>
            <a:ext cx="4068868" cy="6740307"/>
          </a:xfrm>
          <a:prstGeom prst="rect">
            <a:avLst/>
          </a:prstGeom>
        </p:spPr>
        <p:txBody>
          <a:bodyPr wrap="square">
            <a:spAutoFit/>
          </a:bodyPr>
          <a:lstStyle/>
          <a:p>
            <a:pPr>
              <a:lnSpc>
                <a:spcPct val="150000"/>
              </a:lnSpc>
            </a:pPr>
            <a:r>
              <a:rPr lang="ru-RU" sz="2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Перекаты в плотной группировке </a:t>
            </a:r>
            <a:r>
              <a:rPr lang="ru-RU" sz="24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000"/>
              </a:lnSpc>
            </a:pPr>
            <a:r>
              <a:rPr lang="ru-RU" sz="2000"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из исходного положения упор присев лёгким толчком ног с одновременным захватом руками за середину голени (группировка) сделать перекат на круглую спину, опуская при этом голову на грудь  без переворачивания через голову. Затем через быструю подачу плеч вперёд принять положение упор присев.</a:t>
            </a:r>
            <a:endParaRPr lang="ru-RU" sz="2000" dirty="0">
              <a:latin typeface="Times New Roman" panose="02020603050405020304" pitchFamily="18" charset="0"/>
              <a:cs typeface="Times New Roman" panose="02020603050405020304" pitchFamily="18" charset="0"/>
            </a:endParaRPr>
          </a:p>
          <a:p>
            <a:pPr>
              <a:lnSpc>
                <a:spcPct val="150000"/>
              </a:lnSpc>
            </a:pPr>
            <a:endParaRPr lang="ru-RU" sz="2000" dirty="0">
              <a:solidFill>
                <a:srgbClr val="000000"/>
              </a:solidFill>
              <a:latin typeface="Times New Roman" panose="02020603050405020304" pitchFamily="18" charset="0"/>
            </a:endParaRPr>
          </a:p>
          <a:p>
            <a:pPr>
              <a:lnSpc>
                <a:spcPct val="150000"/>
              </a:lnSpc>
            </a:pPr>
            <a:endParaRPr lang="ru-RU" sz="2000" dirty="0"/>
          </a:p>
        </p:txBody>
      </p:sp>
      <p:pic>
        <p:nvPicPr>
          <p:cNvPr id="6146" name="Picture 2" descr="Перекаты вперед - назад из  упора присев  "/>
          <p:cNvPicPr>
            <a:picLocks noChangeAspect="1" noChangeArrowheads="1"/>
          </p:cNvPicPr>
          <p:nvPr/>
        </p:nvPicPr>
        <p:blipFill rotWithShape="1">
          <a:blip r:embed="rId2">
            <a:extLst>
              <a:ext uri="{28A0092B-C50C-407E-A947-70E740481C1C}">
                <a14:useLocalDpi xmlns:a14="http://schemas.microsoft.com/office/drawing/2010/main" val="0"/>
              </a:ext>
            </a:extLst>
          </a:blip>
          <a:srcRect l="3866" t="22878" r="4756" b="5694"/>
          <a:stretch/>
        </p:blipFill>
        <p:spPr bwMode="auto">
          <a:xfrm>
            <a:off x="4360084" y="176646"/>
            <a:ext cx="7475162" cy="3616036"/>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6096000" y="3980270"/>
            <a:ext cx="6096000" cy="2246769"/>
          </a:xfrm>
          <a:prstGeom prst="rect">
            <a:avLst/>
          </a:prstGeom>
        </p:spPr>
        <p:txBody>
          <a:bodyPr>
            <a:spAutoFit/>
          </a:bodyPr>
          <a:lstStyle/>
          <a:p>
            <a:r>
              <a:rPr lang="ru-RU" sz="2000" b="1" dirty="0">
                <a:solidFill>
                  <a:srgbClr val="FF0000"/>
                </a:solidFill>
                <a:latin typeface="Times New Roman" panose="02020603050405020304" pitchFamily="18" charset="0"/>
                <a:cs typeface="Times New Roman" panose="02020603050405020304" pitchFamily="18" charset="0"/>
              </a:rPr>
              <a:t>Типичные ошибки</a:t>
            </a:r>
            <a:r>
              <a:rPr lang="ru-RU" sz="2000" dirty="0">
                <a:latin typeface="Times New Roman" panose="02020603050405020304" pitchFamily="18" charset="0"/>
                <a:cs typeface="Times New Roman" panose="02020603050405020304" pitchFamily="18" charset="0"/>
              </a:rPr>
              <a:t>: </a:t>
            </a:r>
          </a:p>
          <a:p>
            <a:pPr marL="342900" indent="-342900">
              <a:buFont typeface="Arial" panose="020B0604020202020204" pitchFamily="34" charset="0"/>
              <a:buChar char="•"/>
            </a:pPr>
            <a:r>
              <a:rPr lang="ru-RU" sz="2000" dirty="0" smtClean="0">
                <a:latin typeface="Times New Roman" panose="02020603050405020304" pitchFamily="18" charset="0"/>
                <a:cs typeface="Times New Roman" panose="02020603050405020304" pitchFamily="18" charset="0"/>
              </a:rPr>
              <a:t>при </a:t>
            </a:r>
            <a:r>
              <a:rPr lang="ru-RU" sz="2000" dirty="0">
                <a:latin typeface="Times New Roman" panose="02020603050405020304" pitchFamily="18" charset="0"/>
                <a:cs typeface="Times New Roman" panose="02020603050405020304" pitchFamily="18" charset="0"/>
              </a:rPr>
              <a:t>перекате назад потеря группировки и падение на спину; </a:t>
            </a:r>
          </a:p>
          <a:p>
            <a:pPr marL="342900" indent="-342900">
              <a:buFont typeface="Arial" panose="020B0604020202020204" pitchFamily="34" charset="0"/>
              <a:buChar char="•"/>
            </a:pPr>
            <a:r>
              <a:rPr lang="ru-RU" sz="2000" dirty="0" smtClean="0">
                <a:latin typeface="Times New Roman" panose="02020603050405020304" pitchFamily="18" charset="0"/>
                <a:cs typeface="Times New Roman" panose="02020603050405020304" pitchFamily="18" charset="0"/>
              </a:rPr>
              <a:t>слабое </a:t>
            </a:r>
            <a:r>
              <a:rPr lang="ru-RU" sz="2000" dirty="0">
                <a:latin typeface="Times New Roman" panose="02020603050405020304" pitchFamily="18" charset="0"/>
                <a:cs typeface="Times New Roman" panose="02020603050405020304" pitchFamily="18" charset="0"/>
              </a:rPr>
              <a:t>отталкивание ногами для сохранения группировки; </a:t>
            </a:r>
          </a:p>
          <a:p>
            <a:pPr marL="342900" indent="-342900">
              <a:buFont typeface="Arial" panose="020B0604020202020204" pitchFamily="34" charset="0"/>
              <a:buChar char="•"/>
            </a:pPr>
            <a:r>
              <a:rPr lang="ru-RU" sz="2000" dirty="0" smtClean="0">
                <a:latin typeface="Times New Roman" panose="02020603050405020304" pitchFamily="18" charset="0"/>
                <a:cs typeface="Times New Roman" panose="02020603050405020304" pitchFamily="18" charset="0"/>
              </a:rPr>
              <a:t>в </a:t>
            </a:r>
            <a:r>
              <a:rPr lang="ru-RU" sz="2000" dirty="0">
                <a:latin typeface="Times New Roman" panose="02020603050405020304" pitchFamily="18" charset="0"/>
                <a:cs typeface="Times New Roman" panose="02020603050405020304" pitchFamily="18" charset="0"/>
              </a:rPr>
              <a:t>положении на спине ноги не прижаты к груди; </a:t>
            </a:r>
          </a:p>
          <a:p>
            <a:pPr marL="342900" indent="-342900">
              <a:buFont typeface="Arial" panose="020B0604020202020204" pitchFamily="34" charset="0"/>
              <a:buChar char="•"/>
            </a:pPr>
            <a:r>
              <a:rPr lang="ru-RU" sz="2000" dirty="0" smtClean="0">
                <a:latin typeface="Times New Roman" panose="02020603050405020304" pitchFamily="18" charset="0"/>
                <a:cs typeface="Times New Roman" panose="02020603050405020304" pitchFamily="18" charset="0"/>
              </a:rPr>
              <a:t>отсутствие </a:t>
            </a:r>
            <a:r>
              <a:rPr lang="ru-RU" sz="2000" dirty="0">
                <a:latin typeface="Times New Roman" panose="02020603050405020304" pitchFamily="18" charset="0"/>
                <a:cs typeface="Times New Roman" panose="02020603050405020304" pitchFamily="18" charset="0"/>
              </a:rPr>
              <a:t>«круглой» спины .</a:t>
            </a:r>
          </a:p>
        </p:txBody>
      </p:sp>
    </p:spTree>
    <p:extLst>
      <p:ext uri="{BB962C8B-B14F-4D97-AF65-F5344CB8AC3E}">
        <p14:creationId xmlns:p14="http://schemas.microsoft.com/office/powerpoint/2010/main" val="1236482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Ретро">
  <a:themeElements>
    <a:clrScheme name="Ретр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Ретро">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етр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230</TotalTime>
  <Words>228</Words>
  <Application>Microsoft Office PowerPoint</Application>
  <PresentationFormat>Широкоэкранный</PresentationFormat>
  <Paragraphs>50</Paragraphs>
  <Slides>11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Arial</vt:lpstr>
      <vt:lpstr>Calibri</vt:lpstr>
      <vt:lpstr>Calibri Light</vt:lpstr>
      <vt:lpstr>Times New Roman</vt:lpstr>
      <vt:lpstr>Ретро</vt:lpstr>
      <vt:lpstr>Государственное бюджетное  общеобразовательное учреждение  средняя общеобразовательная школа № 110 Выборгского района Санкт-Петербурга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 гимнастикой дружи, всегда веселым будь,  И проживешь сто лет, а может быть, и боле!!!</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Методическая разработка к уроку физической культуре по теме : Акробатические упражнения</dc:title>
  <dc:creator>134 sz</dc:creator>
  <cp:lastModifiedBy>134 sz</cp:lastModifiedBy>
  <cp:revision>24</cp:revision>
  <dcterms:created xsi:type="dcterms:W3CDTF">2022-12-15T17:13:02Z</dcterms:created>
  <dcterms:modified xsi:type="dcterms:W3CDTF">2022-12-15T21:16:23Z</dcterms:modified>
</cp:coreProperties>
</file>