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BA77CA0-462B-4661-9165-EC305C4577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C48F8D3-57F1-4C72-8278-E85E2AFC9F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9963C0-F41A-46C8-8ED2-D72D3680D1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9A861A-B898-4C0F-A939-A9B05F9CB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3D9A02-D906-43F6-9680-371CB8BBB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516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9DB168-2C78-49FC-B29A-625EBE351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5A2946A-E09F-4A04-8EDB-FFCEB17FBA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ED61CE3-DB68-4870-9AF5-BFF6B1073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DB48175-010E-4984-8E1E-65914DAD1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DA3488-CD25-485C-BB56-5023B8009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689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03FE7A1-141C-4BEE-9DAF-C6B385B4239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7843196-60B7-46D5-903D-2004BBF75A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B58417-65F1-4BF8-997C-9DDE0E4EC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9C174A-EF11-4BAB-B93E-1BA55E979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EBB8AC5-DB22-43B3-9221-6CBF6560F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172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A3F32D3-324A-49A4-BF08-53BDA3A91C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7297FB0-C868-4E99-AEB0-2225BC11F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257E79-AC9B-4598-90B4-2A384242B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14FE50-AF73-4159-8135-4931BF128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30D713D-61D4-4C68-8352-95B1FB6F4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34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CDC521-5C3B-45A6-B76D-7AB49101B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716DD3-6027-4F90-A7FC-43F16347B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70D6A0-4F9F-48C9-8D82-3A7BDFDA6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1B1090-C60A-4B5E-A604-5F37563C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7C0D22-12ED-43DE-8E12-D61BE20AB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65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D7F01E-7B0A-4A32-94E5-963A581BC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7FBF03-CC16-4C9E-95F5-03D219BABA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4A47991-B872-4328-A286-A181BE600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EA705AD-CB6A-451C-A55B-037478F49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B40B79F-7253-4CBB-89E4-B76440A2B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8E49E05-0E87-4442-9E06-472A46CC3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99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DF523F-6D74-4479-B533-298C6CF627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846D47-3E5B-42DE-A9C3-5C174E150B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20A6FD6-BE08-4345-9828-89259B56C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CDD30FE-B0F2-413C-8896-389FB9C508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DF0EE9D-2C6B-4152-A477-722D20C747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DB6179B-E341-46A6-A3E8-E37A43B6F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FE52C57-D39F-45F9-AB9E-323ADC271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7A52746-EAFF-4050-9210-73046894E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4409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8FA9FF-C908-4F9D-930A-000C537B38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77A1B91-19F4-4FB7-989F-E48B5BC1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F3C6936-FB2A-4BC8-BCDA-2FDDBC494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9CF7D9B-DBC4-4D16-B71A-4C44E87CD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937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AE76E4B-133D-4069-AFDE-712E13700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519CF8F-ECE0-472B-8EC2-F55DE5421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04EF73D-D85E-4E1E-B84F-88BCD5678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225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1DB521-E020-4F19-B8CA-FDAF58A496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56F912-30B6-46C2-933F-5B77DA3C9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84910ED-8A60-4BC9-9500-0F9B6A0517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E0A90F-3558-417A-A4FF-D38A1907A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8C1A5E-87AF-40EA-96AE-164A4D4F4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7EFC60-D60F-47A3-82ED-71292D09F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924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D59552-7BC4-4C1F-922A-55B3A4845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8613733-B09D-4F79-BA35-A2B807C181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1E42EBB-994B-47CB-9BA0-987B1C5909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4EB4DC8-4E27-439E-AB20-DF0C46A0E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F8D4B60-1084-46F9-8736-430BD555A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347527-DE74-409F-858F-25AD046F1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753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72C00-E908-4335-8522-2B945B750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22AFD4-9610-4B9C-A761-6C115759D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A6F870-7609-40D6-9409-6D6D953692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DE2F0-D188-48E4-910E-5DEFB972B391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1F84F10-E769-4A92-980E-B8E8134E3D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B7EFEB2-6579-4FBD-ACF9-956E88AAF6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F9852-64E1-4E52-83E2-E349EC7E04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57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Таблица 15">
            <a:extLst>
              <a:ext uri="{FF2B5EF4-FFF2-40B4-BE49-F238E27FC236}">
                <a16:creationId xmlns:a16="http://schemas.microsoft.com/office/drawing/2014/main" id="{77C1664D-B0F8-4556-BB99-BEFFA0C2DA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459233"/>
              </p:ext>
            </p:extLst>
          </p:nvPr>
        </p:nvGraphicFramePr>
        <p:xfrm>
          <a:off x="1059426" y="341411"/>
          <a:ext cx="10073148" cy="617517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88890">
                  <a:extLst>
                    <a:ext uri="{9D8B030D-6E8A-4147-A177-3AD203B41FA5}">
                      <a16:colId xmlns:a16="http://schemas.microsoft.com/office/drawing/2014/main" val="507871237"/>
                    </a:ext>
                  </a:extLst>
                </a:gridCol>
                <a:gridCol w="6784258">
                  <a:extLst>
                    <a:ext uri="{9D8B030D-6E8A-4147-A177-3AD203B41FA5}">
                      <a16:colId xmlns:a16="http://schemas.microsoft.com/office/drawing/2014/main" val="510239015"/>
                    </a:ext>
                  </a:extLst>
                </a:gridCol>
              </a:tblGrid>
              <a:tr h="1350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1. Композиция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А. Построение художественного произведения   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9471640"/>
                  </a:ext>
                </a:extLst>
              </a:tr>
              <a:tr h="1350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 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Б. Изображение характеров и ситуаций, взятых автором из реальной действительности и определенным образом преображенных в системе данного художественного мира. (то, о чем пишет автор)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3299384"/>
                  </a:ext>
                </a:extLst>
              </a:tr>
              <a:tr h="1350229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kern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3. Идея</a:t>
                      </a:r>
                      <a:endParaRPr lang="ru-RU" sz="3600" kern="12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В. Главная, обобщающая мысль в худ. произведении, отражающая отношение автора к действительности и выступающая через всю систему образов 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36191"/>
                  </a:ext>
                </a:extLst>
              </a:tr>
              <a:tr h="135022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 Сюжет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24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Г. Основные эпизоды событийного ряда литературного произведения и их художественной последовательности   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17055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1189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E873DD0-A0F4-4329-B353-1BFF38C9614F}"/>
              </a:ext>
            </a:extLst>
          </p:cNvPr>
          <p:cNvSpPr/>
          <p:nvPr/>
        </p:nvSpPr>
        <p:spPr>
          <a:xfrm>
            <a:off x="5225846" y="630103"/>
            <a:ext cx="6936657" cy="42907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«Тема и идея, </a:t>
            </a:r>
          </a:p>
          <a:p>
            <a:pPr algn="ctr">
              <a:spcAft>
                <a:spcPts val="800"/>
              </a:spcAft>
            </a:pP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 и композиция поэмы М.Ю. Лермонтова «Мцыри».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4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Их роль в раскрытии образа главного героя.</a:t>
            </a:r>
            <a:endParaRPr lang="ru-RU" sz="4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26CCB73-B73C-4764-8BD6-05494F834AA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8" r="9032"/>
          <a:stretch/>
        </p:blipFill>
        <p:spPr>
          <a:xfrm>
            <a:off x="0" y="0"/>
            <a:ext cx="52258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65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3217CB5-1A23-4E80-8E58-2DCC399650F2}"/>
              </a:ext>
            </a:extLst>
          </p:cNvPr>
          <p:cNvSpPr/>
          <p:nvPr/>
        </p:nvSpPr>
        <p:spPr>
          <a:xfrm>
            <a:off x="5491315" y="659580"/>
            <a:ext cx="6700685" cy="5273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1-я группа - пересказ сюжета по плану и опорным словам.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2-я группа - прослеживает композицию поэмы, устанавливает ее связь с сюжетом.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3-я группа беседует по вопросам и работает над выразительным чтением поэмы.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908612-F9F2-44AD-909B-49DD181420D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6" b="10160"/>
          <a:stretch/>
        </p:blipFill>
        <p:spPr>
          <a:xfrm>
            <a:off x="-1" y="0"/>
            <a:ext cx="530450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753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A0DA1A-6893-47F8-9CCE-2FC081FF7E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3" t="14" r="11246" b="2007"/>
          <a:stretch/>
        </p:blipFill>
        <p:spPr>
          <a:xfrm>
            <a:off x="-1" y="-1"/>
            <a:ext cx="5353210" cy="6858001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FFE67BA-805F-484D-BA06-AB92B678400E}"/>
              </a:ext>
            </a:extLst>
          </p:cNvPr>
          <p:cNvSpPr/>
          <p:nvPr/>
        </p:nvSpPr>
        <p:spPr>
          <a:xfrm>
            <a:off x="5353209" y="2352054"/>
            <a:ext cx="683879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Монолог Мцыри – гимн этому миру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245950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D638108-65A4-4DE3-81EC-8AAFB8963B3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9" t="5574" r="29892" b="13891"/>
          <a:stretch/>
        </p:blipFill>
        <p:spPr>
          <a:xfrm>
            <a:off x="-1" y="-20066"/>
            <a:ext cx="5399850" cy="6878066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EF07B2E-E30C-4262-9D5D-CD20DC7B7981}"/>
              </a:ext>
            </a:extLst>
          </p:cNvPr>
          <p:cNvSpPr/>
          <p:nvPr/>
        </p:nvSpPr>
        <p:spPr>
          <a:xfrm>
            <a:off x="5732206" y="732348"/>
            <a:ext cx="6096000" cy="38745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на дом: опираясь на материалы урока, написать небольшое сочинение-рассуждение на тему: «Жизнь Мцыри в неволе».</a:t>
            </a:r>
            <a:endParaRPr lang="ru-RU" sz="36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3659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169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 Михалкин</dc:creator>
  <cp:lastModifiedBy>Алексей Михалкин</cp:lastModifiedBy>
  <cp:revision>10</cp:revision>
  <dcterms:created xsi:type="dcterms:W3CDTF">2022-11-23T18:15:36Z</dcterms:created>
  <dcterms:modified xsi:type="dcterms:W3CDTF">2022-12-18T06:31:19Z</dcterms:modified>
</cp:coreProperties>
</file>