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3" r:id="rId7"/>
    <p:sldId id="264" r:id="rId8"/>
    <p:sldId id="265" r:id="rId9"/>
    <p:sldId id="266" r:id="rId10"/>
    <p:sldId id="267" r:id="rId11"/>
    <p:sldId id="268" r:id="rId12"/>
    <p:sldId id="269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2" d="100"/>
          <a:sy n="112" d="100"/>
        </p:scale>
        <p:origin x="-158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18.12.2022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18.12.2022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18.12.2022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18.12.2022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148064" y="4941168"/>
            <a:ext cx="3456384" cy="882119"/>
          </a:xfrm>
        </p:spPr>
        <p:txBody>
          <a:bodyPr/>
          <a:lstStyle/>
          <a:p>
            <a:r>
              <a:rPr lang="ru-RU" dirty="0" smtClean="0"/>
              <a:t>Учитель МАОУ СОШ № 1</a:t>
            </a:r>
          </a:p>
          <a:p>
            <a:r>
              <a:rPr lang="ru-RU" dirty="0" smtClean="0"/>
              <a:t>Акулова Т.Л. 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1628800"/>
            <a:ext cx="7992888" cy="2592288"/>
          </a:xfrm>
        </p:spPr>
        <p:txBody>
          <a:bodyPr/>
          <a:lstStyle/>
          <a:p>
            <a:pPr lvl="1" algn="ctr"/>
            <a:r>
              <a:rPr lang="ru-RU" sz="5400" dirty="0" smtClean="0"/>
              <a:t>Организация</a:t>
            </a:r>
            <a:r>
              <a:rPr lang="ru-RU" sz="5400" dirty="0"/>
              <a:t/>
            </a:r>
            <a:br>
              <a:rPr lang="ru-RU" sz="5400" dirty="0"/>
            </a:br>
            <a:r>
              <a:rPr lang="ru-RU" sz="5400" dirty="0" smtClean="0"/>
              <a:t>учебного процесса</a:t>
            </a:r>
            <a:r>
              <a:rPr lang="ru-RU" sz="5400" dirty="0"/>
              <a:t/>
            </a:r>
            <a:br>
              <a:rPr lang="ru-RU" sz="5400" dirty="0"/>
            </a:br>
            <a:r>
              <a:rPr lang="ru-RU" sz="5400" dirty="0" smtClean="0"/>
              <a:t>с </a:t>
            </a:r>
            <a:r>
              <a:rPr lang="ru-RU" sz="5400" dirty="0" smtClean="0"/>
              <a:t>обучающимися ОВЗ</a:t>
            </a:r>
            <a:endParaRPr lang="ru-RU" sz="5400" dirty="0"/>
          </a:p>
        </p:txBody>
      </p:sp>
    </p:spTree>
    <p:extLst>
      <p:ext uri="{BB962C8B-B14F-4D97-AF65-F5344CB8AC3E}">
        <p14:creationId xmlns:p14="http://schemas.microsoft.com/office/powerpoint/2010/main" val="42436425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971600" y="764704"/>
            <a:ext cx="7317432" cy="5001736"/>
          </a:xfrm>
        </p:spPr>
        <p:txBody>
          <a:bodyPr>
            <a:normAutofit/>
          </a:bodyPr>
          <a:lstStyle/>
          <a:p>
            <a:pPr marL="45720" indent="0" algn="ctr">
              <a:buNone/>
            </a:pPr>
            <a:r>
              <a:rPr lang="ru-RU" sz="2800" i="1" dirty="0" smtClean="0"/>
              <a:t>Психогигиеническое воздействие на ученика:</a:t>
            </a:r>
            <a:endParaRPr lang="en-US" sz="2800" i="1" dirty="0" smtClean="0"/>
          </a:p>
          <a:p>
            <a:pPr marL="45720" indent="0">
              <a:buNone/>
            </a:pPr>
            <a:endParaRPr lang="ru-RU" i="1" dirty="0" smtClean="0"/>
          </a:p>
          <a:p>
            <a:pPr>
              <a:buFont typeface="Wingdings" panose="05000000000000000000" pitchFamily="2" charset="2"/>
              <a:buChar char="§"/>
            </a:pPr>
            <a:r>
              <a:rPr lang="ru-RU" dirty="0" smtClean="0"/>
              <a:t>Искусство улыбки;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ru-RU" dirty="0" smtClean="0"/>
              <a:t>Доброжелательное выражение лица;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ru-RU" dirty="0" smtClean="0"/>
              <a:t>Поощрение взглядом;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ru-RU" dirty="0" smtClean="0"/>
              <a:t>Интонация голоса;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ru-RU" dirty="0" smtClean="0"/>
              <a:t>Декларирование одобрения и любви;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ru-RU" dirty="0" smtClean="0"/>
              <a:t>Избегание отрицательных приказных форм;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ru-RU" dirty="0" smtClean="0"/>
              <a:t>Сравнение с другими детьми;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ru-RU" dirty="0" smtClean="0"/>
              <a:t>Чаще включать в диалог местоимение</a:t>
            </a:r>
            <a:r>
              <a:rPr lang="en-US" dirty="0" smtClean="0"/>
              <a:t> ”</a:t>
            </a:r>
            <a:r>
              <a:rPr lang="ru-RU" dirty="0" smtClean="0"/>
              <a:t>Мы</a:t>
            </a:r>
            <a:r>
              <a:rPr lang="en-US" dirty="0" smtClean="0"/>
              <a:t>”</a:t>
            </a:r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18974663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331640" y="908720"/>
            <a:ext cx="6400800" cy="4569688"/>
          </a:xfrm>
        </p:spPr>
        <p:txBody>
          <a:bodyPr>
            <a:noAutofit/>
          </a:bodyPr>
          <a:lstStyle/>
          <a:p>
            <a:pPr marL="45720" indent="0" algn="ctr">
              <a:buNone/>
            </a:pPr>
            <a:r>
              <a:rPr lang="ru-RU" sz="3200" i="1" dirty="0" smtClean="0"/>
              <a:t>К. Д. Ушинский сравнивал педагогику с искусством врачевания и отмечал, что личность учителя имеет большее значение, чем организация режима дня, чередование уроков, учебная нагрузка и другие гигиенические факторы.</a:t>
            </a:r>
            <a:endParaRPr lang="ru-RU" sz="3200" i="1" dirty="0"/>
          </a:p>
        </p:txBody>
      </p:sp>
    </p:spTree>
    <p:extLst>
      <p:ext uri="{BB962C8B-B14F-4D97-AF65-F5344CB8AC3E}">
        <p14:creationId xmlns:p14="http://schemas.microsoft.com/office/powerpoint/2010/main" val="8168580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2492896"/>
            <a:ext cx="6768752" cy="1440160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Спасибо за внимание!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615005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683568" y="188640"/>
            <a:ext cx="7796336" cy="6336704"/>
          </a:xfrm>
        </p:spPr>
        <p:txBody>
          <a:bodyPr>
            <a:normAutofit lnSpcReduction="10000"/>
          </a:bodyPr>
          <a:lstStyle/>
          <a:p>
            <a:pPr marL="45720" indent="0">
              <a:buNone/>
            </a:pPr>
            <a:r>
              <a:rPr lang="ru-RU" sz="2800" dirty="0" smtClean="0"/>
              <a:t>Часть 16,статья 2 Ф.З.-№273 </a:t>
            </a:r>
            <a:r>
              <a:rPr lang="en-US" sz="2800" dirty="0" smtClean="0"/>
              <a:t>“</a:t>
            </a:r>
            <a:r>
              <a:rPr lang="ru-RU" sz="2800" dirty="0" smtClean="0"/>
              <a:t>Об образовании в Российской Федерации</a:t>
            </a:r>
            <a:r>
              <a:rPr lang="en-US" sz="2800" dirty="0" smtClean="0"/>
              <a:t>”</a:t>
            </a:r>
            <a:endParaRPr lang="ru-RU" sz="2800" dirty="0" smtClean="0"/>
          </a:p>
          <a:p>
            <a:pPr marL="45720" indent="0">
              <a:buNone/>
            </a:pPr>
            <a:endParaRPr lang="ru-RU" sz="2800" dirty="0"/>
          </a:p>
          <a:p>
            <a:pPr marL="45720" indent="0">
              <a:buNone/>
            </a:pPr>
            <a:r>
              <a:rPr lang="en-US" sz="3200" b="1" dirty="0" smtClean="0"/>
              <a:t>“</a:t>
            </a:r>
            <a:r>
              <a:rPr lang="ru-RU" sz="3200" b="1" dirty="0" smtClean="0"/>
              <a:t>Обучающийся с ограниченными возможностями здоровья-физическое лицо, имеющее недостатки в физическом и (или) психологическом развитии, подтверждённые психолого-медико-педагогической комиссией и препятствующие  получению образования без создания специальных условий</a:t>
            </a:r>
            <a:r>
              <a:rPr lang="en-US" sz="3200" b="1" dirty="0" smtClean="0"/>
              <a:t>”</a:t>
            </a:r>
            <a:endParaRPr lang="ru-RU" sz="3200" b="1" dirty="0"/>
          </a:p>
        </p:txBody>
      </p:sp>
    </p:spTree>
    <p:extLst>
      <p:ext uri="{BB962C8B-B14F-4D97-AF65-F5344CB8AC3E}">
        <p14:creationId xmlns:p14="http://schemas.microsoft.com/office/powerpoint/2010/main" val="49119760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755576" y="404664"/>
            <a:ext cx="7632848" cy="6048672"/>
          </a:xfrm>
        </p:spPr>
        <p:txBody>
          <a:bodyPr>
            <a:normAutofit fontScale="92500" lnSpcReduction="10000"/>
          </a:bodyPr>
          <a:lstStyle/>
          <a:p>
            <a:pPr marL="45720" indent="0">
              <a:buNone/>
            </a:pPr>
            <a:r>
              <a:rPr lang="ru-RU" sz="2800" dirty="0" smtClean="0"/>
              <a:t>               </a:t>
            </a:r>
            <a:r>
              <a:rPr lang="ru-RU" sz="2800" b="1" dirty="0" smtClean="0"/>
              <a:t>Категории детей с ОВЗ</a:t>
            </a:r>
          </a:p>
          <a:p>
            <a:pPr marL="45720" indent="0">
              <a:buNone/>
            </a:pPr>
            <a:endParaRPr lang="ru-RU" sz="2800" b="1" dirty="0" smtClean="0"/>
          </a:p>
          <a:p>
            <a:pPr marL="560070" indent="-514350">
              <a:buFont typeface="+mj-lt"/>
              <a:buAutoNum type="arabicPeriod"/>
            </a:pPr>
            <a:r>
              <a:rPr lang="ru-RU" sz="2800" dirty="0" smtClean="0"/>
              <a:t>Глухие дети</a:t>
            </a:r>
          </a:p>
          <a:p>
            <a:pPr marL="560070" indent="-514350">
              <a:buFont typeface="+mj-lt"/>
              <a:buAutoNum type="arabicPeriod"/>
            </a:pPr>
            <a:r>
              <a:rPr lang="ru-RU" sz="2800" dirty="0" smtClean="0"/>
              <a:t>Слабослышащие дети</a:t>
            </a:r>
          </a:p>
          <a:p>
            <a:pPr marL="560070" indent="-514350">
              <a:buFont typeface="+mj-lt"/>
              <a:buAutoNum type="arabicPeriod"/>
            </a:pPr>
            <a:r>
              <a:rPr lang="ru-RU" sz="2800" dirty="0" smtClean="0"/>
              <a:t>Слепые дети</a:t>
            </a:r>
          </a:p>
          <a:p>
            <a:pPr marL="560070" indent="-514350">
              <a:buFont typeface="+mj-lt"/>
              <a:buAutoNum type="arabicPeriod"/>
            </a:pPr>
            <a:r>
              <a:rPr lang="ru-RU" sz="2800" dirty="0" smtClean="0"/>
              <a:t>Слабовидящие дети</a:t>
            </a:r>
          </a:p>
          <a:p>
            <a:pPr marL="560070" indent="-514350">
              <a:buFont typeface="+mj-lt"/>
              <a:buAutoNum type="arabicPeriod"/>
            </a:pPr>
            <a:r>
              <a:rPr lang="ru-RU" sz="2800" dirty="0" smtClean="0"/>
              <a:t>Дети с тяжёлыми нарушениями речи</a:t>
            </a:r>
          </a:p>
          <a:p>
            <a:pPr marL="560070" indent="-514350">
              <a:buFont typeface="+mj-lt"/>
              <a:buAutoNum type="arabicPeriod"/>
            </a:pPr>
            <a:r>
              <a:rPr lang="ru-RU" sz="2800" dirty="0" smtClean="0"/>
              <a:t>Дети с нарушением ОДА</a:t>
            </a:r>
          </a:p>
          <a:p>
            <a:pPr marL="560070" indent="-514350">
              <a:buFont typeface="+mj-lt"/>
              <a:buAutoNum type="arabicPeriod"/>
            </a:pPr>
            <a:r>
              <a:rPr lang="ru-RU" sz="2800" dirty="0" smtClean="0"/>
              <a:t>Дети с задержкой психического развития</a:t>
            </a:r>
          </a:p>
          <a:p>
            <a:pPr marL="560070" indent="-514350">
              <a:buFont typeface="+mj-lt"/>
              <a:buAutoNum type="arabicPeriod"/>
            </a:pPr>
            <a:r>
              <a:rPr lang="ru-RU" sz="2800" dirty="0" smtClean="0"/>
              <a:t>Дети с расстройствами аутистического спектра</a:t>
            </a:r>
          </a:p>
          <a:p>
            <a:pPr marL="560070" indent="-514350">
              <a:buFont typeface="+mj-lt"/>
              <a:buAutoNum type="arabicPeriod"/>
            </a:pPr>
            <a:r>
              <a:rPr lang="ru-RU" sz="2800" dirty="0" smtClean="0"/>
              <a:t>Дети с умственной отсталостью</a:t>
            </a:r>
          </a:p>
          <a:p>
            <a:pPr marL="45720" indent="0">
              <a:buNone/>
            </a:pPr>
            <a:r>
              <a:rPr lang="ru-RU" sz="2800" dirty="0" smtClean="0"/>
              <a:t>       (интеллектуальными нарушениями)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50145865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15616" y="980728"/>
            <a:ext cx="7344816" cy="4824536"/>
          </a:xfrm>
        </p:spPr>
        <p:txBody>
          <a:bodyPr>
            <a:noAutofit/>
          </a:bodyPr>
          <a:lstStyle/>
          <a:p>
            <a:pPr marL="45720" indent="0">
              <a:buNone/>
            </a:pPr>
            <a:r>
              <a:rPr lang="ru-RU" sz="3600" b="1" dirty="0" smtClean="0"/>
              <a:t>Задержка психического </a:t>
            </a:r>
            <a:r>
              <a:rPr lang="ru-RU" sz="3200" b="1" dirty="0" smtClean="0"/>
              <a:t>развития</a:t>
            </a:r>
            <a:r>
              <a:rPr lang="ru-RU" sz="2400" dirty="0" smtClean="0"/>
              <a:t>-это недоразвитие высших психических функций которое может носить временный характер и компенсироваться при коррекционном воздействии в детском и подростковом возрасте. Выражается в недостаточности общего запаса знаний ограниченности представлений, незрелости мышления, малой интеллектуальной целенаправленности, преобладании игровых интересов, быстрой </a:t>
            </a:r>
            <a:r>
              <a:rPr lang="ru-RU" sz="2400" dirty="0" err="1" smtClean="0"/>
              <a:t>пересыщаемости</a:t>
            </a:r>
            <a:r>
              <a:rPr lang="ru-RU" sz="2400" dirty="0" smtClean="0"/>
              <a:t> в интеллектуальной деятельности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5004368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sz="quarter" idx="13"/>
          </p:nvPr>
        </p:nvSpPr>
        <p:spPr>
          <a:xfrm>
            <a:off x="467544" y="116632"/>
            <a:ext cx="8208912" cy="6264696"/>
          </a:xfrm>
        </p:spPr>
        <p:txBody>
          <a:bodyPr>
            <a:normAutofit fontScale="70000" lnSpcReduction="20000"/>
          </a:bodyPr>
          <a:lstStyle/>
          <a:p>
            <a:pPr marL="45720" indent="0">
              <a:buNone/>
            </a:pPr>
            <a:endParaRPr lang="ru-RU" sz="3200" dirty="0" smtClean="0"/>
          </a:p>
          <a:p>
            <a:pPr marL="45720" indent="0">
              <a:buNone/>
            </a:pPr>
            <a:r>
              <a:rPr lang="ru-RU" sz="3200" dirty="0" smtClean="0"/>
              <a:t>           </a:t>
            </a:r>
            <a:r>
              <a:rPr lang="ru-RU" sz="3200" b="1" dirty="0" smtClean="0"/>
              <a:t>Причины задержки психического развития</a:t>
            </a:r>
            <a:endParaRPr lang="ru-RU" sz="3200" b="1" dirty="0"/>
          </a:p>
          <a:p>
            <a:pPr marL="45720" indent="0">
              <a:buNone/>
            </a:pPr>
            <a:endParaRPr lang="ru-RU" sz="3200" b="1" dirty="0" smtClean="0"/>
          </a:p>
          <a:p>
            <a:pPr marL="45720" indent="0">
              <a:buNone/>
            </a:pPr>
            <a:r>
              <a:rPr lang="ru-RU" sz="4600" i="1" dirty="0" smtClean="0"/>
              <a:t>Биологические: </a:t>
            </a:r>
            <a:endParaRPr lang="ru-RU" sz="3200" i="1" dirty="0" smtClean="0"/>
          </a:p>
          <a:p>
            <a:pPr>
              <a:buFont typeface="Wingdings" panose="05000000000000000000" pitchFamily="2" charset="2"/>
              <a:buChar char="§"/>
            </a:pPr>
            <a:r>
              <a:rPr lang="ru-RU" sz="4100" dirty="0" smtClean="0"/>
              <a:t>патология беременности (тяжёлые токсикозы, инфекции, интоксикации и травмы);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ru-RU" sz="4100" dirty="0"/>
              <a:t>в</a:t>
            </a:r>
            <a:r>
              <a:rPr lang="ru-RU" sz="4100" dirty="0" smtClean="0"/>
              <a:t>нутриутробная гипоксия плода;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ru-RU" sz="4100" dirty="0" smtClean="0"/>
              <a:t>Недоношенность;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ru-RU" sz="4100" dirty="0"/>
              <a:t>а</a:t>
            </a:r>
            <a:r>
              <a:rPr lang="ru-RU" sz="4100" dirty="0" smtClean="0"/>
              <a:t>сфиксия и травмы при родах;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ru-RU" sz="4100" dirty="0"/>
              <a:t>з</a:t>
            </a:r>
            <a:r>
              <a:rPr lang="ru-RU" sz="4100" dirty="0" smtClean="0"/>
              <a:t>аболевания инфекционного, токсического и травматического характера на ранних этапах развития ребёнка;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ru-RU" sz="4100" dirty="0"/>
              <a:t>г</a:t>
            </a:r>
            <a:r>
              <a:rPr lang="ru-RU" sz="4100" dirty="0" smtClean="0"/>
              <a:t>енетическая обусловленность.</a:t>
            </a:r>
            <a:endParaRPr lang="ru-RU" sz="4100" dirty="0"/>
          </a:p>
        </p:txBody>
      </p:sp>
    </p:spTree>
    <p:extLst>
      <p:ext uri="{BB962C8B-B14F-4D97-AF65-F5344CB8AC3E}">
        <p14:creationId xmlns:p14="http://schemas.microsoft.com/office/powerpoint/2010/main" val="41633158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043608" y="764704"/>
            <a:ext cx="7245424" cy="4929728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ru-RU" sz="2800" b="1" i="1" dirty="0" smtClean="0"/>
              <a:t>Социальные: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ru-RU" sz="3200" dirty="0"/>
              <a:t>р</a:t>
            </a:r>
            <a:r>
              <a:rPr lang="ru-RU" sz="3200" dirty="0" smtClean="0"/>
              <a:t>азличные виды эмоциональной и социальной депривации(как в семье при воспитании в условиях безнадзорности, </a:t>
            </a:r>
            <a:r>
              <a:rPr lang="ru-RU" sz="3200" dirty="0" err="1" smtClean="0"/>
              <a:t>гиперопеки</a:t>
            </a:r>
            <a:r>
              <a:rPr lang="ru-RU" sz="3200" dirty="0" smtClean="0"/>
              <a:t> или жестокости, так и в детских сиротских учреждениях);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ru-RU" sz="3200" dirty="0"/>
              <a:t>с</a:t>
            </a:r>
            <a:r>
              <a:rPr lang="ru-RU" sz="3200" dirty="0" smtClean="0"/>
              <a:t>трессовые ситуации;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ru-RU" sz="3200" dirty="0"/>
              <a:t>п</a:t>
            </a:r>
            <a:r>
              <a:rPr lang="ru-RU" sz="3200" dirty="0" smtClean="0"/>
              <a:t>едагогическая запущенность;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3285089049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95536" y="260648"/>
            <a:ext cx="8352928" cy="6192688"/>
          </a:xfrm>
        </p:spPr>
        <p:txBody>
          <a:bodyPr>
            <a:normAutofit fontScale="55000" lnSpcReduction="20000"/>
          </a:bodyPr>
          <a:lstStyle/>
          <a:p>
            <a:pPr marL="45720" indent="0" algn="ctr">
              <a:buNone/>
            </a:pPr>
            <a:r>
              <a:rPr lang="ru-RU" sz="6700" i="1" dirty="0" smtClean="0"/>
              <a:t>4 типа задержки психического развития</a:t>
            </a:r>
          </a:p>
          <a:p>
            <a:pPr marL="502920" indent="-457200">
              <a:buFont typeface="+mj-lt"/>
              <a:buAutoNum type="arabicPeriod"/>
            </a:pPr>
            <a:r>
              <a:rPr lang="ru-RU" sz="4400" dirty="0" smtClean="0"/>
              <a:t>ЗПР- </a:t>
            </a:r>
            <a:r>
              <a:rPr lang="ru-RU" sz="4400" dirty="0" smtClean="0">
                <a:solidFill>
                  <a:srgbClr val="C00000"/>
                </a:solidFill>
              </a:rPr>
              <a:t>конституционального</a:t>
            </a:r>
            <a:r>
              <a:rPr lang="ru-RU" sz="4400" dirty="0" smtClean="0"/>
              <a:t> происхождения</a:t>
            </a:r>
          </a:p>
          <a:p>
            <a:pPr marL="45720" indent="0">
              <a:buNone/>
            </a:pPr>
            <a:r>
              <a:rPr lang="ru-RU" sz="4400" dirty="0" smtClean="0"/>
              <a:t>(такая задержка развития определяется наследственностью)</a:t>
            </a:r>
          </a:p>
          <a:p>
            <a:pPr marL="502920" indent="-457200">
              <a:buFont typeface="+mj-lt"/>
              <a:buAutoNum type="arabicPeriod" startAt="2"/>
            </a:pPr>
            <a:r>
              <a:rPr lang="ru-RU" sz="4400" dirty="0" smtClean="0"/>
              <a:t>ЗПР-</a:t>
            </a:r>
            <a:r>
              <a:rPr lang="ru-RU" sz="4400" dirty="0" smtClean="0">
                <a:solidFill>
                  <a:srgbClr val="C00000"/>
                </a:solidFill>
              </a:rPr>
              <a:t>соматогенного</a:t>
            </a:r>
            <a:r>
              <a:rPr lang="ru-RU" sz="4400" dirty="0" smtClean="0"/>
              <a:t> происхождения</a:t>
            </a:r>
            <a:endParaRPr lang="ru-RU" sz="4400" dirty="0"/>
          </a:p>
          <a:p>
            <a:pPr marL="45720" indent="0">
              <a:buNone/>
            </a:pPr>
            <a:r>
              <a:rPr lang="en-US" sz="4400" dirty="0" smtClean="0"/>
              <a:t>(</a:t>
            </a:r>
            <a:r>
              <a:rPr lang="ru-RU" sz="4400" dirty="0" smtClean="0"/>
              <a:t>особенности обусловлены перенесёнными в раннем возрасте заболеваниями, особенно хронического характера)</a:t>
            </a:r>
          </a:p>
          <a:p>
            <a:pPr marL="502920" indent="-457200">
              <a:buFont typeface="+mj-lt"/>
              <a:buAutoNum type="arabicPeriod" startAt="3"/>
            </a:pPr>
            <a:r>
              <a:rPr lang="ru-RU" sz="4400" dirty="0" smtClean="0"/>
              <a:t>ЗПР- </a:t>
            </a:r>
            <a:r>
              <a:rPr lang="ru-RU" sz="4400" dirty="0" smtClean="0">
                <a:solidFill>
                  <a:srgbClr val="C00000"/>
                </a:solidFill>
              </a:rPr>
              <a:t>психогенного</a:t>
            </a:r>
            <a:r>
              <a:rPr lang="ru-RU" sz="4400" dirty="0" smtClean="0"/>
              <a:t> происхождения</a:t>
            </a:r>
          </a:p>
          <a:p>
            <a:pPr marL="45720" indent="0">
              <a:buNone/>
            </a:pPr>
            <a:r>
              <a:rPr lang="ru-RU" sz="4400" dirty="0" smtClean="0"/>
              <a:t>(особенности развития обусловлены неблагоприятными условиями воспитания)</a:t>
            </a:r>
          </a:p>
          <a:p>
            <a:pPr marL="502920" indent="-457200">
              <a:buFont typeface="+mj-lt"/>
              <a:buAutoNum type="arabicPeriod" startAt="4"/>
            </a:pPr>
            <a:r>
              <a:rPr lang="ru-RU" sz="4400" dirty="0" smtClean="0"/>
              <a:t>ЗПР-</a:t>
            </a:r>
            <a:r>
              <a:rPr lang="ru-RU" sz="4400" dirty="0" smtClean="0">
                <a:solidFill>
                  <a:srgbClr val="C00000"/>
                </a:solidFill>
              </a:rPr>
              <a:t>церебрально-органического</a:t>
            </a:r>
            <a:r>
              <a:rPr lang="ru-RU" sz="4400" dirty="0" smtClean="0"/>
              <a:t> происхождения</a:t>
            </a:r>
          </a:p>
          <a:p>
            <a:pPr marL="45720" indent="0">
              <a:buNone/>
            </a:pPr>
            <a:r>
              <a:rPr lang="ru-RU" sz="4400" dirty="0" smtClean="0"/>
              <a:t>(особенности развития обусловлены отклонениями в развитии мозга, появившимися в результате патологии беременности)</a:t>
            </a:r>
          </a:p>
          <a:p>
            <a:pPr marL="502920" indent="-457200">
              <a:buFont typeface="+mj-lt"/>
              <a:buAutoNum type="arabicPeriod" startAt="2"/>
            </a:pP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7411342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15616" y="260648"/>
            <a:ext cx="7560840" cy="6264696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ru-RU" b="1" i="1" dirty="0" smtClean="0"/>
              <a:t>Особенности учебной деятельности детей с ЗПР: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ru-RU" dirty="0"/>
              <a:t>у</a:t>
            </a:r>
            <a:r>
              <a:rPr lang="ru-RU" dirty="0" smtClean="0"/>
              <a:t>чебный материал должен преподноситься небольшими дозами, его усложнение следует осуществлять постепенно;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ru-RU" dirty="0"/>
              <a:t>н</a:t>
            </a:r>
            <a:r>
              <a:rPr lang="ru-RU" dirty="0" smtClean="0"/>
              <a:t>еобходимо приучать ребёнка пользоваться ранее усвоенными знаниями;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ru-RU" dirty="0"/>
              <a:t>ц</a:t>
            </a:r>
            <a:r>
              <a:rPr lang="ru-RU" dirty="0" smtClean="0"/>
              <a:t>елесообразно переключать с одного вида деятельности на другой т.к. дети с ЗПР быстро утомляются;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ru-RU" dirty="0"/>
              <a:t>с</a:t>
            </a:r>
            <a:r>
              <a:rPr lang="ru-RU" dirty="0" smtClean="0"/>
              <a:t>ледует разнообразить виды занятий;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ru-RU" dirty="0"/>
              <a:t>и</a:t>
            </a:r>
            <a:r>
              <a:rPr lang="ru-RU" dirty="0" smtClean="0"/>
              <a:t>спользовать на уроках игровые моменты, красочный дидактический материал;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ru-RU" dirty="0"/>
              <a:t>о</a:t>
            </a:r>
            <a:r>
              <a:rPr lang="ru-RU" dirty="0" smtClean="0"/>
              <a:t>чень важно говорить с ребёнком мягким доброжелательным тоном, поощрять его за малейшие успехи.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831430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7317432" cy="5793824"/>
          </a:xfrm>
        </p:spPr>
        <p:txBody>
          <a:bodyPr/>
          <a:lstStyle/>
          <a:p>
            <a:pPr marL="45720" indent="0">
              <a:buNone/>
            </a:pPr>
            <a:r>
              <a:rPr lang="ru-RU" sz="3600" i="1" dirty="0" smtClean="0"/>
              <a:t>Каждая форма педагогического общения должна иметь 3 чётко определённые цели:</a:t>
            </a:r>
          </a:p>
          <a:p>
            <a:pPr marL="45720" indent="0">
              <a:buNone/>
            </a:pPr>
            <a:endParaRPr lang="ru-RU" dirty="0" smtClean="0"/>
          </a:p>
          <a:p>
            <a:pPr>
              <a:buFont typeface="Wingdings" panose="05000000000000000000" pitchFamily="2" charset="2"/>
              <a:buChar char="§"/>
            </a:pPr>
            <a:r>
              <a:rPr lang="ru-RU" sz="4000" dirty="0"/>
              <a:t>о</a:t>
            </a:r>
            <a:r>
              <a:rPr lang="ru-RU" sz="4000" dirty="0" smtClean="0"/>
              <a:t>бразовательную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ru-RU" sz="4000" dirty="0"/>
              <a:t>в</a:t>
            </a:r>
            <a:r>
              <a:rPr lang="ru-RU" sz="4000" dirty="0" smtClean="0"/>
              <a:t>оспитательную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ru-RU" sz="4000" dirty="0"/>
              <a:t>к</a:t>
            </a:r>
            <a:r>
              <a:rPr lang="ru-RU" sz="4000" dirty="0" smtClean="0"/>
              <a:t>оррекционно-развивающую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17442877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112</TotalTime>
  <Words>449</Words>
  <Application>Microsoft Office PowerPoint</Application>
  <PresentationFormat>Экран (4:3)</PresentationFormat>
  <Paragraphs>66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Воздушный поток</vt:lpstr>
      <vt:lpstr>Организация учебного процесса с обучающимися ОВЗ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    Организация     учебного процесса   с обучающимися ОВЗ</dc:title>
  <dc:creator>user</dc:creator>
  <cp:lastModifiedBy>Олеся</cp:lastModifiedBy>
  <cp:revision>14</cp:revision>
  <dcterms:created xsi:type="dcterms:W3CDTF">2017-01-24T05:41:52Z</dcterms:created>
  <dcterms:modified xsi:type="dcterms:W3CDTF">2022-12-18T07:29:27Z</dcterms:modified>
</cp:coreProperties>
</file>