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66" r:id="rId3"/>
    <p:sldId id="269" r:id="rId4"/>
    <p:sldId id="267" r:id="rId5"/>
    <p:sldId id="270" r:id="rId6"/>
    <p:sldId id="271" r:id="rId7"/>
    <p:sldId id="272" r:id="rId8"/>
    <p:sldId id="292" r:id="rId9"/>
    <p:sldId id="304" r:id="rId10"/>
    <p:sldId id="274" r:id="rId11"/>
    <p:sldId id="275" r:id="rId12"/>
    <p:sldId id="276" r:id="rId13"/>
    <p:sldId id="281" r:id="rId14"/>
    <p:sldId id="293" r:id="rId15"/>
    <p:sldId id="290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302" r:id="rId25"/>
    <p:sldId id="303" r:id="rId26"/>
    <p:sldId id="268" r:id="rId27"/>
    <p:sldId id="283" r:id="rId28"/>
    <p:sldId id="284" r:id="rId29"/>
    <p:sldId id="285" r:id="rId30"/>
    <p:sldId id="286" r:id="rId31"/>
    <p:sldId id="287" r:id="rId32"/>
    <p:sldId id="278" r:id="rId33"/>
    <p:sldId id="305" r:id="rId34"/>
    <p:sldId id="306" r:id="rId35"/>
    <p:sldId id="307" r:id="rId36"/>
    <p:sldId id="308" r:id="rId37"/>
    <p:sldId id="309" r:id="rId38"/>
    <p:sldId id="310" r:id="rId39"/>
    <p:sldId id="311" r:id="rId40"/>
    <p:sldId id="312" r:id="rId41"/>
    <p:sldId id="313" r:id="rId42"/>
    <p:sldId id="314" r:id="rId43"/>
    <p:sldId id="315" r:id="rId44"/>
    <p:sldId id="316" r:id="rId45"/>
    <p:sldId id="317" r:id="rId46"/>
    <p:sldId id="318" r:id="rId47"/>
    <p:sldId id="319" r:id="rId48"/>
    <p:sldId id="320" r:id="rId49"/>
    <p:sldId id="321" r:id="rId50"/>
    <p:sldId id="322" r:id="rId51"/>
    <p:sldId id="323" r:id="rId52"/>
    <p:sldId id="324" r:id="rId53"/>
    <p:sldId id="325" r:id="rId54"/>
    <p:sldId id="326" r:id="rId55"/>
    <p:sldId id="327" r:id="rId56"/>
    <p:sldId id="328" r:id="rId57"/>
    <p:sldId id="329" r:id="rId58"/>
    <p:sldId id="330" r:id="rId59"/>
    <p:sldId id="331" r:id="rId60"/>
    <p:sldId id="332" r:id="rId61"/>
    <p:sldId id="333" r:id="rId62"/>
    <p:sldId id="334" r:id="rId63"/>
    <p:sldId id="335" r:id="rId64"/>
    <p:sldId id="336" r:id="rId65"/>
    <p:sldId id="337" r:id="rId66"/>
    <p:sldId id="338" r:id="rId67"/>
    <p:sldId id="339" r:id="rId68"/>
    <p:sldId id="340" r:id="rId6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4" Type="http://schemas.openxmlformats.org/officeDocument/2006/relationships/image" Target="../media/image3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image" Target="../media/image45.wmf"/><Relationship Id="rId7" Type="http://schemas.openxmlformats.org/officeDocument/2006/relationships/image" Target="../media/image26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7" Type="http://schemas.openxmlformats.org/officeDocument/2006/relationships/image" Target="../media/image56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6" Type="http://schemas.openxmlformats.org/officeDocument/2006/relationships/image" Target="../media/image55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Relationship Id="rId4" Type="http://schemas.openxmlformats.org/officeDocument/2006/relationships/image" Target="../media/image60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13" Type="http://schemas.openxmlformats.org/officeDocument/2006/relationships/image" Target="../media/image70.wmf"/><Relationship Id="rId3" Type="http://schemas.openxmlformats.org/officeDocument/2006/relationships/image" Target="../media/image61.wmf"/><Relationship Id="rId7" Type="http://schemas.openxmlformats.org/officeDocument/2006/relationships/image" Target="../media/image64.wmf"/><Relationship Id="rId12" Type="http://schemas.openxmlformats.org/officeDocument/2006/relationships/image" Target="../media/image69.wmf"/><Relationship Id="rId2" Type="http://schemas.openxmlformats.org/officeDocument/2006/relationships/image" Target="../media/image59.wmf"/><Relationship Id="rId16" Type="http://schemas.openxmlformats.org/officeDocument/2006/relationships/image" Target="../media/image73.wmf"/><Relationship Id="rId1" Type="http://schemas.openxmlformats.org/officeDocument/2006/relationships/image" Target="../media/image57.wmf"/><Relationship Id="rId6" Type="http://schemas.openxmlformats.org/officeDocument/2006/relationships/image" Target="../media/image63.wmf"/><Relationship Id="rId11" Type="http://schemas.openxmlformats.org/officeDocument/2006/relationships/image" Target="../media/image68.wmf"/><Relationship Id="rId5" Type="http://schemas.openxmlformats.org/officeDocument/2006/relationships/image" Target="../media/image62.wmf"/><Relationship Id="rId15" Type="http://schemas.openxmlformats.org/officeDocument/2006/relationships/image" Target="../media/image72.wmf"/><Relationship Id="rId10" Type="http://schemas.openxmlformats.org/officeDocument/2006/relationships/image" Target="../media/image67.wmf"/><Relationship Id="rId4" Type="http://schemas.openxmlformats.org/officeDocument/2006/relationships/image" Target="../media/image60.wmf"/><Relationship Id="rId9" Type="http://schemas.openxmlformats.org/officeDocument/2006/relationships/image" Target="../media/image66.wmf"/><Relationship Id="rId14" Type="http://schemas.openxmlformats.org/officeDocument/2006/relationships/image" Target="../media/image71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image" Target="../media/image77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/Relationships>
</file>

<file path=ppt/drawings/_rels/vmlDrawing3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13" Type="http://schemas.openxmlformats.org/officeDocument/2006/relationships/image" Target="../media/image104.wmf"/><Relationship Id="rId3" Type="http://schemas.openxmlformats.org/officeDocument/2006/relationships/image" Target="../media/image94.wmf"/><Relationship Id="rId7" Type="http://schemas.openxmlformats.org/officeDocument/2006/relationships/image" Target="../media/image98.wmf"/><Relationship Id="rId12" Type="http://schemas.openxmlformats.org/officeDocument/2006/relationships/image" Target="../media/image103.wmf"/><Relationship Id="rId2" Type="http://schemas.openxmlformats.org/officeDocument/2006/relationships/image" Target="../media/image93.wmf"/><Relationship Id="rId1" Type="http://schemas.openxmlformats.org/officeDocument/2006/relationships/image" Target="../media/image92.wmf"/><Relationship Id="rId6" Type="http://schemas.openxmlformats.org/officeDocument/2006/relationships/image" Target="../media/image97.wmf"/><Relationship Id="rId11" Type="http://schemas.openxmlformats.org/officeDocument/2006/relationships/image" Target="../media/image102.wmf"/><Relationship Id="rId5" Type="http://schemas.openxmlformats.org/officeDocument/2006/relationships/image" Target="../media/image96.wmf"/><Relationship Id="rId10" Type="http://schemas.openxmlformats.org/officeDocument/2006/relationships/image" Target="../media/image101.wmf"/><Relationship Id="rId4" Type="http://schemas.openxmlformats.org/officeDocument/2006/relationships/image" Target="../media/image95.wmf"/><Relationship Id="rId9" Type="http://schemas.openxmlformats.org/officeDocument/2006/relationships/image" Target="../media/image100.wmf"/><Relationship Id="rId14" Type="http://schemas.openxmlformats.org/officeDocument/2006/relationships/image" Target="../media/image10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3438" y="17526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39624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56D507D9-2819-4A43-A46F-78BBFB5BC2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4A3FDA76-411C-4C26-A6B4-2766371DEB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C5875C3-AFCC-4554-A425-88CEA71E6D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74BBACE-1627-478B-907A-18A078A0C1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A2E6A8A-840C-4BE6-B92C-12FB6E2E1D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png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20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file:///E:\SCHOOL\METODIST\Shautzukova\theory\chapter5\0001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7.bin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29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10" Type="http://schemas.openxmlformats.org/officeDocument/2006/relationships/oleObject" Target="../embeddings/oleObject44.bin"/><Relationship Id="rId4" Type="http://schemas.openxmlformats.org/officeDocument/2006/relationships/oleObject" Target="../embeddings/oleObject38.bin"/><Relationship Id="rId9" Type="http://schemas.openxmlformats.org/officeDocument/2006/relationships/oleObject" Target="../embeddings/oleObject43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0.bin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8.bin"/><Relationship Id="rId5" Type="http://schemas.openxmlformats.org/officeDocument/2006/relationships/oleObject" Target="../embeddings/oleObject47.bin"/><Relationship Id="rId4" Type="http://schemas.openxmlformats.org/officeDocument/2006/relationships/oleObject" Target="../embeddings/oleObject46.bin"/><Relationship Id="rId9" Type="http://schemas.openxmlformats.org/officeDocument/2006/relationships/oleObject" Target="../embeddings/oleObject51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55.bin"/><Relationship Id="rId5" Type="http://schemas.openxmlformats.org/officeDocument/2006/relationships/oleObject" Target="../embeddings/oleObject54.bin"/><Relationship Id="rId4" Type="http://schemas.openxmlformats.org/officeDocument/2006/relationships/oleObject" Target="../embeddings/oleObject53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13" Type="http://schemas.openxmlformats.org/officeDocument/2006/relationships/oleObject" Target="../embeddings/oleObject66.bin"/><Relationship Id="rId18" Type="http://schemas.openxmlformats.org/officeDocument/2006/relationships/oleObject" Target="../embeddings/oleObject71.bin"/><Relationship Id="rId3" Type="http://schemas.openxmlformats.org/officeDocument/2006/relationships/oleObject" Target="../embeddings/oleObject56.bin"/><Relationship Id="rId7" Type="http://schemas.openxmlformats.org/officeDocument/2006/relationships/oleObject" Target="../embeddings/oleObject60.bin"/><Relationship Id="rId12" Type="http://schemas.openxmlformats.org/officeDocument/2006/relationships/oleObject" Target="../embeddings/oleObject65.bin"/><Relationship Id="rId17" Type="http://schemas.openxmlformats.org/officeDocument/2006/relationships/oleObject" Target="../embeddings/oleObject70.bin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69.bin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59.bin"/><Relationship Id="rId11" Type="http://schemas.openxmlformats.org/officeDocument/2006/relationships/oleObject" Target="../embeddings/oleObject64.bin"/><Relationship Id="rId5" Type="http://schemas.openxmlformats.org/officeDocument/2006/relationships/oleObject" Target="../embeddings/oleObject58.bin"/><Relationship Id="rId15" Type="http://schemas.openxmlformats.org/officeDocument/2006/relationships/oleObject" Target="../embeddings/oleObject68.bin"/><Relationship Id="rId10" Type="http://schemas.openxmlformats.org/officeDocument/2006/relationships/oleObject" Target="../embeddings/oleObject63.bin"/><Relationship Id="rId4" Type="http://schemas.openxmlformats.org/officeDocument/2006/relationships/oleObject" Target="../embeddings/oleObject57.bin"/><Relationship Id="rId9" Type="http://schemas.openxmlformats.org/officeDocument/2006/relationships/oleObject" Target="../embeddings/oleObject62.bin"/><Relationship Id="rId14" Type="http://schemas.openxmlformats.org/officeDocument/2006/relationships/oleObject" Target="../embeddings/oleObject67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9.vml"/><Relationship Id="rId5" Type="http://schemas.openxmlformats.org/officeDocument/2006/relationships/oleObject" Target="../embeddings/oleObject74.bin"/><Relationship Id="rId4" Type="http://schemas.openxmlformats.org/officeDocument/2006/relationships/oleObject" Target="../embeddings/oleObject73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0.vml"/><Relationship Id="rId4" Type="http://schemas.openxmlformats.org/officeDocument/2006/relationships/oleObject" Target="../embeddings/oleObject76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78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2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3.v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4.v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1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4" Type="http://schemas.openxmlformats.org/officeDocument/2006/relationships/oleObject" Target="../embeddings/oleObject83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7.v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7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9.v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5" Type="http://schemas.openxmlformats.org/officeDocument/2006/relationships/oleObject" Target="../embeddings/oleObject90.bin"/><Relationship Id="rId4" Type="http://schemas.openxmlformats.org/officeDocument/2006/relationships/oleObject" Target="../embeddings/oleObject89.bin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6.bin"/><Relationship Id="rId13" Type="http://schemas.openxmlformats.org/officeDocument/2006/relationships/oleObject" Target="../embeddings/oleObject101.bin"/><Relationship Id="rId3" Type="http://schemas.openxmlformats.org/officeDocument/2006/relationships/oleObject" Target="../embeddings/oleObject91.bin"/><Relationship Id="rId7" Type="http://schemas.openxmlformats.org/officeDocument/2006/relationships/oleObject" Target="../embeddings/oleObject95.bin"/><Relationship Id="rId12" Type="http://schemas.openxmlformats.org/officeDocument/2006/relationships/oleObject" Target="../embeddings/oleObject100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04.bin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94.bin"/><Relationship Id="rId11" Type="http://schemas.openxmlformats.org/officeDocument/2006/relationships/oleObject" Target="../embeddings/oleObject99.bin"/><Relationship Id="rId5" Type="http://schemas.openxmlformats.org/officeDocument/2006/relationships/oleObject" Target="../embeddings/oleObject93.bin"/><Relationship Id="rId15" Type="http://schemas.openxmlformats.org/officeDocument/2006/relationships/oleObject" Target="../embeddings/oleObject103.bin"/><Relationship Id="rId10" Type="http://schemas.openxmlformats.org/officeDocument/2006/relationships/oleObject" Target="../embeddings/oleObject98.bin"/><Relationship Id="rId4" Type="http://schemas.openxmlformats.org/officeDocument/2006/relationships/oleObject" Target="../embeddings/oleObject92.bin"/><Relationship Id="rId9" Type="http://schemas.openxmlformats.org/officeDocument/2006/relationships/oleObject" Target="../embeddings/oleObject97.bin"/><Relationship Id="rId14" Type="http://schemas.openxmlformats.org/officeDocument/2006/relationships/oleObject" Target="../embeddings/oleObject102.bin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072066" y="5643578"/>
            <a:ext cx="3900470" cy="657228"/>
          </a:xfrm>
        </p:spPr>
        <p:txBody>
          <a:bodyPr/>
          <a:lstStyle/>
          <a:p>
            <a:r>
              <a:rPr lang="ru-RU" dirty="0" smtClean="0"/>
              <a:t>Шабалдина Н. 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Основы алгебры </a:t>
            </a:r>
            <a:r>
              <a:rPr lang="ru-RU" dirty="0" smtClean="0"/>
              <a:t>логики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0"/>
            <a:ext cx="7772400" cy="231457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Конъюнкция (логическое умножение) – 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это логическая операция, ставящая в соответствие каждым двум простым высказываниям составное высказывание, являющееся истинным тогда и только тогда, когда оба исходных высказывания истинны.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43042" y="2643182"/>
          <a:ext cx="6500858" cy="3840480"/>
        </p:xfrm>
        <a:graphic>
          <a:graphicData uri="http://schemas.openxmlformats.org/drawingml/2006/table">
            <a:tbl>
              <a:tblPr/>
              <a:tblGrid>
                <a:gridCol w="588982"/>
                <a:gridCol w="468759"/>
                <a:gridCol w="937518"/>
                <a:gridCol w="4505599"/>
              </a:tblGrid>
              <a:tr h="915043">
                <a:tc gridSpan="3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Таблица истинности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Диаграмма 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Эйлера – Венна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783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</a:rPr>
                        <a:t>B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</a:rPr>
                        <a:t>A&amp;B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2783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783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783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2783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500562" y="4286256"/>
          <a:ext cx="2645085" cy="1500198"/>
        </p:xfrm>
        <a:graphic>
          <a:graphicData uri="http://schemas.openxmlformats.org/presentationml/2006/ole">
            <p:oleObj spid="_x0000_s2052" name="Точечный рисунок" r:id="rId3" imgW="1276190" imgH="724001" progId="PBrush">
              <p:embed/>
            </p:oleObj>
          </a:graphicData>
        </a:graphic>
      </p:graphicFrame>
      <p:sp>
        <p:nvSpPr>
          <p:cNvPr id="2049" name="Arc 1"/>
          <p:cNvSpPr>
            <a:spLocks/>
          </p:cNvSpPr>
          <p:nvPr/>
        </p:nvSpPr>
        <p:spPr bwMode="auto">
          <a:xfrm>
            <a:off x="1054100" y="273050"/>
            <a:ext cx="12700" cy="4683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672"/>
              <a:gd name="T1" fmla="*/ 0 h 21600"/>
              <a:gd name="T2" fmla="*/ 2672 w 2672"/>
              <a:gd name="T3" fmla="*/ 166 h 21600"/>
              <a:gd name="T4" fmla="*/ 0 w 267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72" h="21600" fill="none" extrusionOk="0">
                <a:moveTo>
                  <a:pt x="-1" y="0"/>
                </a:moveTo>
                <a:cubicBezTo>
                  <a:pt x="893" y="0"/>
                  <a:pt x="1785" y="55"/>
                  <a:pt x="2672" y="165"/>
                </a:cubicBezTo>
              </a:path>
              <a:path w="2672" h="21600" stroke="0" extrusionOk="0">
                <a:moveTo>
                  <a:pt x="-1" y="0"/>
                </a:moveTo>
                <a:cubicBezTo>
                  <a:pt x="893" y="0"/>
                  <a:pt x="1785" y="55"/>
                  <a:pt x="2672" y="165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0"/>
            <a:ext cx="7772400" cy="2314575"/>
          </a:xfrm>
        </p:spPr>
        <p:txBody>
          <a:bodyPr>
            <a:noAutofit/>
          </a:bodyPr>
          <a:lstStyle/>
          <a:p>
            <a:pPr algn="ctr"/>
            <a:r>
              <a:rPr lang="ru-RU" sz="23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Дизъюнкция (логическое сложение) – </a:t>
            </a:r>
            <a:r>
              <a:rPr lang="ru-RU" sz="2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это логическая операция, ставящая в соответствие каждым двум простым высказываниям составное высказывание, являющееся ложным тогда и только тогда, когда оба исходных высказывания ложны, и истинным, когда хотя бы одно из двух образующих его высказываний истинно</a:t>
            </a:r>
            <a:endParaRPr lang="ru-RU" sz="23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049" name="Arc 1"/>
          <p:cNvSpPr>
            <a:spLocks/>
          </p:cNvSpPr>
          <p:nvPr/>
        </p:nvSpPr>
        <p:spPr bwMode="auto">
          <a:xfrm>
            <a:off x="1054100" y="273050"/>
            <a:ext cx="12700" cy="4683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672"/>
              <a:gd name="T1" fmla="*/ 0 h 21600"/>
              <a:gd name="T2" fmla="*/ 2672 w 2672"/>
              <a:gd name="T3" fmla="*/ 166 h 21600"/>
              <a:gd name="T4" fmla="*/ 0 w 267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72" h="21600" fill="none" extrusionOk="0">
                <a:moveTo>
                  <a:pt x="-1" y="0"/>
                </a:moveTo>
                <a:cubicBezTo>
                  <a:pt x="893" y="0"/>
                  <a:pt x="1785" y="55"/>
                  <a:pt x="2672" y="165"/>
                </a:cubicBezTo>
              </a:path>
              <a:path w="2672" h="21600" stroke="0" extrusionOk="0">
                <a:moveTo>
                  <a:pt x="-1" y="0"/>
                </a:moveTo>
                <a:cubicBezTo>
                  <a:pt x="893" y="0"/>
                  <a:pt x="1785" y="55"/>
                  <a:pt x="2672" y="165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728" y="2571744"/>
          <a:ext cx="6286545" cy="3840480"/>
        </p:xfrm>
        <a:graphic>
          <a:graphicData uri="http://schemas.openxmlformats.org/drawingml/2006/table">
            <a:tbl>
              <a:tblPr/>
              <a:tblGrid>
                <a:gridCol w="637488"/>
                <a:gridCol w="507365"/>
                <a:gridCol w="1014729"/>
                <a:gridCol w="4126963"/>
              </a:tblGrid>
              <a:tr h="798805">
                <a:tc gridSpan="3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Таблица истинности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Диаграмма 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Эйлера – Венна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466"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</a:rPr>
                        <a:t>B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A</a:t>
                      </a:r>
                      <a:r>
                        <a:rPr lang="en-US" sz="2400">
                          <a:latin typeface="Times New Roman"/>
                          <a:ea typeface="Times New Roman"/>
                          <a:sym typeface="Symbol"/>
                        </a:rPr>
                        <a:t></a:t>
                      </a:r>
                      <a:r>
                        <a:rPr lang="en-US" sz="2400">
                          <a:latin typeface="Times New Roman"/>
                          <a:ea typeface="Times New Roman"/>
                        </a:rPr>
                        <a:t>B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734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0734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0734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0734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555" name="Arc 3"/>
          <p:cNvSpPr>
            <a:spLocks/>
          </p:cNvSpPr>
          <p:nvPr/>
        </p:nvSpPr>
        <p:spPr bwMode="auto">
          <a:xfrm>
            <a:off x="1054100" y="273050"/>
            <a:ext cx="12700" cy="4683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672"/>
              <a:gd name="T1" fmla="*/ 0 h 21600"/>
              <a:gd name="T2" fmla="*/ 2672 w 2672"/>
              <a:gd name="T3" fmla="*/ 166 h 21600"/>
              <a:gd name="T4" fmla="*/ 0 w 267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72" h="21600" fill="none" extrusionOk="0">
                <a:moveTo>
                  <a:pt x="-1" y="0"/>
                </a:moveTo>
                <a:cubicBezTo>
                  <a:pt x="893" y="0"/>
                  <a:pt x="1785" y="55"/>
                  <a:pt x="2672" y="165"/>
                </a:cubicBezTo>
              </a:path>
              <a:path w="2672" h="21600" stroke="0" extrusionOk="0">
                <a:moveTo>
                  <a:pt x="-1" y="0"/>
                </a:moveTo>
                <a:cubicBezTo>
                  <a:pt x="893" y="0"/>
                  <a:pt x="1785" y="55"/>
                  <a:pt x="2672" y="165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 descr="А+В.JPG"/>
          <p:cNvPicPr>
            <a:picLocks noChangeAspect="1"/>
          </p:cNvPicPr>
          <p:nvPr/>
        </p:nvPicPr>
        <p:blipFill>
          <a:blip r:embed="rId2"/>
          <a:srcRect l="11171" t="19791" r="66523" b="63542"/>
          <a:stretch>
            <a:fillRect/>
          </a:stretch>
        </p:blipFill>
        <p:spPr>
          <a:xfrm>
            <a:off x="3893339" y="4071941"/>
            <a:ext cx="3464743" cy="2053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0"/>
            <a:ext cx="7772400" cy="23145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9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Инверсия (отрицание) – </a:t>
            </a:r>
            <a:r>
              <a:rPr lang="ru-RU" sz="29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это логическая операция, которая каждому простому высказыванию ставит в соответствие составное высказывание, заключающееся в том, что исходное высказывание отрицается.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14480" y="3143248"/>
          <a:ext cx="5786479" cy="2743200"/>
        </p:xfrm>
        <a:graphic>
          <a:graphicData uri="http://schemas.openxmlformats.org/drawingml/2006/table">
            <a:tbl>
              <a:tblPr/>
              <a:tblGrid>
                <a:gridCol w="998443"/>
                <a:gridCol w="1091446"/>
                <a:gridCol w="3696590"/>
              </a:tblGrid>
              <a:tr h="492760">
                <a:tc gridSpan="2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Таблица истинности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Диаграмма 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Эйлера – Венна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44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5590"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2143108" y="4357694"/>
          <a:ext cx="285752" cy="303612"/>
        </p:xfrm>
        <a:graphic>
          <a:graphicData uri="http://schemas.openxmlformats.org/presentationml/2006/ole">
            <p:oleObj spid="_x0000_s24583" name="Формула" r:id="rId3" imgW="152268" imgH="164957" progId="Equation.3">
              <p:embed/>
            </p:oleObj>
          </a:graphicData>
        </a:graphic>
      </p:graphicFrame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3214678" y="4357694"/>
          <a:ext cx="285752" cy="375050"/>
        </p:xfrm>
        <a:graphic>
          <a:graphicData uri="http://schemas.openxmlformats.org/presentationml/2006/ole">
            <p:oleObj spid="_x0000_s24584" name="Формула" r:id="rId4" imgW="152268" imgH="203024" progId="Equation.3">
              <p:embed/>
            </p:oleObj>
          </a:graphicData>
        </a:graphic>
      </p:graphicFrame>
      <p:pic>
        <p:nvPicPr>
          <p:cNvPr id="24578" name="Объект 9"/>
          <p:cNvPicPr>
            <a:picLocks noChangeArrowheads="1"/>
          </p:cNvPicPr>
          <p:nvPr/>
        </p:nvPicPr>
        <p:blipFill>
          <a:blip r:embed="rId5" cstate="print"/>
          <a:srcRect t="-307" b="-3268"/>
          <a:stretch>
            <a:fillRect/>
          </a:stretch>
        </p:blipFill>
        <p:spPr bwMode="auto">
          <a:xfrm>
            <a:off x="5000628" y="4357694"/>
            <a:ext cx="1357322" cy="1571636"/>
          </a:xfrm>
          <a:prstGeom prst="rect">
            <a:avLst/>
          </a:prstGeom>
          <a:noFill/>
        </p:spPr>
      </p:pic>
      <p:sp>
        <p:nvSpPr>
          <p:cNvPr id="24577" name="Arc 1"/>
          <p:cNvSpPr>
            <a:spLocks/>
          </p:cNvSpPr>
          <p:nvPr/>
        </p:nvSpPr>
        <p:spPr bwMode="auto">
          <a:xfrm>
            <a:off x="1054100" y="273050"/>
            <a:ext cx="12700" cy="4683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672"/>
              <a:gd name="T1" fmla="*/ 0 h 21600"/>
              <a:gd name="T2" fmla="*/ 2672 w 2672"/>
              <a:gd name="T3" fmla="*/ 166 h 21600"/>
              <a:gd name="T4" fmla="*/ 0 w 267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72" h="21600" fill="none" extrusionOk="0">
                <a:moveTo>
                  <a:pt x="-1" y="0"/>
                </a:moveTo>
                <a:cubicBezTo>
                  <a:pt x="893" y="0"/>
                  <a:pt x="1785" y="55"/>
                  <a:pt x="2672" y="165"/>
                </a:cubicBezTo>
              </a:path>
              <a:path w="2672" h="21600" stroke="0" extrusionOk="0">
                <a:moveTo>
                  <a:pt x="-1" y="0"/>
                </a:moveTo>
                <a:cubicBezTo>
                  <a:pt x="893" y="0"/>
                  <a:pt x="1785" y="55"/>
                  <a:pt x="2672" y="165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0"/>
            <a:ext cx="7772400" cy="231457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Импликация (логическое следование) – 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это логическая операция, ставящая в соответствие каждым двум простым высказываниям составное высказывание, являющееся ложным тогда и только тогда, когда условие (первое высказывание) истинно, а следствие (второе высказывание) ложно.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71604" y="3000372"/>
          <a:ext cx="6286543" cy="2713981"/>
        </p:xfrm>
        <a:graphic>
          <a:graphicData uri="http://schemas.openxmlformats.org/drawingml/2006/table">
            <a:tbl>
              <a:tblPr/>
              <a:tblGrid>
                <a:gridCol w="799337"/>
                <a:gridCol w="831446"/>
                <a:gridCol w="1512488"/>
                <a:gridCol w="3143272"/>
              </a:tblGrid>
              <a:tr h="857256">
                <a:tc gridSpan="3"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Таблица истинности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Диаграмма 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Эйлера – Венна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345"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4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B</a:t>
                      </a:r>
                      <a:endParaRPr kumimoji="0" lang="ru-RU" sz="24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kumimoji="0" lang="en-US" sz="24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345"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4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0</a:t>
                      </a:r>
                      <a:endParaRPr kumimoji="0" lang="ru-RU" sz="24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4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0</a:t>
                      </a:r>
                      <a:endParaRPr kumimoji="0" lang="ru-RU" sz="24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345"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4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0</a:t>
                      </a:r>
                      <a:endParaRPr kumimoji="0" lang="ru-RU" sz="24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4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</a:t>
                      </a:r>
                      <a:endParaRPr kumimoji="0" lang="ru-RU" sz="24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345"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4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</a:t>
                      </a:r>
                      <a:endParaRPr kumimoji="0" lang="ru-RU" sz="24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4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0</a:t>
                      </a:r>
                      <a:endParaRPr kumimoji="0" lang="ru-RU" sz="24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4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1345"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4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</a:t>
                      </a:r>
                      <a:endParaRPr kumimoji="0" lang="ru-RU" sz="24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4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</a:t>
                      </a:r>
                      <a:endParaRPr kumimoji="0" lang="ru-RU" sz="24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4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</a:rPr>
                        <a:t>1</a:t>
                      </a:r>
                      <a:endParaRPr kumimoji="0" lang="ru-RU" sz="24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21" name="Объект 5"/>
          <p:cNvPicPr>
            <a:picLocks noChangeArrowheads="1"/>
          </p:cNvPicPr>
          <p:nvPr/>
        </p:nvPicPr>
        <p:blipFill>
          <a:blip r:embed="rId3"/>
          <a:srcRect l="-10229" t="-6783" r="-11375" b="-514"/>
          <a:stretch>
            <a:fillRect/>
          </a:stretch>
        </p:blipFill>
        <p:spPr bwMode="auto">
          <a:xfrm>
            <a:off x="5072066" y="3929066"/>
            <a:ext cx="2259227" cy="1571636"/>
          </a:xfrm>
          <a:prstGeom prst="rect">
            <a:avLst/>
          </a:prstGeom>
          <a:noFill/>
        </p:spPr>
      </p:pic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3556185" y="3906764"/>
          <a:ext cx="736939" cy="285752"/>
        </p:xfrm>
        <a:graphic>
          <a:graphicData uri="http://schemas.openxmlformats.org/presentationml/2006/ole">
            <p:oleObj spid="_x0000_s30725" name="Формула" r:id="rId4" imgW="469696" imgH="177723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772400" cy="1362075"/>
          </a:xfrm>
        </p:spPr>
        <p:txBody>
          <a:bodyPr/>
          <a:lstStyle/>
          <a:p>
            <a:pPr algn="ctr"/>
            <a:r>
              <a:rPr lang="ru-RU" b="1" dirty="0" smtClean="0"/>
              <a:t>Свойства импликации</a:t>
            </a:r>
            <a:endParaRPr lang="ru-RU" dirty="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5057" name="Object 1"/>
          <p:cNvGraphicFramePr>
            <a:graphicFrameLocks noChangeAspect="1"/>
          </p:cNvGraphicFramePr>
          <p:nvPr/>
        </p:nvGraphicFramePr>
        <p:xfrm>
          <a:off x="3357553" y="2643182"/>
          <a:ext cx="1630661" cy="500066"/>
        </p:xfrm>
        <a:graphic>
          <a:graphicData uri="http://schemas.openxmlformats.org/presentationml/2006/ole">
            <p:oleObj spid="_x0000_s45068" name="Формула" r:id="rId3" imgW="710891" imgH="215806" progId="Equation.3">
              <p:embed/>
            </p:oleObj>
          </a:graphicData>
        </a:graphic>
      </p:graphicFrame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3357554" y="3214686"/>
          <a:ext cx="1601715" cy="428628"/>
        </p:xfrm>
        <a:graphic>
          <a:graphicData uri="http://schemas.openxmlformats.org/presentationml/2006/ole">
            <p:oleObj spid="_x0000_s45069" name="Формула" r:id="rId4" imgW="672516" imgH="177646" progId="Equation.3">
              <p:embed/>
            </p:oleObj>
          </a:graphicData>
        </a:graphic>
      </p:graphicFrame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5061" name="Object 5"/>
          <p:cNvGraphicFramePr>
            <a:graphicFrameLocks noChangeAspect="1"/>
          </p:cNvGraphicFramePr>
          <p:nvPr/>
        </p:nvGraphicFramePr>
        <p:xfrm>
          <a:off x="3401798" y="3714752"/>
          <a:ext cx="1556596" cy="428628"/>
        </p:xfrm>
        <a:graphic>
          <a:graphicData uri="http://schemas.openxmlformats.org/presentationml/2006/ole">
            <p:oleObj spid="_x0000_s45070" name="Формула" r:id="rId5" imgW="660113" imgH="177723" progId="Equation.3">
              <p:embed/>
            </p:oleObj>
          </a:graphicData>
        </a:graphic>
      </p:graphicFrame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5063" name="Object 7"/>
          <p:cNvGraphicFramePr>
            <a:graphicFrameLocks noChangeAspect="1"/>
          </p:cNvGraphicFramePr>
          <p:nvPr/>
        </p:nvGraphicFramePr>
        <p:xfrm>
          <a:off x="3428991" y="4214818"/>
          <a:ext cx="1624275" cy="428628"/>
        </p:xfrm>
        <a:graphic>
          <a:graphicData uri="http://schemas.openxmlformats.org/presentationml/2006/ole">
            <p:oleObj spid="_x0000_s45071" name="Формула" r:id="rId6" imgW="685502" imgH="177723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0"/>
            <a:ext cx="7772400" cy="231457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Эквиваленция (равнозначность) – 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ysClr val="windowText" lastClr="000000"/>
                </a:solidFill>
              </a:rPr>
              <a:t>это логическая операция, ставящая в соответствие каждым двум простым высказываниям составное высказывание, являющееся истинным тогда и только тогда, когда оба исходных высказывания одновременно истинны или одновременно ложны.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928794" y="2857496"/>
          <a:ext cx="6000792" cy="3214709"/>
        </p:xfrm>
        <a:graphic>
          <a:graphicData uri="http://schemas.openxmlformats.org/drawingml/2006/table">
            <a:tbl>
              <a:tblPr/>
              <a:tblGrid>
                <a:gridCol w="763004"/>
                <a:gridCol w="793653"/>
                <a:gridCol w="1443739"/>
                <a:gridCol w="3000396"/>
              </a:tblGrid>
              <a:tr h="918489">
                <a:tc gridSpan="3"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Таблица истинности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Диаграмма </a:t>
                      </a:r>
                    </a:p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Эйлера – Венна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B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244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244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244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9244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b="1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3575626" y="3786190"/>
          <a:ext cx="1282126" cy="428628"/>
        </p:xfrm>
        <a:graphic>
          <a:graphicData uri="http://schemas.openxmlformats.org/presentationml/2006/ole">
            <p:oleObj spid="_x0000_s38918" name="Формула" r:id="rId3" imgW="482181" imgH="177646" progId="Equation.3">
              <p:embed/>
            </p:oleObj>
          </a:graphicData>
        </a:graphic>
      </p:graphicFrame>
      <p:pic>
        <p:nvPicPr>
          <p:cNvPr id="38915" name="Объект 6"/>
          <p:cNvPicPr>
            <a:picLocks noChangeArrowheads="1"/>
          </p:cNvPicPr>
          <p:nvPr/>
        </p:nvPicPr>
        <p:blipFill>
          <a:blip/>
          <a:srcRect l="-4587" t="-5721" r="-4466" b="-595"/>
          <a:stretch>
            <a:fillRect/>
          </a:stretch>
        </p:blipFill>
        <p:spPr bwMode="auto">
          <a:xfrm>
            <a:off x="4929190" y="3786190"/>
            <a:ext cx="3214710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Свойства эквивалентности: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9153" name="Object 1"/>
          <p:cNvGraphicFramePr>
            <a:graphicFrameLocks noChangeAspect="1"/>
          </p:cNvGraphicFramePr>
          <p:nvPr/>
        </p:nvGraphicFramePr>
        <p:xfrm>
          <a:off x="3428992" y="2786058"/>
          <a:ext cx="1897766" cy="581982"/>
        </p:xfrm>
        <a:graphic>
          <a:graphicData uri="http://schemas.openxmlformats.org/presentationml/2006/ole">
            <p:oleObj spid="_x0000_s49164" name="Формула" r:id="rId3" imgW="710891" imgH="215806" progId="Equation.3">
              <p:embed/>
            </p:oleObj>
          </a:graphicData>
        </a:graphic>
      </p:graphicFrame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3428991" y="3571876"/>
          <a:ext cx="1894987" cy="500066"/>
        </p:xfrm>
        <a:graphic>
          <a:graphicData uri="http://schemas.openxmlformats.org/presentationml/2006/ole">
            <p:oleObj spid="_x0000_s49165" name="Формула" r:id="rId4" imgW="685502" imgH="177723" progId="Equation.3">
              <p:embed/>
            </p:oleObj>
          </a:graphicData>
        </a:graphic>
      </p:graphicFrame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9157" name="Object 5"/>
          <p:cNvGraphicFramePr>
            <a:graphicFrameLocks noChangeAspect="1"/>
          </p:cNvGraphicFramePr>
          <p:nvPr/>
        </p:nvGraphicFramePr>
        <p:xfrm>
          <a:off x="3500430" y="4214817"/>
          <a:ext cx="1714512" cy="518865"/>
        </p:xfrm>
        <a:graphic>
          <a:graphicData uri="http://schemas.openxmlformats.org/presentationml/2006/ole">
            <p:oleObj spid="_x0000_s49166" name="Формула" r:id="rId5" imgW="723586" imgH="215806" progId="Equation.3">
              <p:embed/>
            </p:oleObj>
          </a:graphicData>
        </a:graphic>
      </p:graphicFrame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9159" name="Object 7"/>
          <p:cNvGraphicFramePr>
            <a:graphicFrameLocks noChangeAspect="1"/>
          </p:cNvGraphicFramePr>
          <p:nvPr/>
        </p:nvGraphicFramePr>
        <p:xfrm>
          <a:off x="3525322" y="5000636"/>
          <a:ext cx="1646834" cy="428628"/>
        </p:xfrm>
        <a:graphic>
          <a:graphicData uri="http://schemas.openxmlformats.org/presentationml/2006/ole">
            <p:oleObj spid="_x0000_s49167" name="Формула" r:id="rId6" imgW="698197" imgH="177723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ysClr val="windowText" lastClr="000000"/>
                </a:solidFill>
              </a:rPr>
              <a:t>Строгая или разделительная дизъюнкция (исключающее ИЛИ, сложение по модулю 2) – 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это логическая операция, ставящая в соответствие каждым двум простым высказываниям составное высказывание, являющееся истинным тогда и только тогда, когда ровно одно из исходных высказываний является истинным</a:t>
            </a:r>
            <a:r>
              <a:rPr lang="ru-RU" sz="2400" dirty="0" smtClean="0">
                <a:solidFill>
                  <a:sysClr val="windowText" lastClr="000000"/>
                </a:solidFill>
              </a:rPr>
              <a:t>.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14" y="2643182"/>
          <a:ext cx="7358114" cy="3840480"/>
        </p:xfrm>
        <a:graphic>
          <a:graphicData uri="http://schemas.openxmlformats.org/drawingml/2006/table">
            <a:tbl>
              <a:tblPr/>
              <a:tblGrid>
                <a:gridCol w="935588"/>
                <a:gridCol w="973170"/>
                <a:gridCol w="1770299"/>
                <a:gridCol w="3679057"/>
              </a:tblGrid>
              <a:tr h="1034420">
                <a:tc gridSpan="3"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Таблица истинности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Диаграмма </a:t>
                      </a:r>
                    </a:p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Эйлера – Венна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21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</a:rPr>
                        <a:t>B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21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721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721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721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0178" name="Object 2"/>
          <p:cNvGraphicFramePr>
            <a:graphicFrameLocks noChangeAspect="1"/>
          </p:cNvGraphicFramePr>
          <p:nvPr/>
        </p:nvGraphicFramePr>
        <p:xfrm>
          <a:off x="3143240" y="3714753"/>
          <a:ext cx="1643074" cy="500066"/>
        </p:xfrm>
        <a:graphic>
          <a:graphicData uri="http://schemas.openxmlformats.org/presentationml/2006/ole">
            <p:oleObj spid="_x0000_s50180" name="Формула" r:id="rId3" imgW="418918" imgH="177723" progId="Equation.3">
              <p:embed/>
            </p:oleObj>
          </a:graphicData>
        </a:graphic>
      </p:graphicFrame>
      <p:pic>
        <p:nvPicPr>
          <p:cNvPr id="50177" name="Объект 3"/>
          <p:cNvPicPr>
            <a:picLocks noChangeArrowheads="1"/>
          </p:cNvPicPr>
          <p:nvPr/>
        </p:nvPicPr>
        <p:blipFill>
          <a:blip r:embed="rId4"/>
          <a:srcRect l="-12605" t="-9602" r="-14291" b="22438"/>
          <a:stretch>
            <a:fillRect/>
          </a:stretch>
        </p:blipFill>
        <p:spPr bwMode="auto">
          <a:xfrm>
            <a:off x="5214942" y="3643314"/>
            <a:ext cx="3214710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Свойства строгой дизъюнкции: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1201" name="Object 1"/>
          <p:cNvGraphicFramePr>
            <a:graphicFrameLocks noChangeAspect="1"/>
          </p:cNvGraphicFramePr>
          <p:nvPr/>
        </p:nvGraphicFramePr>
        <p:xfrm>
          <a:off x="3786182" y="2714620"/>
          <a:ext cx="1413230" cy="500066"/>
        </p:xfrm>
        <a:graphic>
          <a:graphicData uri="http://schemas.openxmlformats.org/presentationml/2006/ole">
            <p:oleObj spid="_x0000_s51210" name="Формула" r:id="rId3" imgW="622030" imgH="215806" progId="Equation.3">
              <p:embed/>
            </p:oleObj>
          </a:graphicData>
        </a:graphic>
      </p:graphicFrame>
      <p:graphicFrame>
        <p:nvGraphicFramePr>
          <p:cNvPr id="51205" name="Object 5"/>
          <p:cNvGraphicFramePr>
            <a:graphicFrameLocks noChangeAspect="1"/>
          </p:cNvGraphicFramePr>
          <p:nvPr/>
        </p:nvGraphicFramePr>
        <p:xfrm>
          <a:off x="3786182" y="3429000"/>
          <a:ext cx="1556596" cy="428628"/>
        </p:xfrm>
        <a:graphic>
          <a:graphicData uri="http://schemas.openxmlformats.org/presentationml/2006/ole">
            <p:oleObj spid="_x0000_s51211" name="Формула" r:id="rId4" imgW="660113" imgH="177723" progId="Equation.3">
              <p:embed/>
            </p:oleObj>
          </a:graphicData>
        </a:graphic>
      </p:graphicFrame>
      <p:graphicFrame>
        <p:nvGraphicFramePr>
          <p:cNvPr id="51204" name="Object 4"/>
          <p:cNvGraphicFramePr>
            <a:graphicFrameLocks noChangeAspect="1"/>
          </p:cNvGraphicFramePr>
          <p:nvPr/>
        </p:nvGraphicFramePr>
        <p:xfrm>
          <a:off x="3769131" y="4000504"/>
          <a:ext cx="1534037" cy="428628"/>
        </p:xfrm>
        <a:graphic>
          <a:graphicData uri="http://schemas.openxmlformats.org/presentationml/2006/ole">
            <p:oleObj spid="_x0000_s51212" name="Формула" r:id="rId5" imgW="647419" imgH="177723" progId="Equation.3">
              <p:embed/>
            </p:oleObj>
          </a:graphicData>
        </a:graphic>
      </p:graphicFrame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3798628" y="4454024"/>
          <a:ext cx="1413230" cy="500066"/>
        </p:xfrm>
        <a:graphic>
          <a:graphicData uri="http://schemas.openxmlformats.org/presentationml/2006/ole">
            <p:oleObj spid="_x0000_s51213" name="Формула" r:id="rId6" imgW="622030" imgH="215806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ysClr val="windowText" lastClr="000000"/>
                </a:solidFill>
              </a:rPr>
              <a:t>Стрелка Пирса (символ Лукашевича, ИЛИ-НЕ) – </a:t>
            </a:r>
            <a:r>
              <a:rPr lang="ru-RU" sz="2400" dirty="0" smtClean="0">
                <a:solidFill>
                  <a:sysClr val="windowText" lastClr="000000"/>
                </a:solidFill>
              </a:rPr>
              <a:t>это логическая операция, ставящая в соответствие каждым двум простым высказываниям составное высказывание, являющееся истинным тогда и только тогда, когда оба высказывания ложны. Соответствует обороту речи «ни…,ни…».</a:t>
            </a:r>
            <a:r>
              <a:rPr lang="ru-RU" sz="2400" b="1" dirty="0" smtClean="0">
                <a:solidFill>
                  <a:sysClr val="windowText" lastClr="000000"/>
                </a:solidFill>
              </a:rPr>
              <a:t> 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28794" y="2714620"/>
          <a:ext cx="4467248" cy="3291840"/>
        </p:xfrm>
        <a:graphic>
          <a:graphicData uri="http://schemas.openxmlformats.org/drawingml/2006/table">
            <a:tbl>
              <a:tblPr/>
              <a:tblGrid>
                <a:gridCol w="1136026"/>
                <a:gridCol w="1181659"/>
                <a:gridCol w="2149563"/>
              </a:tblGrid>
              <a:tr h="374334">
                <a:tc gridSpan="3"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Таблица истинности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4334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</a:rPr>
                        <a:t>B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334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334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334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334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2226" name="Object 2"/>
          <p:cNvGraphicFramePr>
            <a:graphicFrameLocks noChangeAspect="1"/>
          </p:cNvGraphicFramePr>
          <p:nvPr/>
        </p:nvGraphicFramePr>
        <p:xfrm>
          <a:off x="3143240" y="5786454"/>
          <a:ext cx="4286280" cy="804422"/>
        </p:xfrm>
        <a:graphic>
          <a:graphicData uri="http://schemas.openxmlformats.org/presentationml/2006/ole">
            <p:oleObj spid="_x0000_s52229" name="Формула" r:id="rId3" imgW="914003" imgH="215806" progId="Equation.3">
              <p:embed/>
            </p:oleObj>
          </a:graphicData>
        </a:graphic>
      </p:graphicFrame>
      <p:graphicFrame>
        <p:nvGraphicFramePr>
          <p:cNvPr id="52225" name="Object 1"/>
          <p:cNvGraphicFramePr>
            <a:graphicFrameLocks noChangeAspect="1"/>
          </p:cNvGraphicFramePr>
          <p:nvPr/>
        </p:nvGraphicFramePr>
        <p:xfrm>
          <a:off x="4643438" y="3143248"/>
          <a:ext cx="1143008" cy="558213"/>
        </p:xfrm>
        <a:graphic>
          <a:graphicData uri="http://schemas.openxmlformats.org/presentationml/2006/ole">
            <p:oleObj spid="_x0000_s52230" name="Формула" r:id="rId4" imgW="406048" imgH="203024" progId="Equation.3">
              <p:embed/>
            </p:oleObj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85720" y="6000768"/>
            <a:ext cx="27146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Обозначается: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E:\SCHOOL\METODIST\Shautzukova\theory\chapter5\0001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7321656" y="214290"/>
            <a:ext cx="1676315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3" y="142852"/>
            <a:ext cx="7415242" cy="217172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Отцом алгебры логики по праву считается английский математик </a:t>
            </a:r>
            <a:r>
              <a:rPr lang="en-US" sz="3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XIX</a:t>
            </a:r>
            <a:r>
              <a:rPr lang="ru-RU" sz="3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столетия </a:t>
            </a:r>
            <a:br>
              <a:rPr lang="ru-RU" sz="3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1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Джордж Буль (1815 – 1864)</a:t>
            </a:r>
            <a:r>
              <a:rPr lang="ru-RU" sz="3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br>
              <a:rPr lang="ru-RU" sz="3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3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В его честь </a:t>
            </a:r>
            <a:r>
              <a:rPr lang="ru-RU" sz="31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алгебра логики </a:t>
            </a:r>
            <a:r>
              <a:rPr lang="ru-RU" sz="3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названа </a:t>
            </a:r>
            <a:r>
              <a:rPr lang="ru-RU" sz="31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булевой алгеброй высказываний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3429000"/>
            <a:ext cx="7923241" cy="159544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Алгебра логики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изучает строение (форму структуру) сложных логических высказываний и способы установления их истинности с помощью алгебраических методов.</a:t>
            </a:r>
          </a:p>
          <a:p>
            <a:pPr algn="ctr"/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14356"/>
            <a:ext cx="7772400" cy="136207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ysClr val="windowText" lastClr="000000"/>
                </a:solidFill>
              </a:rPr>
              <a:t> </a:t>
            </a:r>
            <a:r>
              <a:rPr lang="ru-RU" sz="2400" dirty="0" smtClean="0">
                <a:solidFill>
                  <a:sysClr val="windowText" lastClr="000000"/>
                </a:solidFill>
              </a:rPr>
              <a:t/>
            </a:r>
            <a:br>
              <a:rPr lang="ru-RU" sz="2400" dirty="0" smtClean="0">
                <a:solidFill>
                  <a:sysClr val="windowText" lastClr="000000"/>
                </a:solidFill>
              </a:rPr>
            </a:br>
            <a:r>
              <a:rPr lang="ru-RU" sz="2400" dirty="0" smtClean="0">
                <a:solidFill>
                  <a:sysClr val="windowText" lastClr="000000"/>
                </a:solidFill>
              </a:rPr>
              <a:t>Стрелка Пирса обладает тем свойством, что через нее одну выражаются все другие логические операции. </a:t>
            </a:r>
            <a:r>
              <a:rPr lang="ru-RU" sz="2400" b="1" u="sng" dirty="0" smtClean="0">
                <a:solidFill>
                  <a:sysClr val="windowText" lastClr="000000"/>
                </a:solidFill>
              </a:rPr>
              <a:t>Например:</a:t>
            </a:r>
            <a:endParaRPr lang="ru-RU" sz="2400" b="1" u="sng" dirty="0">
              <a:solidFill>
                <a:sysClr val="windowText" lastClr="000000"/>
              </a:solidFill>
            </a:endParaRP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3249" name="Object 1"/>
          <p:cNvGraphicFramePr>
            <a:graphicFrameLocks noChangeAspect="1"/>
          </p:cNvGraphicFramePr>
          <p:nvPr/>
        </p:nvGraphicFramePr>
        <p:xfrm>
          <a:off x="3857620" y="2714620"/>
          <a:ext cx="1764208" cy="571504"/>
        </p:xfrm>
        <a:graphic>
          <a:graphicData uri="http://schemas.openxmlformats.org/presentationml/2006/ole">
            <p:oleObj spid="_x0000_s53257" name="Формула" r:id="rId3" imgW="672808" imgH="215806" progId="Equation.3">
              <p:embed/>
            </p:oleObj>
          </a:graphicData>
        </a:graphic>
      </p:graphicFrame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3251" name="Object 3"/>
          <p:cNvGraphicFramePr>
            <a:graphicFrameLocks noChangeAspect="1"/>
          </p:cNvGraphicFramePr>
          <p:nvPr/>
        </p:nvGraphicFramePr>
        <p:xfrm>
          <a:off x="3857619" y="3500438"/>
          <a:ext cx="4095779" cy="571504"/>
        </p:xfrm>
        <a:graphic>
          <a:graphicData uri="http://schemas.openxmlformats.org/presentationml/2006/ole">
            <p:oleObj spid="_x0000_s53258" name="Формула" r:id="rId4" imgW="1638300" imgH="228600" progId="Equation.3">
              <p:embed/>
            </p:oleObj>
          </a:graphicData>
        </a:graphic>
      </p:graphicFrame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3253" name="Object 5"/>
          <p:cNvGraphicFramePr>
            <a:graphicFrameLocks noChangeAspect="1"/>
          </p:cNvGraphicFramePr>
          <p:nvPr/>
        </p:nvGraphicFramePr>
        <p:xfrm>
          <a:off x="3857620" y="4214818"/>
          <a:ext cx="4024341" cy="571504"/>
        </p:xfrm>
        <a:graphic>
          <a:graphicData uri="http://schemas.openxmlformats.org/presentationml/2006/ole">
            <p:oleObj spid="_x0000_s53259" name="Формула" r:id="rId5" imgW="16129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Свойства Стрелки Пирса: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/>
        </p:nvGraphicFramePr>
        <p:xfrm>
          <a:off x="3571868" y="2571744"/>
          <a:ext cx="1689664" cy="571504"/>
        </p:xfrm>
        <a:graphic>
          <a:graphicData uri="http://schemas.openxmlformats.org/presentationml/2006/ole">
            <p:oleObj spid="_x0000_s54281" name="Формула" r:id="rId3" imgW="647419" imgH="215806" progId="Equation.3">
              <p:embed/>
            </p:oleObj>
          </a:graphicData>
        </a:graphic>
      </p:graphicFrame>
      <p:graphicFrame>
        <p:nvGraphicFramePr>
          <p:cNvPr id="54275" name="Object 3"/>
          <p:cNvGraphicFramePr>
            <a:graphicFrameLocks noChangeAspect="1"/>
          </p:cNvGraphicFramePr>
          <p:nvPr/>
        </p:nvGraphicFramePr>
        <p:xfrm>
          <a:off x="3523020" y="3286124"/>
          <a:ext cx="1913296" cy="619800"/>
        </p:xfrm>
        <a:graphic>
          <a:graphicData uri="http://schemas.openxmlformats.org/presentationml/2006/ole">
            <p:oleObj spid="_x0000_s54282" name="Формула" r:id="rId4" imgW="672808" imgH="215806" progId="Equation.3">
              <p:embed/>
            </p:oleObj>
          </a:graphicData>
        </a:graphic>
      </p:graphicFrame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3571868" y="4071942"/>
          <a:ext cx="1785950" cy="613087"/>
        </p:xfrm>
        <a:graphic>
          <a:graphicData uri="http://schemas.openxmlformats.org/presentationml/2006/ole">
            <p:oleObj spid="_x0000_s54283" name="Формула" r:id="rId5" imgW="634449" imgH="215713" progId="Equation.3">
              <p:embed/>
            </p:oleObj>
          </a:graphicData>
        </a:graphic>
      </p:graphicFrame>
      <p:graphicFrame>
        <p:nvGraphicFramePr>
          <p:cNvPr id="54273" name="Object 1"/>
          <p:cNvGraphicFramePr>
            <a:graphicFrameLocks noChangeAspect="1"/>
          </p:cNvGraphicFramePr>
          <p:nvPr/>
        </p:nvGraphicFramePr>
        <p:xfrm>
          <a:off x="3571868" y="4929198"/>
          <a:ext cx="1928826" cy="642942"/>
        </p:xfrm>
        <a:graphic>
          <a:graphicData uri="http://schemas.openxmlformats.org/presentationml/2006/ole">
            <p:oleObj spid="_x0000_s54284" name="Формула" r:id="rId6" imgW="596641" imgH="203112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ysClr val="windowText" lastClr="000000"/>
                </a:solidFill>
              </a:rPr>
              <a:t>Штрих Шеффера (И-НЕ) – </a:t>
            </a:r>
            <a:r>
              <a:rPr lang="ru-RU" sz="2400" dirty="0" smtClean="0">
                <a:solidFill>
                  <a:sysClr val="windowText" lastClr="000000"/>
                </a:solidFill>
              </a:rPr>
              <a:t>это логическая операция, ставящая в соответствие каждым двум простым высказываниям составное высказывание, являющееся ложным тогда и только тогда, когда оба высказывания истинны. Соответствует обороту речи «не…или не…».</a:t>
            </a:r>
            <a:endParaRPr lang="ru-RU" sz="240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00298" y="2500306"/>
          <a:ext cx="4643470" cy="3291840"/>
        </p:xfrm>
        <a:graphic>
          <a:graphicData uri="http://schemas.openxmlformats.org/drawingml/2006/table">
            <a:tbl>
              <a:tblPr/>
              <a:tblGrid>
                <a:gridCol w="1180839"/>
                <a:gridCol w="1228273"/>
                <a:gridCol w="2234358"/>
              </a:tblGrid>
              <a:tr h="523879">
                <a:tc gridSpan="3"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Таблица истинности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3879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/>
                          <a:ea typeface="Times New Roman"/>
                        </a:rPr>
                        <a:t>А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</a:rPr>
                        <a:t>B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5297" name="Object 1"/>
          <p:cNvGraphicFramePr>
            <a:graphicFrameLocks noChangeAspect="1"/>
          </p:cNvGraphicFramePr>
          <p:nvPr/>
        </p:nvGraphicFramePr>
        <p:xfrm>
          <a:off x="5691188" y="3071813"/>
          <a:ext cx="1047750" cy="412750"/>
        </p:xfrm>
        <a:graphic>
          <a:graphicData uri="http://schemas.openxmlformats.org/presentationml/2006/ole">
            <p:oleObj spid="_x0000_s55301" name="Формула" r:id="rId3" imgW="279360" imgH="253800" progId="Equation.3">
              <p:embed/>
            </p:oleObj>
          </a:graphicData>
        </a:graphic>
      </p:graphicFrame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285720" y="6000768"/>
            <a:ext cx="27146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Обозначается: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5298" name="Object 2"/>
          <p:cNvGraphicFramePr>
            <a:graphicFrameLocks noChangeAspect="1"/>
          </p:cNvGraphicFramePr>
          <p:nvPr/>
        </p:nvGraphicFramePr>
        <p:xfrm>
          <a:off x="3786182" y="5786454"/>
          <a:ext cx="3071834" cy="809631"/>
        </p:xfrm>
        <a:graphic>
          <a:graphicData uri="http://schemas.openxmlformats.org/presentationml/2006/ole">
            <p:oleObj spid="_x0000_s55302" name="Формула" r:id="rId4" imgW="799753" imgH="266584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0"/>
            <a:ext cx="7772400" cy="2314575"/>
          </a:xfrm>
        </p:spPr>
        <p:txBody>
          <a:bodyPr>
            <a:noAutofit/>
          </a:bodyPr>
          <a:lstStyle/>
          <a:p>
            <a:pPr lvl="0" indent="450850" fontAlgn="base"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Штрих Шеффера как и стрелка Пирса обладает тем свойством, что через нее одну выражаются все другие логические операции. </a:t>
            </a:r>
            <a:br>
              <a:rPr lang="ru-RU" sz="2400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sz="2400" b="1" u="sng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Например:</a:t>
            </a:r>
            <a:endParaRPr lang="ru-RU" sz="2400" dirty="0"/>
          </a:p>
        </p:txBody>
      </p:sp>
      <p:sp>
        <p:nvSpPr>
          <p:cNvPr id="56327" name="Rectangle 7"/>
          <p:cNvSpPr>
            <a:spLocks noChangeArrowheads="1"/>
          </p:cNvSpPr>
          <p:nvPr/>
        </p:nvSpPr>
        <p:spPr bwMode="auto">
          <a:xfrm>
            <a:off x="1357313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6330" name="Object 10"/>
          <p:cNvGraphicFramePr>
            <a:graphicFrameLocks noChangeAspect="1"/>
          </p:cNvGraphicFramePr>
          <p:nvPr/>
        </p:nvGraphicFramePr>
        <p:xfrm>
          <a:off x="3500430" y="2786058"/>
          <a:ext cx="2071702" cy="750099"/>
        </p:xfrm>
        <a:graphic>
          <a:graphicData uri="http://schemas.openxmlformats.org/presentationml/2006/ole">
            <p:oleObj spid="_x0000_s56334" name="Формула" r:id="rId3" imgW="532937" imgH="266469" progId="Equation.3">
              <p:embed/>
            </p:oleObj>
          </a:graphicData>
        </a:graphic>
      </p:graphicFrame>
      <p:graphicFrame>
        <p:nvGraphicFramePr>
          <p:cNvPr id="56329" name="Object 9"/>
          <p:cNvGraphicFramePr>
            <a:graphicFrameLocks noChangeAspect="1"/>
          </p:cNvGraphicFramePr>
          <p:nvPr/>
        </p:nvGraphicFramePr>
        <p:xfrm>
          <a:off x="3428992" y="3643314"/>
          <a:ext cx="3429024" cy="642942"/>
        </p:xfrm>
        <a:graphic>
          <a:graphicData uri="http://schemas.openxmlformats.org/presentationml/2006/ole">
            <p:oleObj spid="_x0000_s56335" name="Формула" r:id="rId4" imgW="1219200" imgH="279400" progId="Equation.3">
              <p:embed/>
            </p:oleObj>
          </a:graphicData>
        </a:graphic>
      </p:graphicFrame>
      <p:graphicFrame>
        <p:nvGraphicFramePr>
          <p:cNvPr id="56328" name="Object 8"/>
          <p:cNvGraphicFramePr>
            <a:graphicFrameLocks noChangeAspect="1"/>
          </p:cNvGraphicFramePr>
          <p:nvPr/>
        </p:nvGraphicFramePr>
        <p:xfrm>
          <a:off x="3416546" y="4357694"/>
          <a:ext cx="3441470" cy="714380"/>
        </p:xfrm>
        <a:graphic>
          <a:graphicData uri="http://schemas.openxmlformats.org/presentationml/2006/ole">
            <p:oleObj spid="_x0000_s56336" name="Формула" r:id="rId5" imgW="1193800" imgH="279400" progId="Equation.3">
              <p:embed/>
            </p:oleObj>
          </a:graphicData>
        </a:graphic>
      </p:graphicFrame>
      <p:sp>
        <p:nvSpPr>
          <p:cNvPr id="56334" name="Rectangle 14"/>
          <p:cNvSpPr>
            <a:spLocks noChangeArrowheads="1"/>
          </p:cNvSpPr>
          <p:nvPr/>
        </p:nvSpPr>
        <p:spPr bwMode="auto">
          <a:xfrm>
            <a:off x="1357313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Свойства штриха Шеффера: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7347" name="Object 3"/>
          <p:cNvGraphicFramePr>
            <a:graphicFrameLocks noChangeAspect="1"/>
          </p:cNvGraphicFramePr>
          <p:nvPr/>
        </p:nvGraphicFramePr>
        <p:xfrm>
          <a:off x="3571868" y="3500438"/>
          <a:ext cx="1857388" cy="785818"/>
        </p:xfrm>
        <a:graphic>
          <a:graphicData uri="http://schemas.openxmlformats.org/presentationml/2006/ole">
            <p:oleObj spid="_x0000_s57359" name="Формула" r:id="rId3" imgW="532937" imgH="266469" progId="Equation.3">
              <p:embed/>
            </p:oleObj>
          </a:graphicData>
        </a:graphic>
      </p:graphicFrame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3500430" y="4429132"/>
          <a:ext cx="1857388" cy="785818"/>
        </p:xfrm>
        <a:graphic>
          <a:graphicData uri="http://schemas.openxmlformats.org/presentationml/2006/ole">
            <p:oleObj spid="_x0000_s57360" name="Формула" r:id="rId4" imgW="444114" imgH="253780" progId="Equation.3">
              <p:embed/>
            </p:oleObj>
          </a:graphicData>
        </a:graphic>
      </p:graphicFrame>
      <p:graphicFrame>
        <p:nvGraphicFramePr>
          <p:cNvPr id="57345" name="Object 1"/>
          <p:cNvGraphicFramePr>
            <a:graphicFrameLocks noChangeAspect="1"/>
          </p:cNvGraphicFramePr>
          <p:nvPr/>
        </p:nvGraphicFramePr>
        <p:xfrm>
          <a:off x="3500430" y="5214950"/>
          <a:ext cx="1857388" cy="714380"/>
        </p:xfrm>
        <a:graphic>
          <a:graphicData uri="http://schemas.openxmlformats.org/presentationml/2006/ole">
            <p:oleObj spid="_x0000_s57361" name="Формула" r:id="rId5" imgW="482181" imgH="266469" progId="Equation.3">
              <p:embed/>
            </p:oleObj>
          </a:graphicData>
        </a:graphic>
      </p:graphicFrame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90805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;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90805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;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908050" y="1285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;</a:t>
            </a: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908050" y="1552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7354" name="Object 10"/>
          <p:cNvGraphicFramePr>
            <a:graphicFrameLocks noChangeAspect="1"/>
          </p:cNvGraphicFramePr>
          <p:nvPr/>
        </p:nvGraphicFramePr>
        <p:xfrm>
          <a:off x="3500430" y="2643182"/>
          <a:ext cx="2214578" cy="857256"/>
        </p:xfrm>
        <a:graphic>
          <a:graphicData uri="http://schemas.openxmlformats.org/presentationml/2006/ole">
            <p:oleObj spid="_x0000_s57362" name="Формула" r:id="rId6" imgW="482391" imgH="304668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" y="2786058"/>
          <a:ext cx="8858278" cy="3443305"/>
        </p:xfrm>
        <a:graphic>
          <a:graphicData uri="http://schemas.openxmlformats.org/drawingml/2006/table">
            <a:tbl>
              <a:tblPr/>
              <a:tblGrid>
                <a:gridCol w="500032"/>
                <a:gridCol w="571504"/>
                <a:gridCol w="500066"/>
                <a:gridCol w="1000132"/>
                <a:gridCol w="928694"/>
                <a:gridCol w="1000132"/>
                <a:gridCol w="1143008"/>
                <a:gridCol w="1285884"/>
                <a:gridCol w="1000132"/>
                <a:gridCol w="928694"/>
              </a:tblGrid>
              <a:tr h="68866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В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Times New Roman"/>
                        <a:ea typeface="Times New Roman"/>
                      </a:endParaRP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66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66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66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866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6812" marR="668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8376" name="Object 8"/>
          <p:cNvGraphicFramePr>
            <a:graphicFrameLocks noChangeAspect="1"/>
          </p:cNvGraphicFramePr>
          <p:nvPr/>
        </p:nvGraphicFramePr>
        <p:xfrm>
          <a:off x="1071538" y="2857496"/>
          <a:ext cx="571504" cy="428628"/>
        </p:xfrm>
        <a:graphic>
          <a:graphicData uri="http://schemas.openxmlformats.org/presentationml/2006/ole">
            <p:oleObj spid="_x0000_s58398" name="Формула" r:id="rId3" imgW="152268" imgH="203024" progId="Equation.3">
              <p:embed/>
            </p:oleObj>
          </a:graphicData>
        </a:graphic>
      </p:graphicFrame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8377" name="Object 9"/>
          <p:cNvGraphicFramePr>
            <a:graphicFrameLocks noChangeAspect="1"/>
          </p:cNvGraphicFramePr>
          <p:nvPr/>
        </p:nvGraphicFramePr>
        <p:xfrm>
          <a:off x="1571604" y="2869942"/>
          <a:ext cx="992612" cy="428628"/>
        </p:xfrm>
        <a:graphic>
          <a:graphicData uri="http://schemas.openxmlformats.org/presentationml/2006/ole">
            <p:oleObj spid="_x0000_s58399" name="Формула" r:id="rId4" imgW="418918" imgH="177723" progId="Equation.3">
              <p:embed/>
            </p:oleObj>
          </a:graphicData>
        </a:graphic>
      </p:graphicFrame>
      <p:sp>
        <p:nvSpPr>
          <p:cNvPr id="5838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8379" name="Object 11"/>
          <p:cNvGraphicFramePr>
            <a:graphicFrameLocks noChangeAspect="1"/>
          </p:cNvGraphicFramePr>
          <p:nvPr/>
        </p:nvGraphicFramePr>
        <p:xfrm>
          <a:off x="2500298" y="2857496"/>
          <a:ext cx="1033750" cy="428628"/>
        </p:xfrm>
        <a:graphic>
          <a:graphicData uri="http://schemas.openxmlformats.org/presentationml/2006/ole">
            <p:oleObj spid="_x0000_s58400" name="Формула" r:id="rId5" imgW="393359" imgH="164957" progId="Equation.3">
              <p:embed/>
            </p:oleObj>
          </a:graphicData>
        </a:graphic>
      </p:graphicFrame>
      <p:sp>
        <p:nvSpPr>
          <p:cNvPr id="58382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8381" name="Object 13"/>
          <p:cNvGraphicFramePr>
            <a:graphicFrameLocks noChangeAspect="1"/>
          </p:cNvGraphicFramePr>
          <p:nvPr/>
        </p:nvGraphicFramePr>
        <p:xfrm>
          <a:off x="3500430" y="2928934"/>
          <a:ext cx="921174" cy="357190"/>
        </p:xfrm>
        <a:graphic>
          <a:graphicData uri="http://schemas.openxmlformats.org/presentationml/2006/ole">
            <p:oleObj spid="_x0000_s58401" name="Формула" r:id="rId6" imgW="469696" imgH="177723" progId="Equation.3">
              <p:embed/>
            </p:oleObj>
          </a:graphicData>
        </a:graphic>
      </p:graphicFrame>
      <p:sp>
        <p:nvSpPr>
          <p:cNvPr id="58384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8383" name="Object 15"/>
          <p:cNvGraphicFramePr>
            <a:graphicFrameLocks noChangeAspect="1"/>
          </p:cNvGraphicFramePr>
          <p:nvPr/>
        </p:nvGraphicFramePr>
        <p:xfrm>
          <a:off x="4572000" y="2928934"/>
          <a:ext cx="903737" cy="357190"/>
        </p:xfrm>
        <a:graphic>
          <a:graphicData uri="http://schemas.openxmlformats.org/presentationml/2006/ole">
            <p:oleObj spid="_x0000_s58402" name="Формула" r:id="rId7" imgW="482181" imgH="177646" progId="Equation.3">
              <p:embed/>
            </p:oleObj>
          </a:graphicData>
        </a:graphic>
      </p:graphicFrame>
      <p:sp>
        <p:nvSpPr>
          <p:cNvPr id="5838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8385" name="Object 17"/>
          <p:cNvGraphicFramePr>
            <a:graphicFrameLocks noChangeAspect="1"/>
          </p:cNvGraphicFramePr>
          <p:nvPr/>
        </p:nvGraphicFramePr>
        <p:xfrm>
          <a:off x="5786446" y="2857496"/>
          <a:ext cx="992612" cy="428628"/>
        </p:xfrm>
        <a:graphic>
          <a:graphicData uri="http://schemas.openxmlformats.org/presentationml/2006/ole">
            <p:oleObj spid="_x0000_s58403" name="Формула" r:id="rId8" imgW="418918" imgH="177723" progId="Equation.3">
              <p:embed/>
            </p:oleObj>
          </a:graphicData>
        </a:graphic>
      </p:graphicFrame>
      <p:sp>
        <p:nvSpPr>
          <p:cNvPr id="5838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8387" name="Object 19"/>
          <p:cNvGraphicFramePr>
            <a:graphicFrameLocks noChangeAspect="1"/>
          </p:cNvGraphicFramePr>
          <p:nvPr/>
        </p:nvGraphicFramePr>
        <p:xfrm>
          <a:off x="7072330" y="2928934"/>
          <a:ext cx="731389" cy="357190"/>
        </p:xfrm>
        <a:graphic>
          <a:graphicData uri="http://schemas.openxmlformats.org/presentationml/2006/ole">
            <p:oleObj spid="_x0000_s58404" name="Формула" r:id="rId9" imgW="406048" imgH="203024" progId="Equation.3">
              <p:embed/>
            </p:oleObj>
          </a:graphicData>
        </a:graphic>
      </p:graphicFrame>
      <p:sp>
        <p:nvSpPr>
          <p:cNvPr id="58390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8389" name="Object 21"/>
          <p:cNvGraphicFramePr>
            <a:graphicFrameLocks noChangeAspect="1"/>
          </p:cNvGraphicFramePr>
          <p:nvPr/>
        </p:nvGraphicFramePr>
        <p:xfrm>
          <a:off x="8143900" y="2857496"/>
          <a:ext cx="714380" cy="551093"/>
        </p:xfrm>
        <a:graphic>
          <a:graphicData uri="http://schemas.openxmlformats.org/presentationml/2006/ole">
            <p:oleObj spid="_x0000_s58405" name="Формула" r:id="rId10" imgW="266469" imgH="2537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772400" cy="193357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При составлении логического выражения необходимо учитывать порядок выполнения логических операций:</a:t>
            </a:r>
            <a:b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2786058"/>
            <a:ext cx="7772400" cy="3643338"/>
          </a:xfrm>
        </p:spPr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Действия в скобках;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Инверсия;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Конъюнкция;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Дизъюнкция (строгая и нестрогая);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Импликация;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Эквивалентность.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0"/>
            <a:ext cx="7772400" cy="703282"/>
          </a:xfrm>
        </p:spPr>
        <p:txBody>
          <a:bodyPr/>
          <a:lstStyle/>
          <a:p>
            <a:r>
              <a:rPr lang="ru-RU" sz="3400" dirty="0" smtClean="0"/>
              <a:t>Основные </a:t>
            </a:r>
            <a:r>
              <a:rPr lang="ru-RU" sz="3400" dirty="0"/>
              <a:t>операции: </a:t>
            </a:r>
            <a:r>
              <a:rPr lang="ru-RU" sz="3400" b="1" dirty="0"/>
              <a:t>и</a:t>
            </a:r>
            <a:r>
              <a:rPr lang="ru-RU" sz="3400" dirty="0"/>
              <a:t>, </a:t>
            </a:r>
            <a:r>
              <a:rPr lang="ru-RU" sz="3400" b="1" dirty="0"/>
              <a:t>или</a:t>
            </a:r>
            <a:r>
              <a:rPr lang="ru-RU" sz="3400" dirty="0"/>
              <a:t>, </a:t>
            </a:r>
            <a:r>
              <a:rPr lang="ru-RU" sz="3400" b="1" dirty="0"/>
              <a:t>не</a:t>
            </a:r>
            <a:r>
              <a:rPr lang="ru-RU" sz="3400" dirty="0"/>
              <a:t> </a:t>
            </a:r>
          </a:p>
        </p:txBody>
      </p:sp>
      <p:graphicFrame>
        <p:nvGraphicFramePr>
          <p:cNvPr id="2970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1071538" y="1357298"/>
          <a:ext cx="4419600" cy="844549"/>
        </p:xfrm>
        <a:graphic>
          <a:graphicData uri="http://schemas.openxmlformats.org/presentationml/2006/ole">
            <p:oleObj spid="_x0000_s33810" name="Формула" r:id="rId3" imgW="964781" imgH="215806" progId="Equation.3">
              <p:embed/>
            </p:oleObj>
          </a:graphicData>
        </a:graphic>
      </p:graphicFrame>
      <p:graphicFrame>
        <p:nvGraphicFramePr>
          <p:cNvPr id="29702" name="Object 6"/>
          <p:cNvGraphicFramePr>
            <a:graphicFrameLocks noGrp="1" noChangeAspect="1"/>
          </p:cNvGraphicFramePr>
          <p:nvPr>
            <p:ph sz="half" idx="2"/>
          </p:nvPr>
        </p:nvGraphicFramePr>
        <p:xfrm>
          <a:off x="1000100" y="2214554"/>
          <a:ext cx="6705600" cy="817562"/>
        </p:xfrm>
        <a:graphic>
          <a:graphicData uri="http://schemas.openxmlformats.org/presentationml/2006/ole">
            <p:oleObj spid="_x0000_s33811" name="Формула" r:id="rId4" imgW="1511300" imgH="215900" progId="Equation.3">
              <p:embed/>
            </p:oleObj>
          </a:graphicData>
        </a:graphic>
      </p:graphicFrame>
      <p:graphicFrame>
        <p:nvGraphicFramePr>
          <p:cNvPr id="29704" name="Object 8"/>
          <p:cNvGraphicFramePr>
            <a:graphicFrameLocks noChangeAspect="1"/>
          </p:cNvGraphicFramePr>
          <p:nvPr/>
        </p:nvGraphicFramePr>
        <p:xfrm>
          <a:off x="928662" y="3071810"/>
          <a:ext cx="6840538" cy="898525"/>
        </p:xfrm>
        <a:graphic>
          <a:graphicData uri="http://schemas.openxmlformats.org/presentationml/2006/ole">
            <p:oleObj spid="_x0000_s33812" name="Формула" r:id="rId5" imgW="1701800" imgH="241300" progId="Equation.3">
              <p:embed/>
            </p:oleObj>
          </a:graphicData>
        </a:graphic>
      </p:graphicFrame>
      <p:graphicFrame>
        <p:nvGraphicFramePr>
          <p:cNvPr id="6" name="Object 8"/>
          <p:cNvGraphicFramePr>
            <a:graphicFrameLocks noChangeAspect="1"/>
          </p:cNvGraphicFramePr>
          <p:nvPr/>
        </p:nvGraphicFramePr>
        <p:xfrm>
          <a:off x="909310" y="4000505"/>
          <a:ext cx="6227763" cy="928693"/>
        </p:xfrm>
        <a:graphic>
          <a:graphicData uri="http://schemas.openxmlformats.org/presentationml/2006/ole">
            <p:oleObj spid="_x0000_s33813" name="Формула" r:id="rId6" imgW="1548728" imgH="241195" progId="Equation.3">
              <p:embed/>
            </p:oleObj>
          </a:graphicData>
        </a:graphic>
      </p:graphicFrame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798" name="Object 6"/>
          <p:cNvGraphicFramePr>
            <a:graphicFrameLocks noChangeAspect="1"/>
          </p:cNvGraphicFramePr>
          <p:nvPr/>
        </p:nvGraphicFramePr>
        <p:xfrm>
          <a:off x="1214414" y="642918"/>
          <a:ext cx="3501904" cy="719141"/>
        </p:xfrm>
        <a:graphic>
          <a:graphicData uri="http://schemas.openxmlformats.org/presentationml/2006/ole">
            <p:oleObj spid="_x0000_s33814" name="Формула" r:id="rId7" imgW="1066337" imgH="215806" progId="Equation.3">
              <p:embed/>
            </p:oleObj>
          </a:graphicData>
        </a:graphic>
      </p:graphicFrame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800" name="Object 8"/>
          <p:cNvGraphicFramePr>
            <a:graphicFrameLocks noChangeAspect="1"/>
          </p:cNvGraphicFramePr>
          <p:nvPr/>
        </p:nvGraphicFramePr>
        <p:xfrm>
          <a:off x="1000100" y="5000637"/>
          <a:ext cx="6357982" cy="714380"/>
        </p:xfrm>
        <a:graphic>
          <a:graphicData uri="http://schemas.openxmlformats.org/presentationml/2006/ole">
            <p:oleObj spid="_x0000_s33815" name="Формула" r:id="rId8" imgW="1828800" imgH="215900" progId="Equation.3">
              <p:embed/>
            </p:oleObj>
          </a:graphicData>
        </a:graphic>
      </p:graphicFrame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3802" name="Object 10"/>
          <p:cNvGraphicFramePr>
            <a:graphicFrameLocks noChangeAspect="1"/>
          </p:cNvGraphicFramePr>
          <p:nvPr/>
        </p:nvGraphicFramePr>
        <p:xfrm>
          <a:off x="951252" y="5826094"/>
          <a:ext cx="3714776" cy="727065"/>
        </p:xfrm>
        <a:graphic>
          <a:graphicData uri="http://schemas.openxmlformats.org/presentationml/2006/ole">
            <p:oleObj spid="_x0000_s33816" name="Формула" r:id="rId9" imgW="1015559" imgH="215806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4820" name="Object 4"/>
          <p:cNvGraphicFramePr>
            <a:graphicFrameLocks noGrp="1" noChangeAspect="1"/>
          </p:cNvGraphicFramePr>
          <p:nvPr>
            <p:ph idx="1"/>
          </p:nvPr>
        </p:nvGraphicFramePr>
        <p:xfrm>
          <a:off x="1524000" y="2286000"/>
          <a:ext cx="3068638" cy="569913"/>
        </p:xfrm>
        <a:graphic>
          <a:graphicData uri="http://schemas.openxmlformats.org/presentationml/2006/ole">
            <p:oleObj spid="_x0000_s34826" name="Формула" r:id="rId3" imgW="888614" imgH="165028" progId="Equation.3">
              <p:embed/>
            </p:oleObj>
          </a:graphicData>
        </a:graphic>
      </p:graphicFrame>
      <p:graphicFrame>
        <p:nvGraphicFramePr>
          <p:cNvPr id="34823" name="Object 7"/>
          <p:cNvGraphicFramePr>
            <a:graphicFrameLocks noChangeAspect="1"/>
          </p:cNvGraphicFramePr>
          <p:nvPr/>
        </p:nvGraphicFramePr>
        <p:xfrm>
          <a:off x="1219200" y="4648200"/>
          <a:ext cx="4953000" cy="701675"/>
        </p:xfrm>
        <a:graphic>
          <a:graphicData uri="http://schemas.openxmlformats.org/presentationml/2006/ole">
            <p:oleObj spid="_x0000_s34827" name="Формула" r:id="rId4" imgW="1435100" imgH="203200" progId="Equation.3">
              <p:embed/>
            </p:oleObj>
          </a:graphicData>
        </a:graphic>
      </p:graphicFrame>
      <p:graphicFrame>
        <p:nvGraphicFramePr>
          <p:cNvPr id="34824" name="Object 8"/>
          <p:cNvGraphicFramePr>
            <a:graphicFrameLocks noChangeAspect="1"/>
          </p:cNvGraphicFramePr>
          <p:nvPr/>
        </p:nvGraphicFramePr>
        <p:xfrm>
          <a:off x="1447800" y="3124200"/>
          <a:ext cx="2016125" cy="569913"/>
        </p:xfrm>
        <a:graphic>
          <a:graphicData uri="http://schemas.openxmlformats.org/presentationml/2006/ole">
            <p:oleObj spid="_x0000_s34828" name="Формула" r:id="rId5" imgW="583693" imgH="164957" progId="Equation.3">
              <p:embed/>
            </p:oleObj>
          </a:graphicData>
        </a:graphic>
      </p:graphicFrame>
      <p:graphicFrame>
        <p:nvGraphicFramePr>
          <p:cNvPr id="34825" name="Object 9"/>
          <p:cNvGraphicFramePr>
            <a:graphicFrameLocks noChangeAspect="1"/>
          </p:cNvGraphicFramePr>
          <p:nvPr/>
        </p:nvGraphicFramePr>
        <p:xfrm>
          <a:off x="1295400" y="3886200"/>
          <a:ext cx="5480050" cy="701675"/>
        </p:xfrm>
        <a:graphic>
          <a:graphicData uri="http://schemas.openxmlformats.org/presentationml/2006/ole">
            <p:oleObj spid="_x0000_s34829" name="Формула" r:id="rId6" imgW="1586811" imgH="203112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/>
              <a:t>Законы логики</a:t>
            </a:r>
          </a:p>
        </p:txBody>
      </p:sp>
      <p:graphicFrame>
        <p:nvGraphicFramePr>
          <p:cNvPr id="5237" name="Group 117"/>
          <p:cNvGraphicFramePr>
            <a:graphicFrameLocks noGrp="1"/>
          </p:cNvGraphicFramePr>
          <p:nvPr>
            <p:ph sz="quarter" idx="1"/>
          </p:nvPr>
        </p:nvGraphicFramePr>
        <p:xfrm>
          <a:off x="147480" y="1741488"/>
          <a:ext cx="8882063" cy="4431348"/>
        </p:xfrm>
        <a:graphic>
          <a:graphicData uri="http://schemas.openxmlformats.org/drawingml/2006/table">
            <a:tbl>
              <a:tblPr/>
              <a:tblGrid>
                <a:gridCol w="2709863"/>
                <a:gridCol w="2928937"/>
                <a:gridCol w="3243263"/>
              </a:tblGrid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Закон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Для </a:t>
                      </a: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Для </a:t>
                      </a: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495300" marR="0" lvl="0" indent="-495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переместительный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495300" marR="0" lvl="0" indent="-495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распределительный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495300" marR="0" lvl="0" indent="-495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Сочетательный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495300" marR="0" lvl="0" indent="-495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Идемпотенции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495300" marR="0" lvl="0" indent="-495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Поглощения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495300" marR="0" lvl="0" indent="-495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Операция с инверсией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495300" marR="0" lvl="0" indent="-495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Операция с константами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176" name="Object 5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352800" y="2362200"/>
          <a:ext cx="1828800" cy="338138"/>
        </p:xfrm>
        <a:graphic>
          <a:graphicData uri="http://schemas.openxmlformats.org/presentationml/2006/ole">
            <p:oleObj spid="_x0000_s35874" name="Формула" r:id="rId3" imgW="888614" imgH="165028" progId="Equation.3">
              <p:embed/>
            </p:oleObj>
          </a:graphicData>
        </a:graphic>
      </p:graphicFrame>
      <p:graphicFrame>
        <p:nvGraphicFramePr>
          <p:cNvPr id="5179" name="Object 59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781800" y="2362200"/>
          <a:ext cx="1295400" cy="365125"/>
        </p:xfrm>
        <a:graphic>
          <a:graphicData uri="http://schemas.openxmlformats.org/presentationml/2006/ole">
            <p:oleObj spid="_x0000_s35875" name="Формула" r:id="rId4" imgW="583693" imgH="164957" progId="Equation.3">
              <p:embed/>
            </p:oleObj>
          </a:graphicData>
        </a:graphic>
      </p:graphicFrame>
      <p:graphicFrame>
        <p:nvGraphicFramePr>
          <p:cNvPr id="5189" name="Object 69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2819400" y="3581400"/>
          <a:ext cx="2895600" cy="342900"/>
        </p:xfrm>
        <a:graphic>
          <a:graphicData uri="http://schemas.openxmlformats.org/presentationml/2006/ole">
            <p:oleObj spid="_x0000_s35876" name="Формула" r:id="rId5" imgW="1714500" imgH="203200" progId="Equation.3">
              <p:embed/>
            </p:oleObj>
          </a:graphicData>
        </a:graphic>
      </p:graphicFrame>
      <p:graphicFrame>
        <p:nvGraphicFramePr>
          <p:cNvPr id="5198" name="Object 78"/>
          <p:cNvGraphicFramePr>
            <a:graphicFrameLocks noChangeAspect="1"/>
          </p:cNvGraphicFramePr>
          <p:nvPr/>
        </p:nvGraphicFramePr>
        <p:xfrm>
          <a:off x="5867400" y="3581400"/>
          <a:ext cx="2895600" cy="381000"/>
        </p:xfrm>
        <a:graphic>
          <a:graphicData uri="http://schemas.openxmlformats.org/presentationml/2006/ole">
            <p:oleObj spid="_x0000_s35877" name="Формула" r:id="rId6" imgW="1586811" imgH="203112" progId="Equation.3">
              <p:embed/>
            </p:oleObj>
          </a:graphicData>
        </a:graphic>
      </p:graphicFrame>
      <p:graphicFrame>
        <p:nvGraphicFramePr>
          <p:cNvPr id="5202" name="Object 82"/>
          <p:cNvGraphicFramePr>
            <a:graphicFrameLocks noChangeAspect="1"/>
          </p:cNvGraphicFramePr>
          <p:nvPr/>
        </p:nvGraphicFramePr>
        <p:xfrm>
          <a:off x="2819400" y="2895600"/>
          <a:ext cx="2789238" cy="342900"/>
        </p:xfrm>
        <a:graphic>
          <a:graphicData uri="http://schemas.openxmlformats.org/presentationml/2006/ole">
            <p:oleObj spid="_x0000_s35878" name="Формула" r:id="rId7" imgW="1651000" imgH="203200" progId="Equation.3">
              <p:embed/>
            </p:oleObj>
          </a:graphicData>
        </a:graphic>
      </p:graphicFrame>
      <p:graphicFrame>
        <p:nvGraphicFramePr>
          <p:cNvPr id="5203" name="Object 83"/>
          <p:cNvGraphicFramePr>
            <a:graphicFrameLocks noChangeAspect="1"/>
          </p:cNvGraphicFramePr>
          <p:nvPr/>
        </p:nvGraphicFramePr>
        <p:xfrm>
          <a:off x="5791200" y="2895600"/>
          <a:ext cx="3157538" cy="368300"/>
        </p:xfrm>
        <a:graphic>
          <a:graphicData uri="http://schemas.openxmlformats.org/presentationml/2006/ole">
            <p:oleObj spid="_x0000_s35879" name="Формула" r:id="rId8" imgW="1790700" imgH="203200" progId="Equation.3">
              <p:embed/>
            </p:oleObj>
          </a:graphicData>
        </a:graphic>
      </p:graphicFrame>
      <p:graphicFrame>
        <p:nvGraphicFramePr>
          <p:cNvPr id="5221" name="Object 101"/>
          <p:cNvGraphicFramePr>
            <a:graphicFrameLocks noChangeAspect="1"/>
          </p:cNvGraphicFramePr>
          <p:nvPr/>
        </p:nvGraphicFramePr>
        <p:xfrm>
          <a:off x="6353175" y="4038600"/>
          <a:ext cx="1379538" cy="365125"/>
        </p:xfrm>
        <a:graphic>
          <a:graphicData uri="http://schemas.openxmlformats.org/presentationml/2006/ole">
            <p:oleObj spid="_x0000_s35880" name="Формула" r:id="rId9" imgW="622030" imgH="165028" progId="Equation.3">
              <p:embed/>
            </p:oleObj>
          </a:graphicData>
        </a:graphic>
      </p:graphicFrame>
      <p:graphicFrame>
        <p:nvGraphicFramePr>
          <p:cNvPr id="5222" name="Object 102"/>
          <p:cNvGraphicFramePr>
            <a:graphicFrameLocks noChangeAspect="1"/>
          </p:cNvGraphicFramePr>
          <p:nvPr/>
        </p:nvGraphicFramePr>
        <p:xfrm>
          <a:off x="3265488" y="4495800"/>
          <a:ext cx="1916112" cy="365125"/>
        </p:xfrm>
        <a:graphic>
          <a:graphicData uri="http://schemas.openxmlformats.org/presentationml/2006/ole">
            <p:oleObj spid="_x0000_s35881" name="Формула" r:id="rId10" imgW="863225" imgH="165028" progId="Equation.3">
              <p:embed/>
            </p:oleObj>
          </a:graphicData>
        </a:graphic>
      </p:graphicFrame>
      <p:graphicFrame>
        <p:nvGraphicFramePr>
          <p:cNvPr id="5223" name="Object 103"/>
          <p:cNvGraphicFramePr>
            <a:graphicFrameLocks noChangeAspect="1"/>
          </p:cNvGraphicFramePr>
          <p:nvPr/>
        </p:nvGraphicFramePr>
        <p:xfrm>
          <a:off x="3552825" y="4038600"/>
          <a:ext cx="1436688" cy="365125"/>
        </p:xfrm>
        <a:graphic>
          <a:graphicData uri="http://schemas.openxmlformats.org/presentationml/2006/ole">
            <p:oleObj spid="_x0000_s35882" name="Формула" r:id="rId11" imgW="647419" imgH="165028" progId="Equation.3">
              <p:embed/>
            </p:oleObj>
          </a:graphicData>
        </a:graphic>
      </p:graphicFrame>
      <p:graphicFrame>
        <p:nvGraphicFramePr>
          <p:cNvPr id="5224" name="Object 104"/>
          <p:cNvGraphicFramePr>
            <a:graphicFrameLocks noChangeAspect="1"/>
          </p:cNvGraphicFramePr>
          <p:nvPr/>
        </p:nvGraphicFramePr>
        <p:xfrm>
          <a:off x="6059488" y="4572000"/>
          <a:ext cx="2141537" cy="449263"/>
        </p:xfrm>
        <a:graphic>
          <a:graphicData uri="http://schemas.openxmlformats.org/presentationml/2006/ole">
            <p:oleObj spid="_x0000_s35883" name="Формула" r:id="rId12" imgW="965200" imgH="203200" progId="Equation.3">
              <p:embed/>
            </p:oleObj>
          </a:graphicData>
        </a:graphic>
      </p:graphicFrame>
      <p:graphicFrame>
        <p:nvGraphicFramePr>
          <p:cNvPr id="5227" name="Object 107"/>
          <p:cNvGraphicFramePr>
            <a:graphicFrameLocks noChangeAspect="1"/>
          </p:cNvGraphicFramePr>
          <p:nvPr/>
        </p:nvGraphicFramePr>
        <p:xfrm>
          <a:off x="3408363" y="5064125"/>
          <a:ext cx="1323975" cy="449263"/>
        </p:xfrm>
        <a:graphic>
          <a:graphicData uri="http://schemas.openxmlformats.org/presentationml/2006/ole">
            <p:oleObj spid="_x0000_s35884" name="Формула" r:id="rId13" imgW="596641" imgH="203112" progId="Equation.3">
              <p:embed/>
            </p:oleObj>
          </a:graphicData>
        </a:graphic>
      </p:graphicFrame>
      <p:graphicFrame>
        <p:nvGraphicFramePr>
          <p:cNvPr id="5228" name="Object 108"/>
          <p:cNvGraphicFramePr>
            <a:graphicFrameLocks noChangeAspect="1"/>
          </p:cNvGraphicFramePr>
          <p:nvPr/>
        </p:nvGraphicFramePr>
        <p:xfrm>
          <a:off x="6186488" y="5091113"/>
          <a:ext cx="1295400" cy="477837"/>
        </p:xfrm>
        <a:graphic>
          <a:graphicData uri="http://schemas.openxmlformats.org/presentationml/2006/ole">
            <p:oleObj spid="_x0000_s35885" name="Формула" r:id="rId14" imgW="583693" imgH="215713" progId="Equation.3">
              <p:embed/>
            </p:oleObj>
          </a:graphicData>
        </a:graphic>
      </p:graphicFrame>
      <p:graphicFrame>
        <p:nvGraphicFramePr>
          <p:cNvPr id="5239" name="Object 119"/>
          <p:cNvGraphicFramePr>
            <a:graphicFrameLocks noChangeAspect="1"/>
          </p:cNvGraphicFramePr>
          <p:nvPr/>
        </p:nvGraphicFramePr>
        <p:xfrm>
          <a:off x="3048000" y="5791200"/>
          <a:ext cx="985838" cy="279400"/>
        </p:xfrm>
        <a:graphic>
          <a:graphicData uri="http://schemas.openxmlformats.org/presentationml/2006/ole">
            <p:oleObj spid="_x0000_s35886" name="Формула" r:id="rId15" imgW="621760" imgH="177646" progId="Equation.3">
              <p:embed/>
            </p:oleObj>
          </a:graphicData>
        </a:graphic>
      </p:graphicFrame>
      <p:graphicFrame>
        <p:nvGraphicFramePr>
          <p:cNvPr id="5241" name="Object 121"/>
          <p:cNvGraphicFramePr>
            <a:graphicFrameLocks noChangeAspect="1"/>
          </p:cNvGraphicFramePr>
          <p:nvPr/>
        </p:nvGraphicFramePr>
        <p:xfrm>
          <a:off x="4419600" y="5721350"/>
          <a:ext cx="990600" cy="298450"/>
        </p:xfrm>
        <a:graphic>
          <a:graphicData uri="http://schemas.openxmlformats.org/presentationml/2006/ole">
            <p:oleObj spid="_x0000_s35887" name="Формула" r:id="rId16" imgW="545626" imgH="164957" progId="Equation.3">
              <p:embed/>
            </p:oleObj>
          </a:graphicData>
        </a:graphic>
      </p:graphicFrame>
      <p:graphicFrame>
        <p:nvGraphicFramePr>
          <p:cNvPr id="5242" name="Object 122"/>
          <p:cNvGraphicFramePr>
            <a:graphicFrameLocks noChangeAspect="1"/>
          </p:cNvGraphicFramePr>
          <p:nvPr/>
        </p:nvGraphicFramePr>
        <p:xfrm>
          <a:off x="5791200" y="5715000"/>
          <a:ext cx="1014413" cy="381000"/>
        </p:xfrm>
        <a:graphic>
          <a:graphicData uri="http://schemas.openxmlformats.org/presentationml/2006/ole">
            <p:oleObj spid="_x0000_s35888" name="Формула" r:id="rId17" imgW="558558" imgH="177723" progId="Equation.3">
              <p:embed/>
            </p:oleObj>
          </a:graphicData>
        </a:graphic>
      </p:graphicFrame>
      <p:graphicFrame>
        <p:nvGraphicFramePr>
          <p:cNvPr id="5245" name="Object 125"/>
          <p:cNvGraphicFramePr>
            <a:graphicFrameLocks noChangeAspect="1"/>
          </p:cNvGraphicFramePr>
          <p:nvPr/>
        </p:nvGraphicFramePr>
        <p:xfrm>
          <a:off x="7315200" y="5665788"/>
          <a:ext cx="1014413" cy="354012"/>
        </p:xfrm>
        <a:graphic>
          <a:graphicData uri="http://schemas.openxmlformats.org/presentationml/2006/ole">
            <p:oleObj spid="_x0000_s35889" name="Формула" r:id="rId18" imgW="558558" imgH="165028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429684" cy="1785950"/>
          </a:xfrm>
        </p:spPr>
        <p:txBody>
          <a:bodyPr>
            <a:noAutofit/>
          </a:bodyPr>
          <a:lstStyle/>
          <a:p>
            <a:pPr marL="450850" indent="-450850" algn="ctr" eaLnBrk="0" hangingPunct="0">
              <a:spcBef>
                <a:spcPct val="50000"/>
              </a:spcBef>
            </a:pPr>
            <a:r>
              <a:rPr lang="ru-RU" sz="2800" b="1" dirty="0" smtClean="0">
                <a:solidFill>
                  <a:schemeClr val="accent2"/>
                </a:solidFill>
              </a:rPr>
              <a:t>Логическое высказывание </a:t>
            </a:r>
            <a:r>
              <a:rPr lang="ru-RU" sz="2800" dirty="0" smtClean="0"/>
              <a:t>–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это повествовательное предложение, про которое однозначно можно сказать: истинно оно или ложно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366714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Будут ли высказыванием следующие предложения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</a:p>
          <a:p>
            <a:pPr marL="514350" indent="-514350">
              <a:buFont typeface="Arial" pitchFamily="34" charset="0"/>
              <a:buChar char="•"/>
            </a:pP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14350" indent="-514350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Пятью пять – двадцать пять.</a:t>
            </a:r>
          </a:p>
          <a:p>
            <a:pPr marL="514350" indent="-514350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Пекин – столица Японии.</a:t>
            </a:r>
          </a:p>
          <a:p>
            <a:pPr marL="514350" indent="-514350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Информатика – любимый предмет.</a:t>
            </a:r>
          </a:p>
          <a:p>
            <a:pPr marL="514350" indent="-514350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Х+3=5</a:t>
            </a:r>
          </a:p>
          <a:p>
            <a:pPr marL="514350" indent="-514350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Победа!</a:t>
            </a:r>
          </a:p>
          <a:p>
            <a:pPr marL="514350" indent="-514350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Который час?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Ты сегодня пойдёшь в школу?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714348" y="4429132"/>
            <a:ext cx="4587875" cy="206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695297" y="4786322"/>
            <a:ext cx="1548000" cy="206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642910" y="5819907"/>
            <a:ext cx="4068000" cy="206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714348" y="5143512"/>
            <a:ext cx="1548000" cy="206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714348" y="5478400"/>
            <a:ext cx="2016000" cy="2063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Законы для отрицания</a:t>
            </a:r>
          </a:p>
        </p:txBody>
      </p:sp>
      <p:graphicFrame>
        <p:nvGraphicFramePr>
          <p:cNvPr id="6207" name="Group 63"/>
          <p:cNvGraphicFramePr>
            <a:graphicFrameLocks noGrp="1"/>
          </p:cNvGraphicFramePr>
          <p:nvPr>
            <p:ph sz="half" idx="1"/>
          </p:nvPr>
        </p:nvGraphicFramePr>
        <p:xfrm>
          <a:off x="566738" y="1752600"/>
          <a:ext cx="7739062" cy="3276601"/>
        </p:xfrm>
        <a:graphic>
          <a:graphicData uri="http://schemas.openxmlformats.org/drawingml/2006/table">
            <a:tbl>
              <a:tblPr/>
              <a:tblGrid>
                <a:gridCol w="2709862"/>
                <a:gridCol w="2362200"/>
                <a:gridCol w="2667000"/>
              </a:tblGrid>
              <a:tr h="1011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Закон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Для </a:t>
                      </a: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или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Для </a:t>
                      </a:r>
                      <a:r>
                        <a:rPr kumimoji="0" lang="ru-RU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1238">
                <a:tc>
                  <a:txBody>
                    <a:bodyPr/>
                    <a:lstStyle/>
                    <a:p>
                      <a:pPr marL="495300" marR="0" lvl="0" indent="-495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Правило де Моргана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54125">
                <a:tc>
                  <a:txBody>
                    <a:bodyPr/>
                    <a:lstStyle/>
                    <a:p>
                      <a:pPr marL="495300" marR="0" lvl="0" indent="-4953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Двойное отрицание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195" name="Object 51"/>
          <p:cNvGraphicFramePr>
            <a:graphicFrameLocks noGrp="1" noChangeAspect="1"/>
          </p:cNvGraphicFramePr>
          <p:nvPr>
            <p:ph sz="half" idx="2"/>
          </p:nvPr>
        </p:nvGraphicFramePr>
        <p:xfrm>
          <a:off x="3370263" y="2981325"/>
          <a:ext cx="2192337" cy="515938"/>
        </p:xfrm>
        <a:graphic>
          <a:graphicData uri="http://schemas.openxmlformats.org/presentationml/2006/ole">
            <p:oleObj spid="_x0000_s36872" name="Формула" r:id="rId3" imgW="863225" imgH="203112" progId="Equation.3">
              <p:embed/>
            </p:oleObj>
          </a:graphicData>
        </a:graphic>
      </p:graphicFrame>
      <p:graphicFrame>
        <p:nvGraphicFramePr>
          <p:cNvPr id="6201" name="Object 57"/>
          <p:cNvGraphicFramePr>
            <a:graphicFrameLocks noChangeAspect="1"/>
          </p:cNvGraphicFramePr>
          <p:nvPr/>
        </p:nvGraphicFramePr>
        <p:xfrm>
          <a:off x="6037263" y="3074988"/>
          <a:ext cx="1658937" cy="390525"/>
        </p:xfrm>
        <a:graphic>
          <a:graphicData uri="http://schemas.openxmlformats.org/presentationml/2006/ole">
            <p:oleObj spid="_x0000_s36873" name="Формула" r:id="rId4" imgW="863225" imgH="203112" progId="Equation.3">
              <p:embed/>
            </p:oleObj>
          </a:graphicData>
        </a:graphic>
      </p:graphicFrame>
      <p:graphicFrame>
        <p:nvGraphicFramePr>
          <p:cNvPr id="6202" name="Object 58"/>
          <p:cNvGraphicFramePr>
            <a:graphicFrameLocks noChangeAspect="1"/>
          </p:cNvGraphicFramePr>
          <p:nvPr/>
        </p:nvGraphicFramePr>
        <p:xfrm>
          <a:off x="4648200" y="4114800"/>
          <a:ext cx="1216025" cy="684213"/>
        </p:xfrm>
        <a:graphic>
          <a:graphicData uri="http://schemas.openxmlformats.org/presentationml/2006/ole">
            <p:oleObj spid="_x0000_s36874" name="Формула" r:id="rId5" imgW="406224" imgH="228501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/>
              <a:t>Закон исключения (склеивания)</a:t>
            </a:r>
          </a:p>
        </p:txBody>
      </p:sp>
      <p:graphicFrame>
        <p:nvGraphicFramePr>
          <p:cNvPr id="15368" name="Object 8"/>
          <p:cNvGraphicFramePr>
            <a:graphicFrameLocks noGrp="1" noChangeAspect="1"/>
          </p:cNvGraphicFramePr>
          <p:nvPr>
            <p:ph sz="half" idx="2"/>
          </p:nvPr>
        </p:nvGraphicFramePr>
        <p:xfrm>
          <a:off x="1905000" y="2438400"/>
          <a:ext cx="4078288" cy="744538"/>
        </p:xfrm>
        <a:graphic>
          <a:graphicData uri="http://schemas.openxmlformats.org/presentationml/2006/ole">
            <p:oleObj spid="_x0000_s37894" name="Формула" r:id="rId3" imgW="1320227" imgH="241195" progId="Equation.3">
              <p:embed/>
            </p:oleObj>
          </a:graphicData>
        </a:graphic>
      </p:graphicFrame>
      <p:graphicFrame>
        <p:nvGraphicFramePr>
          <p:cNvPr id="15370" name="Object 10"/>
          <p:cNvGraphicFramePr>
            <a:graphicFrameLocks noChangeAspect="1"/>
          </p:cNvGraphicFramePr>
          <p:nvPr/>
        </p:nvGraphicFramePr>
        <p:xfrm>
          <a:off x="2201863" y="3640138"/>
          <a:ext cx="3332162" cy="627062"/>
        </p:xfrm>
        <a:graphic>
          <a:graphicData uri="http://schemas.openxmlformats.org/presentationml/2006/ole">
            <p:oleObj spid="_x0000_s37895" name="Формула" r:id="rId4" imgW="1079032" imgH="203112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772400" cy="1214422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Иногда при решении задач полезны формулы де Моргана: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3071810"/>
            <a:ext cx="3492497" cy="1000132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en-U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¬ (A </a:t>
            </a:r>
            <a:r>
              <a:rPr lang="en-U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/>
              </a:rPr>
              <a:t></a:t>
            </a:r>
            <a:r>
              <a:rPr lang="en-U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B) = ¬ A </a:t>
            </a:r>
            <a:r>
              <a:rPr lang="en-U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/>
              </a:rPr>
              <a:t></a:t>
            </a:r>
            <a:r>
              <a:rPr lang="en-U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¬ B</a:t>
            </a:r>
            <a: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¬ (A </a:t>
            </a:r>
            <a:r>
              <a:rPr lang="en-U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/>
              </a:rPr>
              <a:t></a:t>
            </a:r>
            <a:r>
              <a:rPr lang="en-U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B) = ¬ A </a:t>
            </a:r>
            <a:r>
              <a:rPr lang="en-U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sym typeface="Symbol"/>
              </a:rPr>
              <a:t></a:t>
            </a:r>
            <a:r>
              <a:rPr lang="en-US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¬ B</a:t>
            </a:r>
            <a:endParaRPr lang="ru-RU" sz="2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6286520"/>
            <a:ext cx="8429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Огастес</a:t>
            </a:r>
            <a:r>
              <a:rPr lang="ru-RU" b="1" dirty="0" smtClean="0"/>
              <a:t> (Август) де Морган – </a:t>
            </a:r>
            <a:r>
              <a:rPr lang="ru-RU" dirty="0" smtClean="0"/>
              <a:t>шотландский  математик и логик.</a:t>
            </a:r>
            <a:endParaRPr lang="ru-RU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5072066" y="3143248"/>
          <a:ext cx="1857388" cy="438260"/>
        </p:xfrm>
        <a:graphic>
          <a:graphicData uri="http://schemas.openxmlformats.org/presentationml/2006/ole">
            <p:oleObj spid="_x0000_s27654" name="Формула" r:id="rId3" imgW="850531" imgH="203112" progId="Equation.3">
              <p:embed/>
            </p:oleObj>
          </a:graphicData>
        </a:graphic>
      </p:graphicFrame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5067303" y="3571876"/>
          <a:ext cx="1816565" cy="428628"/>
        </p:xfrm>
        <a:graphic>
          <a:graphicData uri="http://schemas.openxmlformats.org/presentationml/2006/ole">
            <p:oleObj spid="_x0000_s27655" name="Формула" r:id="rId4" imgW="850531" imgH="203112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/>
              <a:t>1. Является ли данная функция тождественно-истинной?</a:t>
            </a:r>
          </a:p>
        </p:txBody>
      </p:sp>
      <p:graphicFrame>
        <p:nvGraphicFramePr>
          <p:cNvPr id="34820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1403350" y="1852613"/>
          <a:ext cx="6408738" cy="1023937"/>
        </p:xfrm>
        <a:graphic>
          <a:graphicData uri="http://schemas.openxmlformats.org/presentationml/2006/ole">
            <p:oleObj spid="_x0000_s61444" name="Формула" r:id="rId3" imgW="1511300" imgH="241300" progId="Equation.3">
              <p:embed/>
            </p:oleObj>
          </a:graphicData>
        </a:graphic>
      </p:graphicFrame>
      <p:sp>
        <p:nvSpPr>
          <p:cNvPr id="34829" name="Rectangle 1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3213100"/>
            <a:ext cx="8229600" cy="2913063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Способы решения:</a:t>
            </a:r>
          </a:p>
          <a:p>
            <a:r>
              <a:rPr lang="ru-RU" sz="2800"/>
              <a:t>Упрощение функции</a:t>
            </a:r>
          </a:p>
          <a:p>
            <a:r>
              <a:rPr lang="ru-RU" sz="2800"/>
              <a:t>Построение таблицы истинности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323850" y="3141663"/>
            <a:ext cx="7272338" cy="1800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68" name="Object 4"/>
          <p:cNvGraphicFramePr>
            <a:graphicFrameLocks noGrp="1" noChangeAspect="1"/>
          </p:cNvGraphicFramePr>
          <p:nvPr>
            <p:ph/>
          </p:nvPr>
        </p:nvGraphicFramePr>
        <p:xfrm>
          <a:off x="608013" y="53975"/>
          <a:ext cx="6921500" cy="6804025"/>
        </p:xfrm>
        <a:graphic>
          <a:graphicData uri="http://schemas.openxmlformats.org/presentationml/2006/ole">
            <p:oleObj spid="_x0000_s62468" name="Формула" r:id="rId3" imgW="2247900" imgH="2209800" progId="Equation.3">
              <p:embed/>
            </p:oleObj>
          </a:graphicData>
        </a:graphic>
      </p:graphicFrame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323850" y="765175"/>
            <a:ext cx="6335713" cy="863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250825" y="1700213"/>
            <a:ext cx="6985000" cy="6492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72" name="Rectangle 8"/>
          <p:cNvSpPr>
            <a:spLocks noChangeArrowheads="1"/>
          </p:cNvSpPr>
          <p:nvPr/>
        </p:nvSpPr>
        <p:spPr bwMode="auto">
          <a:xfrm>
            <a:off x="250825" y="2349500"/>
            <a:ext cx="7561263" cy="719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250825" y="3213100"/>
            <a:ext cx="8066088" cy="1152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74" name="Rectangle 10"/>
          <p:cNvSpPr>
            <a:spLocks noChangeArrowheads="1"/>
          </p:cNvSpPr>
          <p:nvPr/>
        </p:nvSpPr>
        <p:spPr bwMode="auto">
          <a:xfrm>
            <a:off x="250825" y="4365625"/>
            <a:ext cx="6626225" cy="1223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250825" y="5589588"/>
            <a:ext cx="3816350" cy="12684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76" name="Rectangle 12"/>
          <p:cNvSpPr>
            <a:spLocks noChangeArrowheads="1"/>
          </p:cNvSpPr>
          <p:nvPr/>
        </p:nvSpPr>
        <p:spPr bwMode="auto">
          <a:xfrm>
            <a:off x="4140200" y="5516563"/>
            <a:ext cx="2592388" cy="10080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6372225" y="188913"/>
            <a:ext cx="252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1 способ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6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0" grpId="0" animBg="1"/>
      <p:bldP spid="36871" grpId="0" animBg="1"/>
      <p:bldP spid="36872" grpId="0" animBg="1"/>
      <p:bldP spid="36873" grpId="0" animBg="1"/>
      <p:bldP spid="36874" grpId="0" animBg="1"/>
      <p:bldP spid="36875" grpId="0" animBg="1"/>
      <p:bldP spid="3687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40" name="Object 4"/>
          <p:cNvGraphicFramePr>
            <a:graphicFrameLocks noGrp="1" noChangeAspect="1"/>
          </p:cNvGraphicFramePr>
          <p:nvPr>
            <p:ph/>
          </p:nvPr>
        </p:nvGraphicFramePr>
        <p:xfrm>
          <a:off x="900113" y="2205038"/>
          <a:ext cx="6985000" cy="1116012"/>
        </p:xfrm>
        <a:graphic>
          <a:graphicData uri="http://schemas.openxmlformats.org/presentationml/2006/ole">
            <p:oleObj spid="_x0000_s63492" name="Формула" r:id="rId3" imgW="1511300" imgH="241300" progId="Equation.3">
              <p:embed/>
            </p:oleObj>
          </a:graphicData>
        </a:graphic>
      </p:graphicFrame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6443663" y="3141663"/>
            <a:ext cx="6492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1</a:t>
            </a: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6443663" y="1700213"/>
            <a:ext cx="6492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2</a:t>
            </a: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5292725" y="1916113"/>
            <a:ext cx="6492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3</a:t>
            </a: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1908175" y="1916113"/>
            <a:ext cx="6492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4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3635375" y="1916113"/>
            <a:ext cx="6492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5</a:t>
            </a:r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6372225" y="188913"/>
            <a:ext cx="252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</a:rPr>
              <a:t>2 способ</a:t>
            </a:r>
          </a:p>
        </p:txBody>
      </p:sp>
      <p:sp>
        <p:nvSpPr>
          <p:cNvPr id="39952" name="AutoShape 16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433387" cy="4318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5" grpId="0"/>
      <p:bldP spid="39946" grpId="0"/>
      <p:bldP spid="39947" grpId="0"/>
      <p:bldP spid="39948" grpId="0"/>
      <p:bldP spid="3994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090" name="Group 106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229600" cy="5851527"/>
        </p:xfrm>
        <a:graphic>
          <a:graphicData uri="http://schemas.openxmlformats.org/drawingml/2006/table">
            <a:tbl>
              <a:tblPr/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091" name="AutoShape 10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431800" cy="360362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62" name="Group 2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229600" cy="5851527"/>
        </p:xfrm>
        <a:graphic>
          <a:graphicData uri="http://schemas.openxmlformats.org/drawingml/2006/table">
            <a:tbl>
              <a:tblPr/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254" name="AutoShape 9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431800" cy="360362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55" name="Rectangle 95"/>
          <p:cNvSpPr>
            <a:spLocks noChangeArrowheads="1"/>
          </p:cNvSpPr>
          <p:nvPr/>
        </p:nvSpPr>
        <p:spPr bwMode="auto">
          <a:xfrm>
            <a:off x="468313" y="908050"/>
            <a:ext cx="1008062" cy="5184775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56" name="Rectangle 96"/>
          <p:cNvSpPr>
            <a:spLocks noChangeArrowheads="1"/>
          </p:cNvSpPr>
          <p:nvPr/>
        </p:nvSpPr>
        <p:spPr bwMode="auto">
          <a:xfrm>
            <a:off x="1498600" y="908050"/>
            <a:ext cx="1008063" cy="5184775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57" name="Rectangle 97"/>
          <p:cNvSpPr>
            <a:spLocks noChangeArrowheads="1"/>
          </p:cNvSpPr>
          <p:nvPr/>
        </p:nvSpPr>
        <p:spPr bwMode="auto">
          <a:xfrm>
            <a:off x="3635375" y="981075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58" name="Rectangle 98"/>
          <p:cNvSpPr>
            <a:spLocks noChangeArrowheads="1"/>
          </p:cNvSpPr>
          <p:nvPr/>
        </p:nvSpPr>
        <p:spPr bwMode="auto">
          <a:xfrm>
            <a:off x="3635375" y="1700213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59" name="Rectangle 99"/>
          <p:cNvSpPr>
            <a:spLocks noChangeArrowheads="1"/>
          </p:cNvSpPr>
          <p:nvPr/>
        </p:nvSpPr>
        <p:spPr bwMode="auto">
          <a:xfrm>
            <a:off x="3708400" y="2349500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60" name="Rectangle 100"/>
          <p:cNvSpPr>
            <a:spLocks noChangeArrowheads="1"/>
          </p:cNvSpPr>
          <p:nvPr/>
        </p:nvSpPr>
        <p:spPr bwMode="auto">
          <a:xfrm>
            <a:off x="3635375" y="2924175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61" name="Rectangle 101"/>
          <p:cNvSpPr>
            <a:spLocks noChangeArrowheads="1"/>
          </p:cNvSpPr>
          <p:nvPr/>
        </p:nvSpPr>
        <p:spPr bwMode="auto">
          <a:xfrm>
            <a:off x="3708400" y="3573463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62" name="Rectangle 102"/>
          <p:cNvSpPr>
            <a:spLocks noChangeArrowheads="1"/>
          </p:cNvSpPr>
          <p:nvPr/>
        </p:nvSpPr>
        <p:spPr bwMode="auto">
          <a:xfrm>
            <a:off x="3635375" y="4221163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63" name="Rectangle 103"/>
          <p:cNvSpPr>
            <a:spLocks noChangeArrowheads="1"/>
          </p:cNvSpPr>
          <p:nvPr/>
        </p:nvSpPr>
        <p:spPr bwMode="auto">
          <a:xfrm>
            <a:off x="3635375" y="4868863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64" name="Rectangle 104"/>
          <p:cNvSpPr>
            <a:spLocks noChangeArrowheads="1"/>
          </p:cNvSpPr>
          <p:nvPr/>
        </p:nvSpPr>
        <p:spPr bwMode="auto">
          <a:xfrm>
            <a:off x="3708400" y="5516563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92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92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92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9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9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92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92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92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92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92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92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92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92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92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92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92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2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92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92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92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2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92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92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92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5" grpId="0" animBg="1"/>
      <p:bldP spid="92256" grpId="0" animBg="1"/>
      <p:bldP spid="92257" grpId="0" animBg="1"/>
      <p:bldP spid="92258" grpId="0" animBg="1"/>
      <p:bldP spid="92259" grpId="0" animBg="1"/>
      <p:bldP spid="92260" grpId="0" animBg="1"/>
      <p:bldP spid="92261" grpId="0" animBg="1"/>
      <p:bldP spid="92262" grpId="0" animBg="1"/>
      <p:bldP spid="92263" grpId="0" animBg="1"/>
      <p:bldP spid="9226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186" name="Group 2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229600" cy="5851527"/>
        </p:xfrm>
        <a:graphic>
          <a:graphicData uri="http://schemas.openxmlformats.org/drawingml/2006/table">
            <a:tbl>
              <a:tblPr/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3278" name="AutoShape 9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431800" cy="360362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279" name="Rectangle 95"/>
          <p:cNvSpPr>
            <a:spLocks noChangeArrowheads="1"/>
          </p:cNvSpPr>
          <p:nvPr/>
        </p:nvSpPr>
        <p:spPr bwMode="auto">
          <a:xfrm>
            <a:off x="3563938" y="908050"/>
            <a:ext cx="1008062" cy="5184775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280" name="Rectangle 96"/>
          <p:cNvSpPr>
            <a:spLocks noChangeArrowheads="1"/>
          </p:cNvSpPr>
          <p:nvPr/>
        </p:nvSpPr>
        <p:spPr bwMode="auto">
          <a:xfrm>
            <a:off x="4643438" y="981075"/>
            <a:ext cx="792162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281" name="Rectangle 97"/>
          <p:cNvSpPr>
            <a:spLocks noChangeArrowheads="1"/>
          </p:cNvSpPr>
          <p:nvPr/>
        </p:nvSpPr>
        <p:spPr bwMode="auto">
          <a:xfrm>
            <a:off x="4643438" y="1700213"/>
            <a:ext cx="792162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282" name="Rectangle 98"/>
          <p:cNvSpPr>
            <a:spLocks noChangeArrowheads="1"/>
          </p:cNvSpPr>
          <p:nvPr/>
        </p:nvSpPr>
        <p:spPr bwMode="auto">
          <a:xfrm>
            <a:off x="4716463" y="2349500"/>
            <a:ext cx="792162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283" name="Rectangle 99"/>
          <p:cNvSpPr>
            <a:spLocks noChangeArrowheads="1"/>
          </p:cNvSpPr>
          <p:nvPr/>
        </p:nvSpPr>
        <p:spPr bwMode="auto">
          <a:xfrm>
            <a:off x="4643438" y="2924175"/>
            <a:ext cx="792162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284" name="Rectangle 100"/>
          <p:cNvSpPr>
            <a:spLocks noChangeArrowheads="1"/>
          </p:cNvSpPr>
          <p:nvPr/>
        </p:nvSpPr>
        <p:spPr bwMode="auto">
          <a:xfrm>
            <a:off x="4716463" y="3573463"/>
            <a:ext cx="792162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285" name="Rectangle 101"/>
          <p:cNvSpPr>
            <a:spLocks noChangeArrowheads="1"/>
          </p:cNvSpPr>
          <p:nvPr/>
        </p:nvSpPr>
        <p:spPr bwMode="auto">
          <a:xfrm>
            <a:off x="4643438" y="4221163"/>
            <a:ext cx="792162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286" name="Rectangle 102"/>
          <p:cNvSpPr>
            <a:spLocks noChangeArrowheads="1"/>
          </p:cNvSpPr>
          <p:nvPr/>
        </p:nvSpPr>
        <p:spPr bwMode="auto">
          <a:xfrm>
            <a:off x="4643438" y="4868863"/>
            <a:ext cx="792162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3287" name="Rectangle 103"/>
          <p:cNvSpPr>
            <a:spLocks noChangeArrowheads="1"/>
          </p:cNvSpPr>
          <p:nvPr/>
        </p:nvSpPr>
        <p:spPr bwMode="auto">
          <a:xfrm>
            <a:off x="4716463" y="5516563"/>
            <a:ext cx="792162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93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93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93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93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93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932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93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93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93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93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93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93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93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93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93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93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93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93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93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3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93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93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93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3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79" grpId="0" animBg="1"/>
      <p:bldP spid="93280" grpId="0" animBg="1"/>
      <p:bldP spid="93281" grpId="0" animBg="1"/>
      <p:bldP spid="93282" grpId="0" animBg="1"/>
      <p:bldP spid="93283" grpId="0" animBg="1"/>
      <p:bldP spid="93284" grpId="0" animBg="1"/>
      <p:bldP spid="93285" grpId="0" animBg="1"/>
      <p:bldP spid="93286" grpId="0" animBg="1"/>
      <p:bldP spid="93287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210" name="Group 2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229600" cy="5851527"/>
        </p:xfrm>
        <a:graphic>
          <a:graphicData uri="http://schemas.openxmlformats.org/drawingml/2006/table">
            <a:tbl>
              <a:tblPr/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4302" name="AutoShape 9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431800" cy="360362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4303" name="Rectangle 95"/>
          <p:cNvSpPr>
            <a:spLocks noChangeArrowheads="1"/>
          </p:cNvSpPr>
          <p:nvPr/>
        </p:nvSpPr>
        <p:spPr bwMode="auto">
          <a:xfrm>
            <a:off x="2533650" y="908050"/>
            <a:ext cx="1008063" cy="5184775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4304" name="Rectangle 96"/>
          <p:cNvSpPr>
            <a:spLocks noChangeArrowheads="1"/>
          </p:cNvSpPr>
          <p:nvPr/>
        </p:nvSpPr>
        <p:spPr bwMode="auto">
          <a:xfrm>
            <a:off x="4583113" y="908050"/>
            <a:ext cx="1008062" cy="5184775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4305" name="Rectangle 97"/>
          <p:cNvSpPr>
            <a:spLocks noChangeArrowheads="1"/>
          </p:cNvSpPr>
          <p:nvPr/>
        </p:nvSpPr>
        <p:spPr bwMode="auto">
          <a:xfrm>
            <a:off x="5651500" y="1052513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4306" name="Rectangle 98"/>
          <p:cNvSpPr>
            <a:spLocks noChangeArrowheads="1"/>
          </p:cNvSpPr>
          <p:nvPr/>
        </p:nvSpPr>
        <p:spPr bwMode="auto">
          <a:xfrm>
            <a:off x="5651500" y="1700213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4307" name="Rectangle 99"/>
          <p:cNvSpPr>
            <a:spLocks noChangeArrowheads="1"/>
          </p:cNvSpPr>
          <p:nvPr/>
        </p:nvSpPr>
        <p:spPr bwMode="auto">
          <a:xfrm>
            <a:off x="5724525" y="2349500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4308" name="Rectangle 100"/>
          <p:cNvSpPr>
            <a:spLocks noChangeArrowheads="1"/>
          </p:cNvSpPr>
          <p:nvPr/>
        </p:nvSpPr>
        <p:spPr bwMode="auto">
          <a:xfrm>
            <a:off x="5651500" y="2995613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4309" name="Rectangle 101"/>
          <p:cNvSpPr>
            <a:spLocks noChangeArrowheads="1"/>
          </p:cNvSpPr>
          <p:nvPr/>
        </p:nvSpPr>
        <p:spPr bwMode="auto">
          <a:xfrm>
            <a:off x="5724525" y="3644900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4310" name="Rectangle 102"/>
          <p:cNvSpPr>
            <a:spLocks noChangeArrowheads="1"/>
          </p:cNvSpPr>
          <p:nvPr/>
        </p:nvSpPr>
        <p:spPr bwMode="auto">
          <a:xfrm>
            <a:off x="5651500" y="4292600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4311" name="Rectangle 103"/>
          <p:cNvSpPr>
            <a:spLocks noChangeArrowheads="1"/>
          </p:cNvSpPr>
          <p:nvPr/>
        </p:nvSpPr>
        <p:spPr bwMode="auto">
          <a:xfrm>
            <a:off x="5651500" y="4940300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4312" name="Rectangle 104"/>
          <p:cNvSpPr>
            <a:spLocks noChangeArrowheads="1"/>
          </p:cNvSpPr>
          <p:nvPr/>
        </p:nvSpPr>
        <p:spPr bwMode="auto">
          <a:xfrm>
            <a:off x="5724525" y="5588000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4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4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94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94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943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94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94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943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94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94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943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94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94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943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94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94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943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94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4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943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94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94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43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94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94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943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303" grpId="0" animBg="1"/>
      <p:bldP spid="94304" grpId="0" animBg="1"/>
      <p:bldP spid="94305" grpId="0" animBg="1"/>
      <p:bldP spid="94306" grpId="0" animBg="1"/>
      <p:bldP spid="94307" grpId="0" animBg="1"/>
      <p:bldP spid="94308" grpId="0" animBg="1"/>
      <p:bldP spid="94309" grpId="0" animBg="1"/>
      <p:bldP spid="94310" grpId="0" animBg="1"/>
      <p:bldP spid="94311" grpId="0" animBg="1"/>
      <p:bldP spid="943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572560" cy="23145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Составное высказывание – логическая функция, 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которая содержит несколько простых мыслей, соединенных между собой с помощью логических операций. Символическое обозначение – 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,…).</a:t>
            </a:r>
            <a:b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Логические операции – 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логическое действие</a:t>
            </a:r>
            <a:b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3000372"/>
            <a:ext cx="7843838" cy="3286148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Если составное высказывание (логическую функцию) выразить в виде формулы, в которую войдут логические переменные и знаки логических операций, то получится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логическое выражение,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значение которого можно вычислить. </a:t>
            </a:r>
          </a:p>
          <a:p>
            <a:pPr algn="ctr"/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Значением логического выражения могут быть только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ИСТИНА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(1) или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ЛОЖЬ (0)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234" name="Group 2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229600" cy="5851527"/>
        </p:xfrm>
        <a:graphic>
          <a:graphicData uri="http://schemas.openxmlformats.org/drawingml/2006/table">
            <a:tbl>
              <a:tblPr/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5326" name="AutoShape 9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431800" cy="360362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327" name="Rectangle 95"/>
          <p:cNvSpPr>
            <a:spLocks noChangeArrowheads="1"/>
          </p:cNvSpPr>
          <p:nvPr/>
        </p:nvSpPr>
        <p:spPr bwMode="auto">
          <a:xfrm>
            <a:off x="468313" y="908050"/>
            <a:ext cx="1008062" cy="5184775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328" name="Rectangle 96"/>
          <p:cNvSpPr>
            <a:spLocks noChangeArrowheads="1"/>
          </p:cNvSpPr>
          <p:nvPr/>
        </p:nvSpPr>
        <p:spPr bwMode="auto">
          <a:xfrm>
            <a:off x="2484438" y="908050"/>
            <a:ext cx="1008062" cy="5184775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329" name="Rectangle 97"/>
          <p:cNvSpPr>
            <a:spLocks noChangeArrowheads="1"/>
          </p:cNvSpPr>
          <p:nvPr/>
        </p:nvSpPr>
        <p:spPr bwMode="auto">
          <a:xfrm>
            <a:off x="6732588" y="981075"/>
            <a:ext cx="792162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330" name="Rectangle 98"/>
          <p:cNvSpPr>
            <a:spLocks noChangeArrowheads="1"/>
          </p:cNvSpPr>
          <p:nvPr/>
        </p:nvSpPr>
        <p:spPr bwMode="auto">
          <a:xfrm>
            <a:off x="6732588" y="1700213"/>
            <a:ext cx="792162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331" name="Rectangle 99"/>
          <p:cNvSpPr>
            <a:spLocks noChangeArrowheads="1"/>
          </p:cNvSpPr>
          <p:nvPr/>
        </p:nvSpPr>
        <p:spPr bwMode="auto">
          <a:xfrm>
            <a:off x="6805613" y="2349500"/>
            <a:ext cx="792162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332" name="Rectangle 100"/>
          <p:cNvSpPr>
            <a:spLocks noChangeArrowheads="1"/>
          </p:cNvSpPr>
          <p:nvPr/>
        </p:nvSpPr>
        <p:spPr bwMode="auto">
          <a:xfrm>
            <a:off x="6732588" y="2924175"/>
            <a:ext cx="792162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333" name="Rectangle 101"/>
          <p:cNvSpPr>
            <a:spLocks noChangeArrowheads="1"/>
          </p:cNvSpPr>
          <p:nvPr/>
        </p:nvSpPr>
        <p:spPr bwMode="auto">
          <a:xfrm>
            <a:off x="6805613" y="3573463"/>
            <a:ext cx="792162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334" name="Rectangle 102"/>
          <p:cNvSpPr>
            <a:spLocks noChangeArrowheads="1"/>
          </p:cNvSpPr>
          <p:nvPr/>
        </p:nvSpPr>
        <p:spPr bwMode="auto">
          <a:xfrm>
            <a:off x="6732588" y="4221163"/>
            <a:ext cx="792162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335" name="Rectangle 103"/>
          <p:cNvSpPr>
            <a:spLocks noChangeArrowheads="1"/>
          </p:cNvSpPr>
          <p:nvPr/>
        </p:nvSpPr>
        <p:spPr bwMode="auto">
          <a:xfrm>
            <a:off x="6732588" y="4868863"/>
            <a:ext cx="792162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336" name="Rectangle 104"/>
          <p:cNvSpPr>
            <a:spLocks noChangeArrowheads="1"/>
          </p:cNvSpPr>
          <p:nvPr/>
        </p:nvSpPr>
        <p:spPr bwMode="auto">
          <a:xfrm>
            <a:off x="6805613" y="5516563"/>
            <a:ext cx="792162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5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95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95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953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95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95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95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95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95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95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95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95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953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95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95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953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95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5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953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95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95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53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95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95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953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327" grpId="0" animBg="1"/>
      <p:bldP spid="95328" grpId="0" animBg="1"/>
      <p:bldP spid="95329" grpId="0" animBg="1"/>
      <p:bldP spid="95330" grpId="0" animBg="1"/>
      <p:bldP spid="95331" grpId="0" animBg="1"/>
      <p:bldP spid="95332" grpId="0" animBg="1"/>
      <p:bldP spid="95333" grpId="0" animBg="1"/>
      <p:bldP spid="95334" grpId="0" animBg="1"/>
      <p:bldP spid="95335" grpId="0" animBg="1"/>
      <p:bldP spid="9533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258" name="Group 2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229600" cy="5851527"/>
        </p:xfrm>
        <a:graphic>
          <a:graphicData uri="http://schemas.openxmlformats.org/drawingml/2006/table">
            <a:tbl>
              <a:tblPr/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6350" name="AutoShape 9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431800" cy="360362"/>
          </a:xfrm>
          <a:prstGeom prst="actionButtonHelp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6351" name="Rectangle 95"/>
          <p:cNvSpPr>
            <a:spLocks noChangeArrowheads="1"/>
          </p:cNvSpPr>
          <p:nvPr/>
        </p:nvSpPr>
        <p:spPr bwMode="auto">
          <a:xfrm>
            <a:off x="5580063" y="908050"/>
            <a:ext cx="1008062" cy="5184775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6352" name="Rectangle 96"/>
          <p:cNvSpPr>
            <a:spLocks noChangeArrowheads="1"/>
          </p:cNvSpPr>
          <p:nvPr/>
        </p:nvSpPr>
        <p:spPr bwMode="auto">
          <a:xfrm>
            <a:off x="6659563" y="908050"/>
            <a:ext cx="1008062" cy="5184775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6353" name="Rectangle 97"/>
          <p:cNvSpPr>
            <a:spLocks noChangeArrowheads="1"/>
          </p:cNvSpPr>
          <p:nvPr/>
        </p:nvSpPr>
        <p:spPr bwMode="auto">
          <a:xfrm>
            <a:off x="7740650" y="981075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6354" name="Rectangle 98"/>
          <p:cNvSpPr>
            <a:spLocks noChangeArrowheads="1"/>
          </p:cNvSpPr>
          <p:nvPr/>
        </p:nvSpPr>
        <p:spPr bwMode="auto">
          <a:xfrm>
            <a:off x="7740650" y="1700213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6355" name="Rectangle 99"/>
          <p:cNvSpPr>
            <a:spLocks noChangeArrowheads="1"/>
          </p:cNvSpPr>
          <p:nvPr/>
        </p:nvSpPr>
        <p:spPr bwMode="auto">
          <a:xfrm>
            <a:off x="7813675" y="2349500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6356" name="Rectangle 100"/>
          <p:cNvSpPr>
            <a:spLocks noChangeArrowheads="1"/>
          </p:cNvSpPr>
          <p:nvPr/>
        </p:nvSpPr>
        <p:spPr bwMode="auto">
          <a:xfrm>
            <a:off x="7740650" y="2924175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6357" name="Rectangle 101"/>
          <p:cNvSpPr>
            <a:spLocks noChangeArrowheads="1"/>
          </p:cNvSpPr>
          <p:nvPr/>
        </p:nvSpPr>
        <p:spPr bwMode="auto">
          <a:xfrm>
            <a:off x="7813675" y="3573463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6358" name="Rectangle 102"/>
          <p:cNvSpPr>
            <a:spLocks noChangeArrowheads="1"/>
          </p:cNvSpPr>
          <p:nvPr/>
        </p:nvSpPr>
        <p:spPr bwMode="auto">
          <a:xfrm>
            <a:off x="7740650" y="4221163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6359" name="Rectangle 103"/>
          <p:cNvSpPr>
            <a:spLocks noChangeArrowheads="1"/>
          </p:cNvSpPr>
          <p:nvPr/>
        </p:nvSpPr>
        <p:spPr bwMode="auto">
          <a:xfrm>
            <a:off x="7740650" y="4868863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6360" name="Rectangle 104"/>
          <p:cNvSpPr>
            <a:spLocks noChangeArrowheads="1"/>
          </p:cNvSpPr>
          <p:nvPr/>
        </p:nvSpPr>
        <p:spPr bwMode="auto">
          <a:xfrm>
            <a:off x="7813675" y="5516563"/>
            <a:ext cx="792163" cy="431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6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6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96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96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96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96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96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963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96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96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963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96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96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963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96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96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963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96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6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963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96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96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6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96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96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96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351" grpId="0" animBg="1"/>
      <p:bldP spid="96352" grpId="0" animBg="1"/>
      <p:bldP spid="96353" grpId="0" animBg="1"/>
      <p:bldP spid="96354" grpId="0" animBg="1"/>
      <p:bldP spid="96355" grpId="0" animBg="1"/>
      <p:bldP spid="96356" grpId="0" animBg="1"/>
      <p:bldP spid="96357" grpId="0" animBg="1"/>
      <p:bldP spid="96358" grpId="0" animBg="1"/>
      <p:bldP spid="96359" grpId="0" animBg="1"/>
      <p:bldP spid="9636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2. Следующие два высказывания истинны: </a:t>
            </a:r>
            <a:endParaRPr lang="en-US"/>
          </a:p>
          <a:p>
            <a:r>
              <a:rPr lang="ru-RU"/>
              <a:t>«неверно, что если магазин </a:t>
            </a:r>
            <a:r>
              <a:rPr lang="ru-RU" i="1"/>
              <a:t>А</a:t>
            </a:r>
            <a:r>
              <a:rPr lang="ru-RU"/>
              <a:t> организует распродажу, то магазин </a:t>
            </a:r>
            <a:r>
              <a:rPr lang="ru-RU" i="1"/>
              <a:t>С </a:t>
            </a:r>
            <a:r>
              <a:rPr lang="ru-RU"/>
              <a:t>тоже»</a:t>
            </a:r>
            <a:r>
              <a:rPr lang="en-US"/>
              <a:t>;</a:t>
            </a:r>
            <a:r>
              <a:rPr lang="ru-RU"/>
              <a:t> </a:t>
            </a:r>
            <a:endParaRPr lang="en-US"/>
          </a:p>
          <a:p>
            <a:r>
              <a:rPr lang="ru-RU"/>
              <a:t>«из двух магазинов </a:t>
            </a:r>
            <a:r>
              <a:rPr lang="ru-RU" i="1"/>
              <a:t>В</a:t>
            </a:r>
            <a:r>
              <a:rPr lang="ru-RU"/>
              <a:t> и </a:t>
            </a:r>
            <a:r>
              <a:rPr lang="ru-RU" i="1"/>
              <a:t>С</a:t>
            </a:r>
            <a:r>
              <a:rPr lang="ru-RU"/>
              <a:t> организует распродажу только один». </a:t>
            </a:r>
            <a:endParaRPr lang="en-US"/>
          </a:p>
          <a:p>
            <a:pPr>
              <a:buFontTx/>
              <a:buNone/>
            </a:pPr>
            <a:r>
              <a:rPr lang="ru-RU"/>
              <a:t>Какие магазины организуют распродажу?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r>
              <a:rPr lang="ru-RU"/>
              <a:t>«Если магазин </a:t>
            </a:r>
            <a:r>
              <a:rPr lang="ru-RU" i="1"/>
              <a:t>А</a:t>
            </a:r>
            <a:r>
              <a:rPr lang="ru-RU"/>
              <a:t> организует распродажу, то магазин </a:t>
            </a:r>
            <a:r>
              <a:rPr lang="ru-RU" i="1"/>
              <a:t>С </a:t>
            </a:r>
            <a:r>
              <a:rPr lang="ru-RU"/>
              <a:t>тоже»</a:t>
            </a:r>
          </a:p>
          <a:p>
            <a:pPr algn="ctr">
              <a:buFontTx/>
              <a:buNone/>
            </a:pPr>
            <a:r>
              <a:rPr lang="en-US" sz="4000" i="1">
                <a:latin typeface="Times New Roman" pitchFamily="18" charset="0"/>
              </a:rPr>
              <a:t>A</a:t>
            </a:r>
            <a:r>
              <a:rPr lang="en-US" sz="4000" i="1">
                <a:latin typeface="Times New Roman" pitchFamily="18" charset="0"/>
                <a:cs typeface="Times New Roman" pitchFamily="18" charset="0"/>
              </a:rPr>
              <a:t>→C</a:t>
            </a:r>
          </a:p>
          <a:p>
            <a:r>
              <a:rPr lang="ru-RU"/>
              <a:t>«Неверно, что если магазин </a:t>
            </a:r>
            <a:r>
              <a:rPr lang="ru-RU" i="1"/>
              <a:t>А</a:t>
            </a:r>
            <a:r>
              <a:rPr lang="ru-RU"/>
              <a:t> организует распродажу, то магазин </a:t>
            </a:r>
            <a:r>
              <a:rPr lang="ru-RU" i="1"/>
              <a:t>С </a:t>
            </a:r>
            <a:r>
              <a:rPr lang="ru-RU"/>
              <a:t>тоже»</a:t>
            </a:r>
            <a:endParaRPr lang="en-US"/>
          </a:p>
          <a:p>
            <a:pPr algn="ctr">
              <a:buFontTx/>
              <a:buNone/>
            </a:pPr>
            <a:endParaRPr lang="en-US"/>
          </a:p>
          <a:p>
            <a:r>
              <a:rPr lang="ru-RU"/>
              <a:t>Из условия известно, что это высказывание истинно. Следовательно:</a:t>
            </a:r>
          </a:p>
          <a:p>
            <a:endParaRPr lang="en-US"/>
          </a:p>
        </p:txBody>
      </p:sp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3786182" y="2857496"/>
          <a:ext cx="1512887" cy="782638"/>
        </p:xfrm>
        <a:graphic>
          <a:graphicData uri="http://schemas.openxmlformats.org/presentationml/2006/ole">
            <p:oleObj spid="_x0000_s64518" name="Формула" r:id="rId3" imgW="469696" imgH="215806" progId="Equation.3">
              <p:embed/>
            </p:oleObj>
          </a:graphicData>
        </a:graphic>
      </p:graphicFrame>
      <p:graphicFrame>
        <p:nvGraphicFramePr>
          <p:cNvPr id="45066" name="Object 10"/>
          <p:cNvGraphicFramePr>
            <a:graphicFrameLocks noChangeAspect="1"/>
          </p:cNvGraphicFramePr>
          <p:nvPr/>
        </p:nvGraphicFramePr>
        <p:xfrm>
          <a:off x="3071813" y="5599113"/>
          <a:ext cx="2076450" cy="750887"/>
        </p:xfrm>
        <a:graphic>
          <a:graphicData uri="http://schemas.openxmlformats.org/presentationml/2006/ole">
            <p:oleObj spid="_x0000_s64519" name="Формула" r:id="rId4" imgW="672808" imgH="215806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92150"/>
            <a:ext cx="8229600" cy="1368425"/>
          </a:xfrm>
        </p:spPr>
        <p:txBody>
          <a:bodyPr/>
          <a:lstStyle/>
          <a:p>
            <a:r>
              <a:rPr lang="ru-RU"/>
              <a:t>«Из двух магазинов </a:t>
            </a:r>
            <a:r>
              <a:rPr lang="ru-RU" i="1"/>
              <a:t>В</a:t>
            </a:r>
            <a:r>
              <a:rPr lang="ru-RU"/>
              <a:t> и </a:t>
            </a:r>
            <a:r>
              <a:rPr lang="ru-RU" i="1"/>
              <a:t>С</a:t>
            </a:r>
            <a:r>
              <a:rPr lang="ru-RU"/>
              <a:t> организует распродажу только один»</a:t>
            </a:r>
          </a:p>
        </p:txBody>
      </p:sp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2339975" y="2276475"/>
          <a:ext cx="3527425" cy="992188"/>
        </p:xfrm>
        <a:graphic>
          <a:graphicData uri="http://schemas.openxmlformats.org/presentationml/2006/ole">
            <p:oleObj spid="_x0000_s65540" name="Формула" r:id="rId3" imgW="621760" imgH="177646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84" name="Object 8"/>
          <p:cNvGraphicFramePr>
            <a:graphicFrameLocks noGrp="1" noChangeAspect="1"/>
          </p:cNvGraphicFramePr>
          <p:nvPr>
            <p:ph sz="half" idx="1"/>
          </p:nvPr>
        </p:nvGraphicFramePr>
        <p:xfrm>
          <a:off x="1042988" y="404813"/>
          <a:ext cx="6121400" cy="3748087"/>
        </p:xfrm>
        <a:graphic>
          <a:graphicData uri="http://schemas.openxmlformats.org/presentationml/2006/ole">
            <p:oleObj spid="_x0000_s66564" name="Формула" r:id="rId3" imgW="1866900" imgH="1143000" progId="Equation.3">
              <p:embed/>
            </p:oleObj>
          </a:graphicData>
        </a:graphic>
      </p:graphicFrame>
      <p:sp>
        <p:nvSpPr>
          <p:cNvPr id="50190" name="Text Box 14"/>
          <p:cNvSpPr txBox="1">
            <a:spLocks noChangeArrowheads="1"/>
          </p:cNvSpPr>
          <p:nvPr/>
        </p:nvSpPr>
        <p:spPr bwMode="auto">
          <a:xfrm>
            <a:off x="539750" y="4508500"/>
            <a:ext cx="8208963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Это возможно только в одном случае, когда </a:t>
            </a:r>
            <a:r>
              <a:rPr lang="en-US" sz="2800" i="1"/>
              <a:t>A=</a:t>
            </a:r>
            <a:r>
              <a:rPr lang="en-US" sz="2800"/>
              <a:t>1</a:t>
            </a:r>
            <a:r>
              <a:rPr lang="ru-RU" sz="2800" i="1"/>
              <a:t>, </a:t>
            </a:r>
            <a:r>
              <a:rPr lang="en-US" sz="2800" i="1"/>
              <a:t>B</a:t>
            </a:r>
            <a:r>
              <a:rPr lang="ru-RU" sz="2800"/>
              <a:t>=1, </a:t>
            </a:r>
            <a:r>
              <a:rPr lang="ru-RU" sz="2800" i="1"/>
              <a:t>С</a:t>
            </a:r>
            <a:r>
              <a:rPr lang="ru-RU" sz="2800"/>
              <a:t>=0.</a:t>
            </a:r>
          </a:p>
          <a:p>
            <a:pPr>
              <a:spcBef>
                <a:spcPct val="50000"/>
              </a:spcBef>
            </a:pPr>
            <a:r>
              <a:rPr lang="ru-RU" sz="2800"/>
              <a:t>То есть, магазины </a:t>
            </a:r>
            <a:r>
              <a:rPr lang="en-US" sz="2800" i="1"/>
              <a:t>A</a:t>
            </a:r>
            <a:r>
              <a:rPr lang="ru-RU" sz="2800"/>
              <a:t> и </a:t>
            </a:r>
            <a:r>
              <a:rPr lang="en-US" sz="2800" i="1"/>
              <a:t>B</a:t>
            </a:r>
            <a:r>
              <a:rPr lang="ru-RU" sz="2800" i="1"/>
              <a:t> </a:t>
            </a:r>
            <a:r>
              <a:rPr lang="ru-RU" sz="2800"/>
              <a:t>проводят распродажу, а магазин</a:t>
            </a:r>
            <a:r>
              <a:rPr lang="en-US" sz="2800"/>
              <a:t> </a:t>
            </a:r>
            <a:r>
              <a:rPr lang="ru-RU" sz="2800" i="1"/>
              <a:t>С</a:t>
            </a:r>
            <a:r>
              <a:rPr lang="en-US" sz="2800"/>
              <a:t> – </a:t>
            </a:r>
            <a:r>
              <a:rPr lang="ru-RU" sz="2800"/>
              <a:t>нет.</a:t>
            </a:r>
          </a:p>
        </p:txBody>
      </p:sp>
      <p:sp>
        <p:nvSpPr>
          <p:cNvPr id="50191" name="Rectangle 15"/>
          <p:cNvSpPr>
            <a:spLocks noChangeArrowheads="1"/>
          </p:cNvSpPr>
          <p:nvPr/>
        </p:nvSpPr>
        <p:spPr bwMode="auto">
          <a:xfrm>
            <a:off x="250825" y="1196975"/>
            <a:ext cx="8424863" cy="10080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250825" y="2205038"/>
            <a:ext cx="6769100" cy="7191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0193" name="Rectangle 17"/>
          <p:cNvSpPr>
            <a:spLocks noChangeArrowheads="1"/>
          </p:cNvSpPr>
          <p:nvPr/>
        </p:nvSpPr>
        <p:spPr bwMode="auto">
          <a:xfrm>
            <a:off x="107950" y="2997200"/>
            <a:ext cx="7993063" cy="1223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0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0" grpId="0"/>
      <p:bldP spid="50191" grpId="0" animBg="1"/>
      <p:bldP spid="50192" grpId="0" animBg="1"/>
      <p:bldP spid="5019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/>
              <a:t>3</a:t>
            </a:r>
            <a:r>
              <a:rPr lang="ru-RU"/>
              <a:t>. На олимпиаде по информатике студенты </a:t>
            </a:r>
            <a:r>
              <a:rPr lang="ru-RU" i="1"/>
              <a:t>A</a:t>
            </a:r>
            <a:r>
              <a:rPr lang="ru-RU"/>
              <a:t>, </a:t>
            </a:r>
            <a:r>
              <a:rPr lang="ru-RU" i="1"/>
              <a:t>B</a:t>
            </a:r>
            <a:r>
              <a:rPr lang="ru-RU"/>
              <a:t>, </a:t>
            </a:r>
            <a:r>
              <a:rPr lang="ru-RU" i="1"/>
              <a:t>C</a:t>
            </a:r>
            <a:r>
              <a:rPr lang="ru-RU"/>
              <a:t> и </a:t>
            </a:r>
            <a:r>
              <a:rPr lang="ru-RU" i="1"/>
              <a:t>D</a:t>
            </a:r>
            <a:r>
              <a:rPr lang="ru-RU"/>
              <a:t> заняли первые четыре места. Когда их спросили о распределении мест, они дали три ответа: </a:t>
            </a:r>
            <a:r>
              <a:rPr lang="ru-RU" i="1"/>
              <a:t>D</a:t>
            </a:r>
            <a:r>
              <a:rPr lang="ru-RU"/>
              <a:t> – первый или </a:t>
            </a:r>
            <a:r>
              <a:rPr lang="ru-RU" i="1"/>
              <a:t>B</a:t>
            </a:r>
            <a:r>
              <a:rPr lang="ru-RU"/>
              <a:t> – второй; </a:t>
            </a:r>
            <a:r>
              <a:rPr lang="ru-RU" i="1"/>
              <a:t>C</a:t>
            </a:r>
            <a:r>
              <a:rPr lang="ru-RU"/>
              <a:t> – первый или </a:t>
            </a:r>
            <a:r>
              <a:rPr lang="ru-RU" i="1"/>
              <a:t>A</a:t>
            </a:r>
            <a:r>
              <a:rPr lang="ru-RU"/>
              <a:t> – четвертый; </a:t>
            </a:r>
            <a:r>
              <a:rPr lang="ru-RU" i="1"/>
              <a:t>D</a:t>
            </a:r>
            <a:r>
              <a:rPr lang="ru-RU"/>
              <a:t> – второй или </a:t>
            </a:r>
            <a:r>
              <a:rPr lang="ru-RU" i="1"/>
              <a:t>B</a:t>
            </a:r>
            <a:r>
              <a:rPr lang="ru-RU"/>
              <a:t> – третий. Как распределились места, если в каждом ответе только одно утверждение истинно?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1800225"/>
          </a:xfrm>
        </p:spPr>
        <p:txBody>
          <a:bodyPr/>
          <a:lstStyle/>
          <a:p>
            <a:r>
              <a:rPr lang="ru-RU" i="1"/>
              <a:t>D</a:t>
            </a:r>
            <a:r>
              <a:rPr lang="ru-RU"/>
              <a:t> – первый или </a:t>
            </a:r>
            <a:r>
              <a:rPr lang="ru-RU" i="1"/>
              <a:t>B</a:t>
            </a:r>
            <a:r>
              <a:rPr lang="ru-RU"/>
              <a:t> – второй</a:t>
            </a:r>
            <a:r>
              <a:rPr lang="en-US"/>
              <a:t>:</a:t>
            </a:r>
            <a:r>
              <a:rPr lang="ru-RU"/>
              <a:t> </a:t>
            </a:r>
            <a:r>
              <a:rPr lang="en-US" i="1"/>
              <a:t>D</a:t>
            </a:r>
            <a:r>
              <a:rPr lang="en-US" baseline="-25000"/>
              <a:t>1</a:t>
            </a:r>
            <a:r>
              <a:rPr lang="en-US">
                <a:sym typeface="Symbol" pitchFamily="18" charset="2"/>
              </a:rPr>
              <a:t></a:t>
            </a:r>
            <a:r>
              <a:rPr lang="en-US" i="1">
                <a:sym typeface="Symbol" pitchFamily="18" charset="2"/>
              </a:rPr>
              <a:t>B</a:t>
            </a:r>
            <a:r>
              <a:rPr lang="en-US" baseline="-25000">
                <a:sym typeface="Symbol" pitchFamily="18" charset="2"/>
              </a:rPr>
              <a:t>2</a:t>
            </a:r>
            <a:r>
              <a:rPr lang="en-US">
                <a:sym typeface="Symbol" pitchFamily="18" charset="2"/>
              </a:rPr>
              <a:t>=1</a:t>
            </a:r>
          </a:p>
          <a:p>
            <a:r>
              <a:rPr lang="ru-RU" i="1"/>
              <a:t>C</a:t>
            </a:r>
            <a:r>
              <a:rPr lang="ru-RU"/>
              <a:t> – первый или </a:t>
            </a:r>
            <a:r>
              <a:rPr lang="ru-RU" i="1"/>
              <a:t>A</a:t>
            </a:r>
            <a:r>
              <a:rPr lang="ru-RU"/>
              <a:t> – четвертый</a:t>
            </a:r>
            <a:r>
              <a:rPr lang="en-US"/>
              <a:t>: </a:t>
            </a:r>
            <a:r>
              <a:rPr lang="en-US" i="1"/>
              <a:t>C</a:t>
            </a:r>
            <a:r>
              <a:rPr lang="en-US" baseline="-25000"/>
              <a:t>1</a:t>
            </a:r>
            <a:r>
              <a:rPr lang="en-US">
                <a:sym typeface="Symbol" pitchFamily="18" charset="2"/>
              </a:rPr>
              <a:t></a:t>
            </a:r>
            <a:r>
              <a:rPr lang="en-US" i="1">
                <a:sym typeface="Symbol" pitchFamily="18" charset="2"/>
              </a:rPr>
              <a:t>A</a:t>
            </a:r>
            <a:r>
              <a:rPr lang="en-US" baseline="-25000">
                <a:sym typeface="Symbol" pitchFamily="18" charset="2"/>
              </a:rPr>
              <a:t>4</a:t>
            </a:r>
            <a:r>
              <a:rPr lang="en-US">
                <a:sym typeface="Symbol" pitchFamily="18" charset="2"/>
              </a:rPr>
              <a:t>=1</a:t>
            </a:r>
          </a:p>
          <a:p>
            <a:r>
              <a:rPr lang="ru-RU" i="1"/>
              <a:t>D</a:t>
            </a:r>
            <a:r>
              <a:rPr lang="ru-RU"/>
              <a:t> – второй или </a:t>
            </a:r>
            <a:r>
              <a:rPr lang="ru-RU" i="1"/>
              <a:t>B</a:t>
            </a:r>
            <a:r>
              <a:rPr lang="ru-RU"/>
              <a:t> – третий</a:t>
            </a:r>
            <a:r>
              <a:rPr lang="en-US"/>
              <a:t>: </a:t>
            </a:r>
            <a:r>
              <a:rPr lang="en-US" i="1"/>
              <a:t>D</a:t>
            </a:r>
            <a:r>
              <a:rPr lang="en-US" baseline="-25000"/>
              <a:t>2</a:t>
            </a:r>
            <a:r>
              <a:rPr lang="en-US">
                <a:sym typeface="Symbol" pitchFamily="18" charset="2"/>
              </a:rPr>
              <a:t></a:t>
            </a:r>
            <a:r>
              <a:rPr lang="en-US" i="1">
                <a:sym typeface="Symbol" pitchFamily="18" charset="2"/>
              </a:rPr>
              <a:t>B</a:t>
            </a:r>
            <a:r>
              <a:rPr lang="en-US" baseline="-25000">
                <a:sym typeface="Symbol" pitchFamily="18" charset="2"/>
              </a:rPr>
              <a:t>3</a:t>
            </a:r>
            <a:r>
              <a:rPr lang="en-US">
                <a:sym typeface="Symbol" pitchFamily="18" charset="2"/>
              </a:rPr>
              <a:t>=1</a:t>
            </a:r>
          </a:p>
          <a:p>
            <a:pPr algn="ctr">
              <a:buFontTx/>
              <a:buNone/>
            </a:pPr>
            <a:endParaRPr lang="ru-RU">
              <a:sym typeface="Symbol" pitchFamily="18" charset="2"/>
            </a:endParaRPr>
          </a:p>
        </p:txBody>
      </p:sp>
      <p:sp>
        <p:nvSpPr>
          <p:cNvPr id="83974" name="Text Box 6"/>
          <p:cNvSpPr txBox="1">
            <a:spLocks noChangeArrowheads="1"/>
          </p:cNvSpPr>
          <p:nvPr/>
        </p:nvSpPr>
        <p:spPr bwMode="auto">
          <a:xfrm>
            <a:off x="539750" y="2492375"/>
            <a:ext cx="69135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/>
              <a:t>(</a:t>
            </a:r>
            <a:r>
              <a:rPr lang="en-US" sz="2800" i="1"/>
              <a:t>D</a:t>
            </a:r>
            <a:r>
              <a:rPr lang="en-US" sz="2800" baseline="-25000"/>
              <a:t>1</a:t>
            </a:r>
            <a:r>
              <a:rPr lang="en-US" sz="2800">
                <a:sym typeface="Symbol" pitchFamily="18" charset="2"/>
              </a:rPr>
              <a:t></a:t>
            </a:r>
            <a:r>
              <a:rPr lang="en-US" sz="2800" i="1">
                <a:sym typeface="Symbol" pitchFamily="18" charset="2"/>
              </a:rPr>
              <a:t>B</a:t>
            </a:r>
            <a:r>
              <a:rPr lang="en-US" sz="2800" baseline="-25000">
                <a:sym typeface="Symbol" pitchFamily="18" charset="2"/>
              </a:rPr>
              <a:t>2</a:t>
            </a:r>
            <a:r>
              <a:rPr lang="ru-RU" sz="2800">
                <a:sym typeface="Symbol" pitchFamily="18" charset="2"/>
              </a:rPr>
              <a:t>)(</a:t>
            </a:r>
            <a:r>
              <a:rPr lang="en-US" sz="2800" i="1"/>
              <a:t>C</a:t>
            </a:r>
            <a:r>
              <a:rPr lang="en-US" sz="2800" baseline="-25000"/>
              <a:t>1</a:t>
            </a:r>
            <a:r>
              <a:rPr lang="en-US" sz="2800">
                <a:sym typeface="Symbol" pitchFamily="18" charset="2"/>
              </a:rPr>
              <a:t></a:t>
            </a:r>
            <a:r>
              <a:rPr lang="en-US" sz="2800" i="1">
                <a:sym typeface="Symbol" pitchFamily="18" charset="2"/>
              </a:rPr>
              <a:t>A</a:t>
            </a:r>
            <a:r>
              <a:rPr lang="en-US" sz="2800" baseline="-25000">
                <a:sym typeface="Symbol" pitchFamily="18" charset="2"/>
              </a:rPr>
              <a:t>4</a:t>
            </a:r>
            <a:r>
              <a:rPr lang="ru-RU" sz="2800">
                <a:sym typeface="Symbol" pitchFamily="18" charset="2"/>
              </a:rPr>
              <a:t>)(</a:t>
            </a:r>
            <a:r>
              <a:rPr lang="en-US" sz="2800" i="1"/>
              <a:t>D</a:t>
            </a:r>
            <a:r>
              <a:rPr lang="en-US" sz="2800" baseline="-25000"/>
              <a:t>2</a:t>
            </a:r>
            <a:r>
              <a:rPr lang="en-US" sz="2800">
                <a:sym typeface="Symbol" pitchFamily="18" charset="2"/>
              </a:rPr>
              <a:t></a:t>
            </a:r>
            <a:r>
              <a:rPr lang="en-US" sz="2800" i="1">
                <a:sym typeface="Symbol" pitchFamily="18" charset="2"/>
              </a:rPr>
              <a:t>B</a:t>
            </a:r>
            <a:r>
              <a:rPr lang="en-US" sz="2800" baseline="-25000">
                <a:sym typeface="Symbol" pitchFamily="18" charset="2"/>
              </a:rPr>
              <a:t>3</a:t>
            </a:r>
            <a:r>
              <a:rPr lang="ru-RU" sz="2800">
                <a:sym typeface="Symbol" pitchFamily="18" charset="2"/>
              </a:rPr>
              <a:t>)=1</a:t>
            </a:r>
            <a:endParaRPr lang="ru-RU" sz="2800"/>
          </a:p>
        </p:txBody>
      </p:sp>
      <p:sp>
        <p:nvSpPr>
          <p:cNvPr id="83975" name="Text Box 7"/>
          <p:cNvSpPr txBox="1">
            <a:spLocks noChangeArrowheads="1"/>
          </p:cNvSpPr>
          <p:nvPr/>
        </p:nvSpPr>
        <p:spPr bwMode="auto">
          <a:xfrm>
            <a:off x="179388" y="3357563"/>
            <a:ext cx="74168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i="1"/>
              <a:t>(</a:t>
            </a:r>
            <a:r>
              <a:rPr lang="en-US" sz="2800" i="1"/>
              <a:t>D</a:t>
            </a:r>
            <a:r>
              <a:rPr lang="en-US" sz="2800" baseline="-25000"/>
              <a:t>1</a:t>
            </a:r>
            <a:r>
              <a:rPr lang="en-US" sz="2800" i="1"/>
              <a:t>C</a:t>
            </a:r>
            <a:r>
              <a:rPr lang="en-US" sz="2800" baseline="-25000"/>
              <a:t>1</a:t>
            </a:r>
            <a:r>
              <a:rPr lang="en-US" sz="2800">
                <a:sym typeface="Symbol" pitchFamily="18" charset="2"/>
              </a:rPr>
              <a:t></a:t>
            </a:r>
            <a:r>
              <a:rPr lang="en-US" sz="2800" i="1">
                <a:sym typeface="Symbol" pitchFamily="18" charset="2"/>
              </a:rPr>
              <a:t>B</a:t>
            </a:r>
            <a:r>
              <a:rPr lang="en-US" sz="2800" baseline="-25000">
                <a:sym typeface="Symbol" pitchFamily="18" charset="2"/>
              </a:rPr>
              <a:t>2</a:t>
            </a:r>
            <a:r>
              <a:rPr lang="en-US" sz="2800" i="1"/>
              <a:t>C</a:t>
            </a:r>
            <a:r>
              <a:rPr lang="en-US" sz="2800" baseline="-25000"/>
              <a:t>1</a:t>
            </a:r>
            <a:r>
              <a:rPr lang="en-US" sz="2800">
                <a:sym typeface="Symbol" pitchFamily="18" charset="2"/>
              </a:rPr>
              <a:t></a:t>
            </a:r>
            <a:r>
              <a:rPr lang="en-US" sz="2800" i="1"/>
              <a:t>D</a:t>
            </a:r>
            <a:r>
              <a:rPr lang="en-US" sz="2800" baseline="-25000"/>
              <a:t>1</a:t>
            </a:r>
            <a:r>
              <a:rPr lang="en-US" sz="2800" i="1">
                <a:sym typeface="Symbol" pitchFamily="18" charset="2"/>
              </a:rPr>
              <a:t>A</a:t>
            </a:r>
            <a:r>
              <a:rPr lang="en-US" sz="2800" baseline="-25000">
                <a:sym typeface="Symbol" pitchFamily="18" charset="2"/>
              </a:rPr>
              <a:t>4</a:t>
            </a:r>
            <a:r>
              <a:rPr lang="en-US" sz="2800">
                <a:sym typeface="Symbol" pitchFamily="18" charset="2"/>
              </a:rPr>
              <a:t></a:t>
            </a:r>
            <a:r>
              <a:rPr lang="en-US" sz="2800" i="1">
                <a:sym typeface="Symbol" pitchFamily="18" charset="2"/>
              </a:rPr>
              <a:t>B</a:t>
            </a:r>
            <a:r>
              <a:rPr lang="en-US" sz="2800" baseline="-25000">
                <a:sym typeface="Symbol" pitchFamily="18" charset="2"/>
              </a:rPr>
              <a:t>2</a:t>
            </a:r>
            <a:r>
              <a:rPr lang="en-US" sz="2800" i="1">
                <a:sym typeface="Symbol" pitchFamily="18" charset="2"/>
              </a:rPr>
              <a:t>A</a:t>
            </a:r>
            <a:r>
              <a:rPr lang="en-US" sz="2800" baseline="-25000">
                <a:sym typeface="Symbol" pitchFamily="18" charset="2"/>
              </a:rPr>
              <a:t>4</a:t>
            </a:r>
            <a:r>
              <a:rPr lang="ru-RU" sz="2800">
                <a:sym typeface="Symbol" pitchFamily="18" charset="2"/>
              </a:rPr>
              <a:t>)(</a:t>
            </a:r>
            <a:r>
              <a:rPr lang="en-US" sz="2800" i="1"/>
              <a:t>D</a:t>
            </a:r>
            <a:r>
              <a:rPr lang="en-US" sz="2800" baseline="-25000"/>
              <a:t>2</a:t>
            </a:r>
            <a:r>
              <a:rPr lang="en-US" sz="2800">
                <a:sym typeface="Symbol" pitchFamily="18" charset="2"/>
              </a:rPr>
              <a:t></a:t>
            </a:r>
            <a:r>
              <a:rPr lang="en-US" sz="2800" i="1">
                <a:sym typeface="Symbol" pitchFamily="18" charset="2"/>
              </a:rPr>
              <a:t>B</a:t>
            </a:r>
            <a:r>
              <a:rPr lang="en-US" sz="2800" baseline="-25000">
                <a:sym typeface="Symbol" pitchFamily="18" charset="2"/>
              </a:rPr>
              <a:t>3</a:t>
            </a:r>
            <a:r>
              <a:rPr lang="ru-RU" sz="2800">
                <a:sym typeface="Symbol" pitchFamily="18" charset="2"/>
              </a:rPr>
              <a:t>)=1</a:t>
            </a:r>
            <a:endParaRPr lang="ru-RU" sz="2800"/>
          </a:p>
        </p:txBody>
      </p:sp>
      <p:sp>
        <p:nvSpPr>
          <p:cNvPr id="83977" name="Text Box 9"/>
          <p:cNvSpPr txBox="1">
            <a:spLocks noChangeArrowheads="1"/>
          </p:cNvSpPr>
          <p:nvPr/>
        </p:nvSpPr>
        <p:spPr bwMode="auto">
          <a:xfrm>
            <a:off x="468313" y="4149725"/>
            <a:ext cx="8675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800" i="1">
                <a:sym typeface="Symbol" pitchFamily="18" charset="2"/>
              </a:rPr>
              <a:t>B</a:t>
            </a:r>
            <a:r>
              <a:rPr lang="en-US" sz="2800" baseline="-25000">
                <a:sym typeface="Symbol" pitchFamily="18" charset="2"/>
              </a:rPr>
              <a:t>2</a:t>
            </a:r>
            <a:r>
              <a:rPr lang="en-US" sz="2800" i="1"/>
              <a:t>C</a:t>
            </a:r>
            <a:r>
              <a:rPr lang="en-US" sz="2800" baseline="-25000"/>
              <a:t>1</a:t>
            </a:r>
            <a:r>
              <a:rPr lang="en-US" sz="2800" i="1"/>
              <a:t>D</a:t>
            </a:r>
            <a:r>
              <a:rPr lang="en-US" sz="2800" baseline="-25000"/>
              <a:t>2</a:t>
            </a:r>
            <a:r>
              <a:rPr lang="en-US" sz="2800">
                <a:sym typeface="Symbol" pitchFamily="18" charset="2"/>
              </a:rPr>
              <a:t></a:t>
            </a:r>
            <a:r>
              <a:rPr lang="en-US" sz="2800" i="1"/>
              <a:t>D</a:t>
            </a:r>
            <a:r>
              <a:rPr lang="en-US" sz="2800" baseline="-25000"/>
              <a:t>1</a:t>
            </a:r>
            <a:r>
              <a:rPr lang="en-US" sz="2800" i="1">
                <a:sym typeface="Symbol" pitchFamily="18" charset="2"/>
              </a:rPr>
              <a:t>A</a:t>
            </a:r>
            <a:r>
              <a:rPr lang="en-US" sz="2800" baseline="-25000">
                <a:sym typeface="Symbol" pitchFamily="18" charset="2"/>
              </a:rPr>
              <a:t>4</a:t>
            </a:r>
            <a:r>
              <a:rPr lang="en-US" sz="2800" i="1"/>
              <a:t>D</a:t>
            </a:r>
            <a:r>
              <a:rPr lang="en-US" sz="2800" baseline="-25000"/>
              <a:t>2</a:t>
            </a:r>
            <a:r>
              <a:rPr lang="en-US" sz="2800">
                <a:sym typeface="Symbol" pitchFamily="18" charset="2"/>
              </a:rPr>
              <a:t></a:t>
            </a:r>
            <a:r>
              <a:rPr lang="en-US" sz="2800" i="1">
                <a:sym typeface="Symbol" pitchFamily="18" charset="2"/>
              </a:rPr>
              <a:t>B</a:t>
            </a:r>
            <a:r>
              <a:rPr lang="en-US" sz="2800" baseline="-25000">
                <a:sym typeface="Symbol" pitchFamily="18" charset="2"/>
              </a:rPr>
              <a:t>2</a:t>
            </a:r>
            <a:r>
              <a:rPr lang="en-US" sz="2800" i="1">
                <a:sym typeface="Symbol" pitchFamily="18" charset="2"/>
              </a:rPr>
              <a:t>A</a:t>
            </a:r>
            <a:r>
              <a:rPr lang="en-US" sz="2800" baseline="-25000">
                <a:sym typeface="Symbol" pitchFamily="18" charset="2"/>
              </a:rPr>
              <a:t>4</a:t>
            </a:r>
            <a:r>
              <a:rPr lang="en-US" sz="2800" i="1"/>
              <a:t>D</a:t>
            </a:r>
            <a:r>
              <a:rPr lang="en-US" sz="2800" baseline="-25000"/>
              <a:t>2</a:t>
            </a:r>
            <a:r>
              <a:rPr lang="en-US" sz="2800">
                <a:sym typeface="Symbol" pitchFamily="18" charset="2"/>
              </a:rPr>
              <a:t></a:t>
            </a:r>
            <a:r>
              <a:rPr lang="en-US" sz="2800" i="1">
                <a:sym typeface="Symbol" pitchFamily="18" charset="2"/>
              </a:rPr>
              <a:t>B</a:t>
            </a:r>
            <a:r>
              <a:rPr lang="en-US" sz="2800" baseline="-25000">
                <a:sym typeface="Symbol" pitchFamily="18" charset="2"/>
              </a:rPr>
              <a:t>2</a:t>
            </a:r>
            <a:r>
              <a:rPr lang="en-US" sz="2800" i="1"/>
              <a:t>C</a:t>
            </a:r>
            <a:r>
              <a:rPr lang="en-US" sz="2800" baseline="-25000"/>
              <a:t>1</a:t>
            </a:r>
            <a:r>
              <a:rPr lang="en-US" sz="2800" i="1">
                <a:sym typeface="Symbol" pitchFamily="18" charset="2"/>
              </a:rPr>
              <a:t>B</a:t>
            </a:r>
            <a:r>
              <a:rPr lang="en-US" sz="2800" baseline="-25000">
                <a:sym typeface="Symbol" pitchFamily="18" charset="2"/>
              </a:rPr>
              <a:t>3</a:t>
            </a:r>
            <a:r>
              <a:rPr lang="en-US" sz="2800">
                <a:sym typeface="Symbol" pitchFamily="18" charset="2"/>
              </a:rPr>
              <a:t></a:t>
            </a:r>
            <a:r>
              <a:rPr lang="en-US" sz="2800" i="1"/>
              <a:t>D</a:t>
            </a:r>
            <a:r>
              <a:rPr lang="en-US" sz="2800" baseline="-25000"/>
              <a:t>1</a:t>
            </a:r>
            <a:r>
              <a:rPr lang="en-US" sz="2800" i="1">
                <a:sym typeface="Symbol" pitchFamily="18" charset="2"/>
              </a:rPr>
              <a:t>A</a:t>
            </a:r>
            <a:r>
              <a:rPr lang="en-US" sz="2800" baseline="-25000">
                <a:sym typeface="Symbol" pitchFamily="18" charset="2"/>
              </a:rPr>
              <a:t>4</a:t>
            </a:r>
            <a:r>
              <a:rPr lang="en-US" sz="2800" i="1">
                <a:sym typeface="Symbol" pitchFamily="18" charset="2"/>
              </a:rPr>
              <a:t>B</a:t>
            </a:r>
            <a:r>
              <a:rPr lang="en-US" sz="2800" baseline="-25000">
                <a:sym typeface="Symbol" pitchFamily="18" charset="2"/>
              </a:rPr>
              <a:t>3</a:t>
            </a:r>
            <a:r>
              <a:rPr lang="en-US" sz="2800">
                <a:sym typeface="Symbol" pitchFamily="18" charset="2"/>
              </a:rPr>
              <a:t></a:t>
            </a:r>
            <a:r>
              <a:rPr lang="en-US" sz="2800" i="1">
                <a:sym typeface="Symbol" pitchFamily="18" charset="2"/>
              </a:rPr>
              <a:t>B</a:t>
            </a:r>
            <a:r>
              <a:rPr lang="en-US" sz="2800" baseline="-25000">
                <a:sym typeface="Symbol" pitchFamily="18" charset="2"/>
              </a:rPr>
              <a:t>2</a:t>
            </a:r>
            <a:r>
              <a:rPr lang="en-US" sz="2800" i="1">
                <a:sym typeface="Symbol" pitchFamily="18" charset="2"/>
              </a:rPr>
              <a:t>A</a:t>
            </a:r>
            <a:r>
              <a:rPr lang="en-US" sz="2800" baseline="-25000">
                <a:sym typeface="Symbol" pitchFamily="18" charset="2"/>
              </a:rPr>
              <a:t>4</a:t>
            </a:r>
            <a:r>
              <a:rPr lang="en-US" sz="2800" i="1">
                <a:sym typeface="Symbol" pitchFamily="18" charset="2"/>
              </a:rPr>
              <a:t>B</a:t>
            </a:r>
            <a:r>
              <a:rPr lang="en-US" sz="2800" baseline="-25000">
                <a:sym typeface="Symbol" pitchFamily="18" charset="2"/>
              </a:rPr>
              <a:t>3</a:t>
            </a:r>
            <a:r>
              <a:rPr lang="ru-RU" sz="2800">
                <a:sym typeface="Symbol" pitchFamily="18" charset="2"/>
              </a:rPr>
              <a:t>=1</a:t>
            </a:r>
            <a:endParaRPr lang="ru-RU" sz="2800"/>
          </a:p>
        </p:txBody>
      </p:sp>
      <p:sp>
        <p:nvSpPr>
          <p:cNvPr id="83978" name="Rectangle 10"/>
          <p:cNvSpPr>
            <a:spLocks noChangeArrowheads="1"/>
          </p:cNvSpPr>
          <p:nvPr/>
        </p:nvSpPr>
        <p:spPr bwMode="auto">
          <a:xfrm>
            <a:off x="1187450" y="3284538"/>
            <a:ext cx="863600" cy="649287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3979" name="Rectangle 11"/>
          <p:cNvSpPr>
            <a:spLocks noChangeArrowheads="1"/>
          </p:cNvSpPr>
          <p:nvPr/>
        </p:nvSpPr>
        <p:spPr bwMode="auto">
          <a:xfrm>
            <a:off x="611188" y="4149725"/>
            <a:ext cx="1223962" cy="649288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3980" name="Rectangle 12"/>
          <p:cNvSpPr>
            <a:spLocks noChangeArrowheads="1"/>
          </p:cNvSpPr>
          <p:nvPr/>
        </p:nvSpPr>
        <p:spPr bwMode="auto">
          <a:xfrm>
            <a:off x="1979613" y="4149725"/>
            <a:ext cx="1223962" cy="649288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3981" name="Rectangle 13"/>
          <p:cNvSpPr>
            <a:spLocks noChangeArrowheads="1"/>
          </p:cNvSpPr>
          <p:nvPr/>
        </p:nvSpPr>
        <p:spPr bwMode="auto">
          <a:xfrm>
            <a:off x="3348038" y="4149725"/>
            <a:ext cx="1223962" cy="649288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3982" name="Rectangle 14"/>
          <p:cNvSpPr>
            <a:spLocks noChangeArrowheads="1"/>
          </p:cNvSpPr>
          <p:nvPr/>
        </p:nvSpPr>
        <p:spPr bwMode="auto">
          <a:xfrm>
            <a:off x="4716463" y="4149725"/>
            <a:ext cx="1223962" cy="649288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3983" name="Rectangle 15"/>
          <p:cNvSpPr>
            <a:spLocks noChangeArrowheads="1"/>
          </p:cNvSpPr>
          <p:nvPr/>
        </p:nvSpPr>
        <p:spPr bwMode="auto">
          <a:xfrm>
            <a:off x="7380288" y="4149725"/>
            <a:ext cx="1223962" cy="649288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3984" name="Text Box 16"/>
          <p:cNvSpPr txBox="1">
            <a:spLocks noChangeArrowheads="1"/>
          </p:cNvSpPr>
          <p:nvPr/>
        </p:nvSpPr>
        <p:spPr bwMode="auto">
          <a:xfrm>
            <a:off x="250825" y="5084763"/>
            <a:ext cx="8675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2800" i="1"/>
              <a:t>D</a:t>
            </a:r>
            <a:r>
              <a:rPr lang="en-US" sz="2800" baseline="-25000"/>
              <a:t>1</a:t>
            </a:r>
            <a:r>
              <a:rPr lang="en-US" sz="2800" i="1">
                <a:sym typeface="Symbol" pitchFamily="18" charset="2"/>
              </a:rPr>
              <a:t>A</a:t>
            </a:r>
            <a:r>
              <a:rPr lang="en-US" sz="2800" baseline="-25000">
                <a:sym typeface="Symbol" pitchFamily="18" charset="2"/>
              </a:rPr>
              <a:t>4</a:t>
            </a:r>
            <a:r>
              <a:rPr lang="en-US" sz="2800" i="1">
                <a:sym typeface="Symbol" pitchFamily="18" charset="2"/>
              </a:rPr>
              <a:t>B</a:t>
            </a:r>
            <a:r>
              <a:rPr lang="en-US" sz="2800" baseline="-25000">
                <a:sym typeface="Symbol" pitchFamily="18" charset="2"/>
              </a:rPr>
              <a:t>3</a:t>
            </a:r>
            <a:r>
              <a:rPr lang="ru-RU" sz="2800">
                <a:sym typeface="Symbol" pitchFamily="18" charset="2"/>
              </a:rPr>
              <a:t>=1</a:t>
            </a:r>
            <a:endParaRPr lang="ru-RU" sz="2800"/>
          </a:p>
        </p:txBody>
      </p:sp>
      <p:sp>
        <p:nvSpPr>
          <p:cNvPr id="83985" name="Text Box 17"/>
          <p:cNvSpPr txBox="1">
            <a:spLocks noChangeArrowheads="1"/>
          </p:cNvSpPr>
          <p:nvPr/>
        </p:nvSpPr>
        <p:spPr bwMode="auto">
          <a:xfrm>
            <a:off x="395288" y="5805488"/>
            <a:ext cx="81375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Следовательно, </a:t>
            </a:r>
            <a:r>
              <a:rPr lang="ru-RU" sz="2800" i="1"/>
              <a:t>D</a:t>
            </a:r>
            <a:r>
              <a:rPr lang="ru-RU" sz="2800"/>
              <a:t> – первый, </a:t>
            </a:r>
            <a:r>
              <a:rPr lang="ru-RU" sz="2800" i="1"/>
              <a:t>С</a:t>
            </a:r>
            <a:r>
              <a:rPr lang="ru-RU" sz="2800"/>
              <a:t> – второй, </a:t>
            </a:r>
            <a:br>
              <a:rPr lang="ru-RU" sz="2800"/>
            </a:br>
            <a:r>
              <a:rPr lang="en-US" sz="2800" i="1"/>
              <a:t>B</a:t>
            </a:r>
            <a:r>
              <a:rPr lang="ru-RU" sz="2800"/>
              <a:t> – третий, </a:t>
            </a:r>
            <a:r>
              <a:rPr lang="en-US" sz="2800" i="1"/>
              <a:t>A</a:t>
            </a:r>
            <a:r>
              <a:rPr lang="ru-RU" sz="2800"/>
              <a:t> – четвертый.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3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3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3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3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3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3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3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3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4" grpId="0"/>
      <p:bldP spid="83975" grpId="0"/>
      <p:bldP spid="83977" grpId="0"/>
      <p:bldP spid="83978" grpId="0" animBg="1"/>
      <p:bldP spid="83979" grpId="0" animBg="1"/>
      <p:bldP spid="83980" grpId="0" animBg="1"/>
      <p:bldP spid="83981" grpId="0" animBg="1"/>
      <p:bldP spid="83982" grpId="0" animBg="1"/>
      <p:bldP spid="83983" grpId="0" animBg="1"/>
      <p:bldP spid="83984" grpId="0"/>
      <p:bldP spid="8398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92150"/>
            <a:ext cx="8229600" cy="5246688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/>
              <a:t>3. Сформулируйте на естественном языке отрицание следующего высказывания: </a:t>
            </a:r>
          </a:p>
          <a:p>
            <a:pPr marL="609600" indent="-609600">
              <a:buFontTx/>
              <a:buNone/>
            </a:pPr>
            <a:r>
              <a:rPr lang="ru-RU" i="1"/>
              <a:t>"Виктор пойдет на рыбалку только при солнечной погоде, если не будет жарко".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«Виктор пойдет на рыбалку» - </a:t>
            </a:r>
            <a:r>
              <a:rPr lang="en-US" i="1"/>
              <a:t>A</a:t>
            </a:r>
            <a:endParaRPr lang="ru-RU"/>
          </a:p>
          <a:p>
            <a:pPr>
              <a:buFontTx/>
              <a:buNone/>
            </a:pPr>
            <a:r>
              <a:rPr lang="ru-RU"/>
              <a:t>«Будет солнечная погода» - </a:t>
            </a:r>
            <a:r>
              <a:rPr lang="en-US" i="1"/>
              <a:t>B</a:t>
            </a:r>
            <a:endParaRPr lang="ru-RU"/>
          </a:p>
          <a:p>
            <a:pPr>
              <a:buFontTx/>
              <a:buNone/>
            </a:pPr>
            <a:r>
              <a:rPr lang="ru-RU"/>
              <a:t>«Будет жарко» - </a:t>
            </a:r>
            <a:r>
              <a:rPr lang="en-US" i="1"/>
              <a:t>C</a:t>
            </a:r>
            <a:endParaRPr lang="ru-RU"/>
          </a:p>
          <a:p>
            <a:r>
              <a:rPr lang="ru-RU"/>
              <a:t>Перефразируем высказывание: </a:t>
            </a:r>
            <a:br>
              <a:rPr lang="ru-RU"/>
            </a:br>
            <a:r>
              <a:rPr lang="ru-RU" i="1"/>
              <a:t>«Если будет солнечная погода </a:t>
            </a:r>
            <a:br>
              <a:rPr lang="ru-RU" i="1"/>
            </a:br>
            <a:r>
              <a:rPr lang="ru-RU" i="1"/>
              <a:t>и не будет жарко, то Виктор пойдет на рыбалку».</a:t>
            </a:r>
          </a:p>
          <a:p>
            <a:r>
              <a:rPr lang="ru-RU"/>
              <a:t>Тогда исходное высказывание имеет вид: </a:t>
            </a:r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/>
        </p:nvGraphicFramePr>
        <p:xfrm>
          <a:off x="2268538" y="5084763"/>
          <a:ext cx="4416425" cy="1095375"/>
        </p:xfrm>
        <a:graphic>
          <a:graphicData uri="http://schemas.openxmlformats.org/presentationml/2006/ole">
            <p:oleObj spid="_x0000_s67588" name="Формула" r:id="rId3" imgW="583947" imgH="203112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14620"/>
            <a:ext cx="8572560" cy="321471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А={Луна – планета};</a:t>
            </a:r>
            <a:b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В={2*2=4};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857232"/>
            <a:ext cx="7772400" cy="71438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Простые высказывания</a:t>
            </a:r>
            <a:endParaRPr lang="ru-RU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4500570"/>
            <a:ext cx="8358246" cy="50006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Любое высказывание либо истинно (</a:t>
            </a:r>
            <a:r>
              <a:rPr lang="ru-RU" b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1),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либо  ложно (0)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24" name="Object 4"/>
          <p:cNvGraphicFramePr>
            <a:graphicFrameLocks noGrp="1" noChangeAspect="1"/>
          </p:cNvGraphicFramePr>
          <p:nvPr>
            <p:ph/>
          </p:nvPr>
        </p:nvGraphicFramePr>
        <p:xfrm>
          <a:off x="755650" y="554038"/>
          <a:ext cx="6983413" cy="2527300"/>
        </p:xfrm>
        <a:graphic>
          <a:graphicData uri="http://schemas.openxmlformats.org/presentationml/2006/ole">
            <p:oleObj spid="_x0000_s68612" name="Формула" r:id="rId3" imgW="1333500" imgH="482600" progId="Equation.3">
              <p:embed/>
            </p:oleObj>
          </a:graphicData>
        </a:graphic>
      </p:graphicFrame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755650" y="3644900"/>
            <a:ext cx="77041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1"/>
              <a:t>Будет солнечная погода и нежарко, а Виктор не пойдет на рыбалку.</a:t>
            </a:r>
          </a:p>
        </p:txBody>
      </p:sp>
      <p:sp>
        <p:nvSpPr>
          <p:cNvPr id="56327" name="Rectangle 7"/>
          <p:cNvSpPr>
            <a:spLocks noChangeArrowheads="1"/>
          </p:cNvSpPr>
          <p:nvPr/>
        </p:nvSpPr>
        <p:spPr bwMode="auto">
          <a:xfrm>
            <a:off x="4284663" y="476250"/>
            <a:ext cx="3959225" cy="1800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6328" name="Rectangle 8"/>
          <p:cNvSpPr>
            <a:spLocks noChangeArrowheads="1"/>
          </p:cNvSpPr>
          <p:nvPr/>
        </p:nvSpPr>
        <p:spPr bwMode="auto">
          <a:xfrm>
            <a:off x="395288" y="1916113"/>
            <a:ext cx="4248150" cy="14414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6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/>
      <p:bldP spid="56327" grpId="0" animBg="1"/>
      <p:bldP spid="5632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Дизъюнктивно-нормальная форма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/>
              <a:t>ДНФ</a:t>
            </a:r>
            <a:r>
              <a:rPr lang="ru-RU"/>
              <a:t> — является логической суммой элементарных конъюнкций.</a:t>
            </a:r>
          </a:p>
          <a:p>
            <a:r>
              <a:rPr lang="ru-RU" i="1"/>
              <a:t>Совершенная ДНФ</a:t>
            </a:r>
            <a:r>
              <a:rPr lang="ru-RU"/>
              <a:t> – логическая сумма элементарных конъюнкций, в каждой из которых присутствуют все переменные данной функции.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Конъюнктивно-нормальная форма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/>
              <a:t>КНФ</a:t>
            </a:r>
            <a:r>
              <a:rPr lang="ru-RU"/>
              <a:t> — является логическим произведением элементарных дизъюнкций.</a:t>
            </a:r>
          </a:p>
          <a:p>
            <a:r>
              <a:rPr lang="ru-RU" i="1"/>
              <a:t>Совершенная КНФ</a:t>
            </a:r>
            <a:r>
              <a:rPr lang="ru-RU"/>
              <a:t> – логическое произведение элементарных дизъюнкций, в каждой из которых присутствуют все переменные данной функции.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Табличный способ приведения к СДНФ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Составляем таблицу истинности данной функции. </a:t>
            </a:r>
          </a:p>
          <a:p>
            <a:pPr>
              <a:lnSpc>
                <a:spcPct val="80000"/>
              </a:lnSpc>
            </a:pPr>
            <a:r>
              <a:rPr lang="ru-RU" sz="2800"/>
              <a:t>Рассматриваем только те строки таблицы, в которых функция принимает значение 1. </a:t>
            </a:r>
          </a:p>
          <a:p>
            <a:pPr>
              <a:lnSpc>
                <a:spcPct val="80000"/>
              </a:lnSpc>
            </a:pPr>
            <a:r>
              <a:rPr lang="ru-RU" sz="2800"/>
              <a:t>Каждой такой строке соответствует конъюнкция всех аргументов (без повторений). Причем аргумент, принимающий значение 0, входит в нее с отрицанием; значение 1 – без отрицания. </a:t>
            </a:r>
          </a:p>
          <a:p>
            <a:pPr>
              <a:lnSpc>
                <a:spcPct val="80000"/>
              </a:lnSpc>
            </a:pPr>
            <a:r>
              <a:rPr lang="ru-RU" sz="2800"/>
              <a:t>Наконец, образуем дизъюнкцию всех полученных конъюнкций.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Табличный способ приведения к СКНФ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Составляем таблицу истинности данной функции. </a:t>
            </a:r>
          </a:p>
          <a:p>
            <a:pPr>
              <a:lnSpc>
                <a:spcPct val="80000"/>
              </a:lnSpc>
            </a:pPr>
            <a:r>
              <a:rPr lang="ru-RU" sz="2800"/>
              <a:t>Рассматриваем только те строки таблицы, в которых функция принимает значение 0. </a:t>
            </a:r>
          </a:p>
          <a:p>
            <a:pPr>
              <a:lnSpc>
                <a:spcPct val="80000"/>
              </a:lnSpc>
            </a:pPr>
            <a:r>
              <a:rPr lang="ru-RU" sz="2800"/>
              <a:t>Каждой такой строке соответствует дизъюнкция всех аргументов (без повторений). Причем аргумент, принимающий значение 0, входит в нее без отрицания; значение 1 – с отрицанием. </a:t>
            </a:r>
          </a:p>
          <a:p>
            <a:pPr>
              <a:lnSpc>
                <a:spcPct val="80000"/>
              </a:lnSpc>
            </a:pPr>
            <a:r>
              <a:rPr lang="ru-RU" sz="2800"/>
              <a:t>Наконец, образуем конъюнкцию всех полученных дизъюнкций.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Если условится из двух форм, СДНФ и СКНФ, отдавать предпочтение той, которая содержит меньше букв, то </a:t>
            </a:r>
          </a:p>
          <a:p>
            <a:r>
              <a:rPr lang="ru-RU"/>
              <a:t>СДНФ предпочтительней, если в столбце значений функции таблицы истинности меньше единиц; </a:t>
            </a:r>
          </a:p>
          <a:p>
            <a:r>
              <a:rPr lang="ru-RU"/>
              <a:t>СКНФ – если в этом столбце меньше нулей.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Дана таблица истинности логической функции от трех переменных. Построить логическую формулу, реализующую эту функцию. </a:t>
            </a:r>
          </a:p>
        </p:txBody>
      </p:sp>
      <p:graphicFrame>
        <p:nvGraphicFramePr>
          <p:cNvPr id="74982" name="Group 23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6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F(A, B, C)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4983" name="Rectangle 231"/>
          <p:cNvSpPr>
            <a:spLocks noChangeArrowheads="1"/>
          </p:cNvSpPr>
          <p:nvPr/>
        </p:nvSpPr>
        <p:spPr bwMode="auto">
          <a:xfrm>
            <a:off x="468313" y="4076700"/>
            <a:ext cx="8207375" cy="1008063"/>
          </a:xfrm>
          <a:prstGeom prst="rect">
            <a:avLst/>
          </a:prstGeom>
          <a:noFill/>
          <a:ln w="5715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4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983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6804" name="Object 4"/>
          <p:cNvGraphicFramePr>
            <a:graphicFrameLocks noChangeAspect="1"/>
          </p:cNvGraphicFramePr>
          <p:nvPr/>
        </p:nvGraphicFramePr>
        <p:xfrm>
          <a:off x="539750" y="549275"/>
          <a:ext cx="7921625" cy="736600"/>
        </p:xfrm>
        <a:graphic>
          <a:graphicData uri="http://schemas.openxmlformats.org/presentationml/2006/ole">
            <p:oleObj spid="_x0000_s69640" name="Формула" r:id="rId3" imgW="3289300" imgH="279400" progId="Equation.3">
              <p:embed/>
            </p:oleObj>
          </a:graphicData>
        </a:graphic>
      </p:graphicFrame>
      <p:graphicFrame>
        <p:nvGraphicFramePr>
          <p:cNvPr id="76806" name="Object 6"/>
          <p:cNvGraphicFramePr>
            <a:graphicFrameLocks noChangeAspect="1"/>
          </p:cNvGraphicFramePr>
          <p:nvPr/>
        </p:nvGraphicFramePr>
        <p:xfrm>
          <a:off x="250825" y="1268413"/>
          <a:ext cx="8604250" cy="715962"/>
        </p:xfrm>
        <a:graphic>
          <a:graphicData uri="http://schemas.openxmlformats.org/presentationml/2006/ole">
            <p:oleObj spid="_x0000_s69641" name="Формула" r:id="rId4" imgW="3225800" imgH="279400" progId="Equation.3">
              <p:embed/>
            </p:oleObj>
          </a:graphicData>
        </a:graphic>
      </p:graphicFrame>
      <p:sp>
        <p:nvSpPr>
          <p:cNvPr id="76812" name="Rectangle 12"/>
          <p:cNvSpPr>
            <a:spLocks noChangeArrowheads="1"/>
          </p:cNvSpPr>
          <p:nvPr/>
        </p:nvSpPr>
        <p:spPr bwMode="auto">
          <a:xfrm>
            <a:off x="2640013" y="2128838"/>
            <a:ext cx="773112" cy="0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77105" name="Group 305"/>
          <p:cNvGraphicFramePr>
            <a:graphicFrameLocks noGrp="1"/>
          </p:cNvGraphicFramePr>
          <p:nvPr/>
        </p:nvGraphicFramePr>
        <p:xfrm>
          <a:off x="827088" y="2133600"/>
          <a:ext cx="6840537" cy="4114800"/>
        </p:xfrm>
        <a:graphic>
          <a:graphicData uri="http://schemas.openxmlformats.org/drawingml/2006/table">
            <a:tbl>
              <a:tblPr/>
              <a:tblGrid>
                <a:gridCol w="1368425"/>
                <a:gridCol w="1368425"/>
                <a:gridCol w="1366837"/>
                <a:gridCol w="1368425"/>
                <a:gridCol w="136842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6808" name="Object 8"/>
          <p:cNvGraphicFramePr>
            <a:graphicFrameLocks noChangeAspect="1"/>
          </p:cNvGraphicFramePr>
          <p:nvPr/>
        </p:nvGraphicFramePr>
        <p:xfrm>
          <a:off x="5435600" y="2205038"/>
          <a:ext cx="254000" cy="287337"/>
        </p:xfrm>
        <a:graphic>
          <a:graphicData uri="http://schemas.openxmlformats.org/presentationml/2006/ole">
            <p:oleObj spid="_x0000_s69642" name="Формула" r:id="rId5" imgW="203112" imgH="228501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4. Построить схему электрической цепи </a:t>
            </a:r>
            <a:br>
              <a:rPr lang="ru-RU"/>
            </a:br>
            <a:r>
              <a:rPr lang="ru-RU"/>
              <a:t>для подъезда трехэтажного здания, чтобы выключателем на любом этаже можно было бы включить и выключить свет во всем подъезде.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>
              <a:buFontTx/>
              <a:buNone/>
            </a:pPr>
            <a:r>
              <a:rPr lang="ru-RU" i="1"/>
              <a:t>Сначала построим таблицу истинности для требуемой функции. </a:t>
            </a:r>
          </a:p>
          <a:p>
            <a:pPr>
              <a:buFontTx/>
              <a:buNone/>
            </a:pPr>
            <a:r>
              <a:rPr lang="ru-RU"/>
              <a:t>Переменными функции будут выключатели на каждом этаже подъезда. </a:t>
            </a:r>
          </a:p>
          <a:p>
            <a:pPr>
              <a:buFontTx/>
              <a:buNone/>
            </a:pPr>
            <a:r>
              <a:rPr lang="ru-RU"/>
              <a:t>Свет будет включаться при условии, что во включенном состоянии находятся нечетное количество выключателей. </a:t>
            </a:r>
          </a:p>
          <a:p>
            <a:pPr>
              <a:buFontTx/>
              <a:buNone/>
            </a:pPr>
            <a:r>
              <a:rPr lang="ru-RU"/>
              <a:t>Свет будет выключен, если во включенном состоянии будут четное количество выключателей или ни одного.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143248"/>
            <a:ext cx="8572560" cy="278608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А={Луна – планета};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В={2*2=4};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 или В - Луна – планета  или 2*2=4; </a:t>
            </a:r>
            <a:b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 и В - Луна – планета  и 2*2=4;</a:t>
            </a:r>
            <a:b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не А и не В - Луна не планета  и 2*2не равно 4;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857232"/>
            <a:ext cx="7772400" cy="71438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Составные высказывания</a:t>
            </a:r>
            <a:endParaRPr lang="ru-RU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664" name="Group 248"/>
          <p:cNvGraphicFramePr>
            <a:graphicFrameLocks noGrp="1"/>
          </p:cNvGraphicFramePr>
          <p:nvPr>
            <p:ph/>
          </p:nvPr>
        </p:nvGraphicFramePr>
        <p:xfrm>
          <a:off x="539750" y="620713"/>
          <a:ext cx="8229600" cy="5553077"/>
        </p:xfrm>
        <a:graphic>
          <a:graphicData uri="http://schemas.openxmlformats.org/drawingml/2006/table">
            <a:tbl>
              <a:tblPr/>
              <a:tblGrid>
                <a:gridCol w="1522413"/>
                <a:gridCol w="1676400"/>
                <a:gridCol w="1677987"/>
                <a:gridCol w="3352800"/>
              </a:tblGrid>
              <a:tr h="7064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x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F(x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x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x</a:t>
                      </a:r>
                      <a:r>
                        <a:rPr kumimoji="0" lang="en-US" sz="2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8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661" name="Rectangle 245"/>
          <p:cNvSpPr>
            <a:spLocks noChangeArrowheads="1"/>
          </p:cNvSpPr>
          <p:nvPr/>
        </p:nvSpPr>
        <p:spPr bwMode="auto">
          <a:xfrm>
            <a:off x="468313" y="1989138"/>
            <a:ext cx="8351837" cy="10795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662" name="Rectangle 246"/>
          <p:cNvSpPr>
            <a:spLocks noChangeArrowheads="1"/>
          </p:cNvSpPr>
          <p:nvPr/>
        </p:nvSpPr>
        <p:spPr bwMode="auto">
          <a:xfrm>
            <a:off x="468313" y="3716338"/>
            <a:ext cx="8351837" cy="649287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663" name="Rectangle 247"/>
          <p:cNvSpPr>
            <a:spLocks noChangeArrowheads="1"/>
          </p:cNvSpPr>
          <p:nvPr/>
        </p:nvSpPr>
        <p:spPr bwMode="auto">
          <a:xfrm>
            <a:off x="468313" y="5516563"/>
            <a:ext cx="8351837" cy="649287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661" grpId="0" animBg="1"/>
      <p:bldP spid="60662" grpId="0" animBg="1"/>
      <p:bldP spid="6066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6119812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i="1"/>
              <a:t>Теперь по таблице истинности построим дизъюнктивно-нормальную форму.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/>
              <a:t>Отберем те строки в таблице истинности, которые в результате дают единицу.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/>
              <a:t>Для каждой строки строится конъюнкция всех переменных.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/>
              <a:t>Если переменная в этой строке равна нулю, то она берется с отрицанием, если единице – без отрицания.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/>
              <a:t>Затем соединим все полученные конъюнкции операциями дизъюнкции.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63492" name="Object 4"/>
          <p:cNvGraphicFramePr>
            <a:graphicFrameLocks noChangeAspect="1"/>
          </p:cNvGraphicFramePr>
          <p:nvPr/>
        </p:nvGraphicFramePr>
        <p:xfrm>
          <a:off x="250825" y="620713"/>
          <a:ext cx="8497888" cy="749300"/>
        </p:xfrm>
        <a:graphic>
          <a:graphicData uri="http://schemas.openxmlformats.org/presentationml/2006/ole">
            <p:oleObj spid="_x0000_s70686" name="Формула" r:id="rId3" imgW="2882900" imgH="228600" progId="Equation.3">
              <p:embed/>
            </p:oleObj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763713" y="2133600"/>
            <a:ext cx="5545137" cy="3743325"/>
            <a:chOff x="1871" y="7410"/>
            <a:chExt cx="3060" cy="2054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871" y="7410"/>
              <a:ext cx="3060" cy="2027"/>
              <a:chOff x="1871" y="7410"/>
              <a:chExt cx="3060" cy="2027"/>
            </a:xfrm>
          </p:grpSpPr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1871" y="7410"/>
                <a:ext cx="3060" cy="2027"/>
                <a:chOff x="1871" y="7410"/>
                <a:chExt cx="3060" cy="2027"/>
              </a:xfrm>
            </p:grpSpPr>
            <p:grpSp>
              <p:nvGrpSpPr>
                <p:cNvPr id="5" name="Group 9"/>
                <p:cNvGrpSpPr>
                  <a:grpSpLocks/>
                </p:cNvGrpSpPr>
                <p:nvPr/>
              </p:nvGrpSpPr>
              <p:grpSpPr bwMode="auto">
                <a:xfrm>
                  <a:off x="1871" y="7410"/>
                  <a:ext cx="3060" cy="1884"/>
                  <a:chOff x="1871" y="7410"/>
                  <a:chExt cx="3060" cy="1884"/>
                </a:xfrm>
              </p:grpSpPr>
              <p:grpSp>
                <p:nvGrpSpPr>
                  <p:cNvPr id="6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1871" y="7410"/>
                    <a:ext cx="3060" cy="1884"/>
                    <a:chOff x="1871" y="7410"/>
                    <a:chExt cx="3060" cy="1884"/>
                  </a:xfrm>
                </p:grpSpPr>
                <p:grpSp>
                  <p:nvGrpSpPr>
                    <p:cNvPr id="7" name="Group 1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71" y="7594"/>
                      <a:ext cx="3060" cy="1700"/>
                      <a:chOff x="2648" y="4661"/>
                      <a:chExt cx="2336" cy="1328"/>
                    </a:xfrm>
                  </p:grpSpPr>
                  <p:sp>
                    <p:nvSpPr>
                      <p:cNvPr id="63500" name="Line 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648" y="5325"/>
                        <a:ext cx="259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01" name="Line 1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07" y="4661"/>
                        <a:ext cx="0" cy="1328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02" name="Line 1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07" y="4661"/>
                        <a:ext cx="260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03" name="Line 1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07" y="5059"/>
                        <a:ext cx="260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04" name="Line 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07" y="5590"/>
                        <a:ext cx="260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05" name="Line 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07" y="5989"/>
                        <a:ext cx="260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06" name="Line 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27" y="4661"/>
                        <a:ext cx="259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07" name="Line 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27" y="5059"/>
                        <a:ext cx="259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08" name="Line 2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27" y="5590"/>
                        <a:ext cx="259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09" name="Line 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427" y="5989"/>
                        <a:ext cx="259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10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46" y="4661"/>
                        <a:ext cx="259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11" name="Line 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46" y="5059"/>
                        <a:ext cx="259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12" name="Line 2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46" y="5590"/>
                        <a:ext cx="259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13" name="Line 2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946" y="5989"/>
                        <a:ext cx="259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14" name="Line 2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465" y="4661"/>
                        <a:ext cx="260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15" name="Line 2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465" y="5059"/>
                        <a:ext cx="260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16" name="Line 2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465" y="5590"/>
                        <a:ext cx="260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17" name="Line 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465" y="5989"/>
                        <a:ext cx="260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18" name="Line 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725" y="4661"/>
                        <a:ext cx="0" cy="1328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19" name="Line 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725" y="5325"/>
                        <a:ext cx="259" cy="0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aphicFrame>
                  <p:nvGraphicFramePr>
                    <p:cNvPr id="63520" name="Object 32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2619" y="7410"/>
                    <a:ext cx="244" cy="334"/>
                  </p:xfrm>
                  <a:graphic>
                    <a:graphicData uri="http://schemas.openxmlformats.org/presentationml/2006/ole">
                      <p:oleObj spid="_x0000_s70687" name="Формула" r:id="rId4" imgW="152268" imgH="215713" progId="Equation.3">
                        <p:embed/>
                      </p:oleObj>
                    </a:graphicData>
                  </a:graphic>
                </p:graphicFrame>
                <p:graphicFrame>
                  <p:nvGraphicFramePr>
                    <p:cNvPr id="63521" name="Object 33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2591" y="7945"/>
                    <a:ext cx="244" cy="334"/>
                  </p:xfrm>
                  <a:graphic>
                    <a:graphicData uri="http://schemas.openxmlformats.org/presentationml/2006/ole">
                      <p:oleObj spid="_x0000_s70688" name="Формула" r:id="rId5" imgW="152268" imgH="215713" progId="Equation.3">
                        <p:embed/>
                      </p:oleObj>
                    </a:graphicData>
                  </a:graphic>
                </p:graphicFrame>
              </p:grpSp>
              <p:graphicFrame>
                <p:nvGraphicFramePr>
                  <p:cNvPr id="63522" name="Object 34"/>
                  <p:cNvGraphicFramePr>
                    <a:graphicFrameLocks noChangeAspect="1"/>
                  </p:cNvGraphicFramePr>
                  <p:nvPr/>
                </p:nvGraphicFramePr>
                <p:xfrm>
                  <a:off x="3231" y="7424"/>
                  <a:ext cx="283" cy="334"/>
                </p:xfrm>
                <a:graphic>
                  <a:graphicData uri="http://schemas.openxmlformats.org/presentationml/2006/ole">
                    <p:oleObj spid="_x0000_s70689" name="Формула" r:id="rId6" imgW="164885" imgH="215619" progId="Equation.3">
                      <p:embed/>
                    </p:oleObj>
                  </a:graphicData>
                </a:graphic>
              </p:graphicFrame>
              <p:graphicFrame>
                <p:nvGraphicFramePr>
                  <p:cNvPr id="63523" name="Object 35"/>
                  <p:cNvGraphicFramePr>
                    <a:graphicFrameLocks noChangeAspect="1"/>
                  </p:cNvGraphicFramePr>
                  <p:nvPr/>
                </p:nvGraphicFramePr>
                <p:xfrm>
                  <a:off x="3243" y="8604"/>
                  <a:ext cx="283" cy="334"/>
                </p:xfrm>
                <a:graphic>
                  <a:graphicData uri="http://schemas.openxmlformats.org/presentationml/2006/ole">
                    <p:oleObj spid="_x0000_s70690" name="Формула" r:id="rId7" imgW="164885" imgH="215619" progId="Equation.3">
                      <p:embed/>
                    </p:oleObj>
                  </a:graphicData>
                </a:graphic>
              </p:graphicFrame>
            </p:grpSp>
            <p:graphicFrame>
              <p:nvGraphicFramePr>
                <p:cNvPr id="63524" name="Object 36"/>
                <p:cNvGraphicFramePr>
                  <a:graphicFrameLocks noChangeAspect="1"/>
                </p:cNvGraphicFramePr>
                <p:nvPr/>
              </p:nvGraphicFramePr>
              <p:xfrm>
                <a:off x="3984" y="7411"/>
                <a:ext cx="257" cy="360"/>
              </p:xfrm>
              <a:graphic>
                <a:graphicData uri="http://schemas.openxmlformats.org/presentationml/2006/ole">
                  <p:oleObj spid="_x0000_s70691" name="Формула" r:id="rId8" imgW="165028" imgH="228501" progId="Equation.3">
                    <p:embed/>
                  </p:oleObj>
                </a:graphicData>
              </a:graphic>
            </p:graphicFrame>
            <p:graphicFrame>
              <p:nvGraphicFramePr>
                <p:cNvPr id="63525" name="Object 37"/>
                <p:cNvGraphicFramePr>
                  <a:graphicFrameLocks noChangeAspect="1"/>
                </p:cNvGraphicFramePr>
                <p:nvPr/>
              </p:nvGraphicFramePr>
              <p:xfrm>
                <a:off x="3969" y="9077"/>
                <a:ext cx="257" cy="360"/>
              </p:xfrm>
              <a:graphic>
                <a:graphicData uri="http://schemas.openxmlformats.org/presentationml/2006/ole">
                  <p:oleObj spid="_x0000_s70692" name="Формула" r:id="rId9" imgW="165028" imgH="228501" progId="Equation.3">
                    <p:embed/>
                  </p:oleObj>
                </a:graphicData>
              </a:graphic>
            </p:graphicFrame>
          </p:grpSp>
          <p:graphicFrame>
            <p:nvGraphicFramePr>
              <p:cNvPr id="63526" name="Object 38"/>
              <p:cNvGraphicFramePr>
                <a:graphicFrameLocks noChangeAspect="1"/>
              </p:cNvGraphicFramePr>
              <p:nvPr/>
            </p:nvGraphicFramePr>
            <p:xfrm>
              <a:off x="3231" y="7934"/>
              <a:ext cx="283" cy="334"/>
            </p:xfrm>
            <a:graphic>
              <a:graphicData uri="http://schemas.openxmlformats.org/presentationml/2006/ole">
                <p:oleObj spid="_x0000_s70693" name="Формула" r:id="rId10" imgW="164885" imgH="215619" progId="Equation.3">
                  <p:embed/>
                </p:oleObj>
              </a:graphicData>
            </a:graphic>
          </p:graphicFrame>
          <p:graphicFrame>
            <p:nvGraphicFramePr>
              <p:cNvPr id="63527" name="Object 39"/>
              <p:cNvGraphicFramePr>
                <a:graphicFrameLocks noChangeAspect="1"/>
              </p:cNvGraphicFramePr>
              <p:nvPr/>
            </p:nvGraphicFramePr>
            <p:xfrm>
              <a:off x="3984" y="7411"/>
              <a:ext cx="257" cy="360"/>
            </p:xfrm>
            <a:graphic>
              <a:graphicData uri="http://schemas.openxmlformats.org/presentationml/2006/ole">
                <p:oleObj spid="_x0000_s70694" name="Формула" r:id="rId11" imgW="165028" imgH="228501" progId="Equation.3">
                  <p:embed/>
                </p:oleObj>
              </a:graphicData>
            </a:graphic>
          </p:graphicFrame>
          <p:graphicFrame>
            <p:nvGraphicFramePr>
              <p:cNvPr id="63528" name="Object 40"/>
              <p:cNvGraphicFramePr>
                <a:graphicFrameLocks noChangeAspect="1"/>
              </p:cNvGraphicFramePr>
              <p:nvPr/>
            </p:nvGraphicFramePr>
            <p:xfrm>
              <a:off x="3277" y="9093"/>
              <a:ext cx="276" cy="340"/>
            </p:xfrm>
            <a:graphic>
              <a:graphicData uri="http://schemas.openxmlformats.org/presentationml/2006/ole">
                <p:oleObj spid="_x0000_s70695" name="Формула" r:id="rId12" imgW="164885" imgH="215619" progId="Equation.3">
                  <p:embed/>
                </p:oleObj>
              </a:graphicData>
            </a:graphic>
          </p:graphicFrame>
        </p:grpSp>
        <p:graphicFrame>
          <p:nvGraphicFramePr>
            <p:cNvPr id="63529" name="Object 41"/>
            <p:cNvGraphicFramePr>
              <a:graphicFrameLocks noChangeAspect="1"/>
            </p:cNvGraphicFramePr>
            <p:nvPr/>
          </p:nvGraphicFramePr>
          <p:xfrm>
            <a:off x="2551" y="8614"/>
            <a:ext cx="237" cy="340"/>
          </p:xfrm>
          <a:graphic>
            <a:graphicData uri="http://schemas.openxmlformats.org/presentationml/2006/ole">
              <p:oleObj spid="_x0000_s70696" name="Формула" r:id="rId13" imgW="152268" imgH="215713" progId="Equation.3">
                <p:embed/>
              </p:oleObj>
            </a:graphicData>
          </a:graphic>
        </p:graphicFrame>
        <p:graphicFrame>
          <p:nvGraphicFramePr>
            <p:cNvPr id="63530" name="Object 42"/>
            <p:cNvGraphicFramePr>
              <a:graphicFrameLocks noChangeAspect="1"/>
            </p:cNvGraphicFramePr>
            <p:nvPr/>
          </p:nvGraphicFramePr>
          <p:xfrm>
            <a:off x="2551" y="9124"/>
            <a:ext cx="237" cy="340"/>
          </p:xfrm>
          <a:graphic>
            <a:graphicData uri="http://schemas.openxmlformats.org/presentationml/2006/ole">
              <p:oleObj spid="_x0000_s70697" name="Формула" r:id="rId14" imgW="152268" imgH="215713" progId="Equation.3">
                <p:embed/>
              </p:oleObj>
            </a:graphicData>
          </a:graphic>
        </p:graphicFrame>
        <p:graphicFrame>
          <p:nvGraphicFramePr>
            <p:cNvPr id="63531" name="Object 43"/>
            <p:cNvGraphicFramePr>
              <a:graphicFrameLocks noChangeAspect="1"/>
            </p:cNvGraphicFramePr>
            <p:nvPr/>
          </p:nvGraphicFramePr>
          <p:xfrm>
            <a:off x="3911" y="7934"/>
            <a:ext cx="257" cy="360"/>
          </p:xfrm>
          <a:graphic>
            <a:graphicData uri="http://schemas.openxmlformats.org/presentationml/2006/ole">
              <p:oleObj spid="_x0000_s70698" name="Формула" r:id="rId15" imgW="165028" imgH="228501" progId="Equation.3">
                <p:embed/>
              </p:oleObj>
            </a:graphicData>
          </a:graphic>
        </p:graphicFrame>
        <p:graphicFrame>
          <p:nvGraphicFramePr>
            <p:cNvPr id="63532" name="Object 44"/>
            <p:cNvGraphicFramePr>
              <a:graphicFrameLocks noChangeAspect="1"/>
            </p:cNvGraphicFramePr>
            <p:nvPr/>
          </p:nvGraphicFramePr>
          <p:xfrm>
            <a:off x="3911" y="8614"/>
            <a:ext cx="257" cy="360"/>
          </p:xfrm>
          <a:graphic>
            <a:graphicData uri="http://schemas.openxmlformats.org/presentationml/2006/ole">
              <p:oleObj spid="_x0000_s70699" name="Формула" r:id="rId16" imgW="165028" imgH="228501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/>
              <a:t>5. После традиционного вечера встречи с выпускниками школы в стенгазете появилась заметка о трех наших бывших учениках. В ней было сказано, что Иван, Андрей и Борис стали учителями. Теперь они преподают разные дисциплины: один из них – математику, второй – физику, а третий – химию. Живут они тоже в разных городах: Минске, Витебске, Харькове. В заметке было также написано, что их первоначальные планы осуществились не полностью:</a:t>
            </a:r>
          </a:p>
          <a:p>
            <a:pPr marL="990600" lvl="1" indent="-533400">
              <a:lnSpc>
                <a:spcPct val="80000"/>
              </a:lnSpc>
            </a:pPr>
            <a:r>
              <a:rPr lang="ru-RU" sz="2000"/>
              <a:t>Иван живет не в Минске.</a:t>
            </a:r>
          </a:p>
          <a:p>
            <a:pPr marL="990600" lvl="1" indent="-533400">
              <a:lnSpc>
                <a:spcPct val="80000"/>
              </a:lnSpc>
            </a:pPr>
            <a:r>
              <a:rPr lang="ru-RU" sz="2000"/>
              <a:t>Андрей – не в Витебске.</a:t>
            </a:r>
          </a:p>
          <a:p>
            <a:pPr marL="990600" lvl="1" indent="-533400">
              <a:lnSpc>
                <a:spcPct val="80000"/>
              </a:lnSpc>
            </a:pPr>
            <a:r>
              <a:rPr lang="ru-RU" sz="2000"/>
              <a:t>Житель Минска преподает не математику.</a:t>
            </a:r>
          </a:p>
          <a:p>
            <a:pPr marL="990600" lvl="1" indent="-533400">
              <a:lnSpc>
                <a:spcPct val="80000"/>
              </a:lnSpc>
            </a:pPr>
            <a:r>
              <a:rPr lang="ru-RU" sz="2000"/>
              <a:t>Андрей преподает не физику.</a:t>
            </a:r>
          </a:p>
          <a:p>
            <a:pPr marL="990600" lvl="1" indent="-533400">
              <a:lnSpc>
                <a:spcPct val="80000"/>
              </a:lnSpc>
            </a:pPr>
            <a:r>
              <a:rPr lang="ru-RU" sz="2000"/>
              <a:t>Повезло только жителю Витебска: он преподает любимую им химию.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400"/>
              <a:t>Можно ли по этим данным определить, кто где живет и что преподает?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Алгоритм решения задач на приведение множеств во взаимно-однозначное соответствие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2000"/>
              <a:t>Строится пространственная система координат </a:t>
            </a:r>
            <a:r>
              <a:rPr lang="en-US" sz="2000" i="1"/>
              <a:t>XYZ</a:t>
            </a:r>
            <a:r>
              <a:rPr lang="ru-RU" sz="2000"/>
              <a:t>, на осях проставляются названия множеств и элементы этих множеств.</a:t>
            </a:r>
          </a:p>
          <a:p>
            <a:pPr marL="609600" indent="-609600">
              <a:buFontTx/>
              <a:buAutoNum type="arabicPeriod"/>
            </a:pPr>
            <a:r>
              <a:rPr lang="ru-RU" sz="2000"/>
              <a:t>Читается условие задачи. Если пара элементов в двух множествах находится в соответствии, то точка, лежащая на пересечении соответствующих прямых становится центром темного кружка, в противном случае – белого кружка.</a:t>
            </a:r>
          </a:p>
          <a:p>
            <a:pPr marL="609600" indent="-609600">
              <a:buFontTx/>
              <a:buAutoNum type="arabicPeriod"/>
            </a:pPr>
            <a:r>
              <a:rPr lang="ru-RU" sz="2000"/>
              <a:t>Применяется правило экстраполяции.</a:t>
            </a:r>
          </a:p>
          <a:p>
            <a:pPr marL="609600" indent="-609600">
              <a:buFontTx/>
              <a:buAutoNum type="arabicPeriod"/>
            </a:pPr>
            <a:r>
              <a:rPr lang="ru-RU" sz="2000"/>
              <a:t>Применяется правило проектирования.</a:t>
            </a:r>
          </a:p>
          <a:p>
            <a:pPr marL="609600" indent="-609600">
              <a:buFontTx/>
              <a:buAutoNum type="arabicPeriod"/>
            </a:pPr>
            <a:r>
              <a:rPr lang="ru-RU" sz="2000"/>
              <a:t>Повторять шаги 3)-4) пока это возможно.</a:t>
            </a:r>
          </a:p>
          <a:p>
            <a:pPr marL="609600" indent="-609600">
              <a:buFontTx/>
              <a:buAutoNum type="arabicPeriod"/>
            </a:pPr>
            <a:r>
              <a:rPr lang="ru-RU" sz="2000"/>
              <a:t>Если в сложившейся ситуации возможности экстраполяции и проектирования исчерпаны, а задача не решена, то делается допущение о цвете фигуры в какой-либо свободной вершине сетки. В случае противоречия допущение отклоняется цвет фигуры в данной точке меняется на противоположный.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Правила экстраполяции в плоскости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ru-RU" sz="2400"/>
              <a:t>«Темная» экстраполяция. Если на горизонтали (вертикали) все фигуры, кроме одной, светлы, то свободная занимается темной фигурой.</a:t>
            </a:r>
          </a:p>
          <a:p>
            <a:pPr marL="609600" indent="-609600">
              <a:lnSpc>
                <a:spcPct val="90000"/>
              </a:lnSpc>
            </a:pPr>
            <a:r>
              <a:rPr lang="ru-RU" sz="2400"/>
              <a:t>«Светлая» экстраполяция. Если на горизонтали (вертикали) имеется «темная» фигура, то все фигуры на ней – светлые.</a:t>
            </a:r>
          </a:p>
          <a:p>
            <a:pPr marL="609600" indent="-609600">
              <a:lnSpc>
                <a:spcPct val="90000"/>
              </a:lnSpc>
            </a:pPr>
            <a:r>
              <a:rPr lang="ru-RU" sz="2400"/>
              <a:t>Множественная экстраполяция. Если две (</a:t>
            </a:r>
            <a:r>
              <a:rPr lang="en-US" sz="2400" i="1"/>
              <a:t>n</a:t>
            </a:r>
            <a:r>
              <a:rPr lang="ru-RU" sz="2400"/>
              <a:t>) параллели в плоскости одинаково светло раскрашены везде за исключением двух (</a:t>
            </a:r>
            <a:r>
              <a:rPr lang="en-US" sz="2400" i="1"/>
              <a:t>n</a:t>
            </a:r>
            <a:r>
              <a:rPr lang="ru-RU" sz="2400"/>
              <a:t>) неокрашенных вершин, то на двух (</a:t>
            </a:r>
            <a:r>
              <a:rPr lang="en-US" sz="2400" i="1"/>
              <a:t>n</a:t>
            </a:r>
            <a:r>
              <a:rPr lang="ru-RU" sz="2400"/>
              <a:t>) параллелях другого направления, проходящих через эти вершины вне данных прямых вставляются светлые фигуры.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Правило множественного проектирования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«Темная» фигура в своей плоскости проектируется на координатные оси. Прямые, проведенные через проекции в двух других плоскостях, раскрашиваются одинаково.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AutoShape 5"/>
          <p:cNvSpPr>
            <a:spLocks noChangeAspect="1" noChangeArrowheads="1"/>
          </p:cNvSpPr>
          <p:nvPr/>
        </p:nvSpPr>
        <p:spPr bwMode="auto">
          <a:xfrm>
            <a:off x="684213" y="444500"/>
            <a:ext cx="7200900" cy="617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308100" y="858838"/>
            <a:ext cx="4992688" cy="4992687"/>
            <a:chOff x="3686" y="7086"/>
            <a:chExt cx="3116" cy="3188"/>
          </a:xfrm>
        </p:grpSpPr>
        <p:sp>
          <p:nvSpPr>
            <p:cNvPr id="65545" name="Line 9"/>
            <p:cNvSpPr>
              <a:spLocks noChangeShapeType="1"/>
            </p:cNvSpPr>
            <p:nvPr/>
          </p:nvSpPr>
          <p:spPr bwMode="auto">
            <a:xfrm>
              <a:off x="4984" y="7086"/>
              <a:ext cx="1" cy="18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6" name="Line 10"/>
            <p:cNvSpPr>
              <a:spLocks noChangeShapeType="1"/>
            </p:cNvSpPr>
            <p:nvPr/>
          </p:nvSpPr>
          <p:spPr bwMode="auto">
            <a:xfrm>
              <a:off x="4984" y="8946"/>
              <a:ext cx="181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7" name="Line 11"/>
            <p:cNvSpPr>
              <a:spLocks noChangeShapeType="1"/>
            </p:cNvSpPr>
            <p:nvPr/>
          </p:nvSpPr>
          <p:spPr bwMode="auto">
            <a:xfrm flipH="1">
              <a:off x="3686" y="8946"/>
              <a:ext cx="1298" cy="13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8" name="Line 12"/>
            <p:cNvSpPr>
              <a:spLocks noChangeShapeType="1"/>
            </p:cNvSpPr>
            <p:nvPr/>
          </p:nvSpPr>
          <p:spPr bwMode="auto">
            <a:xfrm>
              <a:off x="4984" y="8414"/>
              <a:ext cx="181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49" name="Line 13"/>
            <p:cNvSpPr>
              <a:spLocks noChangeShapeType="1"/>
            </p:cNvSpPr>
            <p:nvPr/>
          </p:nvSpPr>
          <p:spPr bwMode="auto">
            <a:xfrm>
              <a:off x="4984" y="7883"/>
              <a:ext cx="181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0" name="Line 14"/>
            <p:cNvSpPr>
              <a:spLocks noChangeShapeType="1"/>
            </p:cNvSpPr>
            <p:nvPr/>
          </p:nvSpPr>
          <p:spPr bwMode="auto">
            <a:xfrm>
              <a:off x="4984" y="7352"/>
              <a:ext cx="181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1" name="Line 15"/>
            <p:cNvSpPr>
              <a:spLocks noChangeShapeType="1"/>
            </p:cNvSpPr>
            <p:nvPr/>
          </p:nvSpPr>
          <p:spPr bwMode="auto">
            <a:xfrm flipV="1">
              <a:off x="5504" y="7086"/>
              <a:ext cx="1" cy="18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2" name="Line 16"/>
            <p:cNvSpPr>
              <a:spLocks noChangeShapeType="1"/>
            </p:cNvSpPr>
            <p:nvPr/>
          </p:nvSpPr>
          <p:spPr bwMode="auto">
            <a:xfrm flipV="1">
              <a:off x="6023" y="7086"/>
              <a:ext cx="1" cy="18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3" name="Line 17"/>
            <p:cNvSpPr>
              <a:spLocks noChangeShapeType="1"/>
            </p:cNvSpPr>
            <p:nvPr/>
          </p:nvSpPr>
          <p:spPr bwMode="auto">
            <a:xfrm flipV="1">
              <a:off x="6542" y="7086"/>
              <a:ext cx="1" cy="18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4" name="Line 18"/>
            <p:cNvSpPr>
              <a:spLocks noChangeShapeType="1"/>
            </p:cNvSpPr>
            <p:nvPr/>
          </p:nvSpPr>
          <p:spPr bwMode="auto">
            <a:xfrm>
              <a:off x="4595" y="9344"/>
              <a:ext cx="181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5" name="Line 19"/>
            <p:cNvSpPr>
              <a:spLocks noChangeShapeType="1"/>
            </p:cNvSpPr>
            <p:nvPr/>
          </p:nvSpPr>
          <p:spPr bwMode="auto">
            <a:xfrm flipV="1">
              <a:off x="4205" y="9743"/>
              <a:ext cx="181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6" name="Line 20"/>
            <p:cNvSpPr>
              <a:spLocks noChangeShapeType="1"/>
            </p:cNvSpPr>
            <p:nvPr/>
          </p:nvSpPr>
          <p:spPr bwMode="auto">
            <a:xfrm>
              <a:off x="3816" y="10141"/>
              <a:ext cx="181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7" name="Line 21"/>
            <p:cNvSpPr>
              <a:spLocks noChangeShapeType="1"/>
            </p:cNvSpPr>
            <p:nvPr/>
          </p:nvSpPr>
          <p:spPr bwMode="auto">
            <a:xfrm flipH="1">
              <a:off x="4205" y="8946"/>
              <a:ext cx="1299" cy="13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8" name="Line 22"/>
            <p:cNvSpPr>
              <a:spLocks noChangeShapeType="1"/>
            </p:cNvSpPr>
            <p:nvPr/>
          </p:nvSpPr>
          <p:spPr bwMode="auto">
            <a:xfrm flipH="1">
              <a:off x="4725" y="8946"/>
              <a:ext cx="1298" cy="13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59" name="Line 23"/>
            <p:cNvSpPr>
              <a:spLocks noChangeShapeType="1"/>
            </p:cNvSpPr>
            <p:nvPr/>
          </p:nvSpPr>
          <p:spPr bwMode="auto">
            <a:xfrm flipH="1">
              <a:off x="5244" y="8946"/>
              <a:ext cx="1298" cy="13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0" name="Line 24"/>
            <p:cNvSpPr>
              <a:spLocks noChangeShapeType="1"/>
            </p:cNvSpPr>
            <p:nvPr/>
          </p:nvSpPr>
          <p:spPr bwMode="auto">
            <a:xfrm flipV="1">
              <a:off x="4595" y="7485"/>
              <a:ext cx="0" cy="1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1" name="Line 25"/>
            <p:cNvSpPr>
              <a:spLocks noChangeShapeType="1"/>
            </p:cNvSpPr>
            <p:nvPr/>
          </p:nvSpPr>
          <p:spPr bwMode="auto">
            <a:xfrm flipV="1">
              <a:off x="4205" y="7883"/>
              <a:ext cx="0" cy="18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2" name="Line 26"/>
            <p:cNvSpPr>
              <a:spLocks noChangeShapeType="1"/>
            </p:cNvSpPr>
            <p:nvPr/>
          </p:nvSpPr>
          <p:spPr bwMode="auto">
            <a:xfrm flipV="1">
              <a:off x="3816" y="8282"/>
              <a:ext cx="0" cy="185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3" name="Line 27"/>
            <p:cNvSpPr>
              <a:spLocks noChangeShapeType="1"/>
            </p:cNvSpPr>
            <p:nvPr/>
          </p:nvSpPr>
          <p:spPr bwMode="auto">
            <a:xfrm flipH="1">
              <a:off x="3686" y="8414"/>
              <a:ext cx="1298" cy="13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4" name="Line 28"/>
            <p:cNvSpPr>
              <a:spLocks noChangeShapeType="1"/>
            </p:cNvSpPr>
            <p:nvPr/>
          </p:nvSpPr>
          <p:spPr bwMode="auto">
            <a:xfrm flipH="1">
              <a:off x="3686" y="7883"/>
              <a:ext cx="1298" cy="13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565" name="Line 29"/>
            <p:cNvSpPr>
              <a:spLocks noChangeShapeType="1"/>
            </p:cNvSpPr>
            <p:nvPr/>
          </p:nvSpPr>
          <p:spPr bwMode="auto">
            <a:xfrm flipH="1">
              <a:off x="3686" y="7352"/>
              <a:ext cx="1298" cy="13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5593" name="Text Box 57"/>
          <p:cNvSpPr txBox="1">
            <a:spLocks noChangeArrowheads="1"/>
          </p:cNvSpPr>
          <p:nvPr/>
        </p:nvSpPr>
        <p:spPr bwMode="auto">
          <a:xfrm>
            <a:off x="5883275" y="3355975"/>
            <a:ext cx="625475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200" b="1"/>
              <a:t>Б</a:t>
            </a:r>
            <a:endParaRPr lang="ru-RU"/>
          </a:p>
        </p:txBody>
      </p:sp>
      <p:sp>
        <p:nvSpPr>
          <p:cNvPr id="65594" name="Text Box 58"/>
          <p:cNvSpPr txBox="1">
            <a:spLocks noChangeArrowheads="1"/>
          </p:cNvSpPr>
          <p:nvPr/>
        </p:nvSpPr>
        <p:spPr bwMode="auto">
          <a:xfrm>
            <a:off x="5051425" y="3355975"/>
            <a:ext cx="625475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200" b="1"/>
              <a:t>А</a:t>
            </a:r>
            <a:endParaRPr lang="ru-RU"/>
          </a:p>
        </p:txBody>
      </p:sp>
      <p:sp>
        <p:nvSpPr>
          <p:cNvPr id="65595" name="Text Box 59"/>
          <p:cNvSpPr txBox="1">
            <a:spLocks noChangeArrowheads="1"/>
          </p:cNvSpPr>
          <p:nvPr/>
        </p:nvSpPr>
        <p:spPr bwMode="auto">
          <a:xfrm>
            <a:off x="4221163" y="3355975"/>
            <a:ext cx="620712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200" b="1"/>
              <a:t>И</a:t>
            </a:r>
            <a:endParaRPr lang="ru-RU"/>
          </a:p>
        </p:txBody>
      </p:sp>
      <p:sp>
        <p:nvSpPr>
          <p:cNvPr id="65596" name="Text Box 60"/>
          <p:cNvSpPr txBox="1">
            <a:spLocks noChangeArrowheads="1"/>
          </p:cNvSpPr>
          <p:nvPr/>
        </p:nvSpPr>
        <p:spPr bwMode="auto">
          <a:xfrm>
            <a:off x="3387725" y="2524125"/>
            <a:ext cx="6223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200" b="1"/>
              <a:t>М</a:t>
            </a:r>
            <a:endParaRPr lang="ru-RU"/>
          </a:p>
        </p:txBody>
      </p:sp>
      <p:sp>
        <p:nvSpPr>
          <p:cNvPr id="65597" name="Text Box 61"/>
          <p:cNvSpPr txBox="1">
            <a:spLocks noChangeArrowheads="1"/>
          </p:cNvSpPr>
          <p:nvPr/>
        </p:nvSpPr>
        <p:spPr bwMode="auto">
          <a:xfrm>
            <a:off x="3387725" y="1692275"/>
            <a:ext cx="622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200" b="1"/>
              <a:t>Х</a:t>
            </a:r>
            <a:endParaRPr lang="ru-RU"/>
          </a:p>
        </p:txBody>
      </p:sp>
      <p:sp>
        <p:nvSpPr>
          <p:cNvPr id="65598" name="Text Box 62"/>
          <p:cNvSpPr txBox="1">
            <a:spLocks noChangeArrowheads="1"/>
          </p:cNvSpPr>
          <p:nvPr/>
        </p:nvSpPr>
        <p:spPr bwMode="auto">
          <a:xfrm>
            <a:off x="3387725" y="858838"/>
            <a:ext cx="622300" cy="62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200" b="1"/>
              <a:t>Ф</a:t>
            </a:r>
            <a:endParaRPr lang="ru-RU"/>
          </a:p>
        </p:txBody>
      </p:sp>
      <p:sp>
        <p:nvSpPr>
          <p:cNvPr id="65599" name="Text Box 63"/>
          <p:cNvSpPr txBox="1">
            <a:spLocks noChangeArrowheads="1"/>
          </p:cNvSpPr>
          <p:nvPr/>
        </p:nvSpPr>
        <p:spPr bwMode="auto">
          <a:xfrm>
            <a:off x="2763838" y="3979863"/>
            <a:ext cx="623887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200" b="1"/>
              <a:t>М</a:t>
            </a:r>
            <a:endParaRPr lang="ru-RU"/>
          </a:p>
        </p:txBody>
      </p:sp>
      <p:sp>
        <p:nvSpPr>
          <p:cNvPr id="65600" name="Text Box 64"/>
          <p:cNvSpPr txBox="1">
            <a:spLocks noChangeArrowheads="1"/>
          </p:cNvSpPr>
          <p:nvPr/>
        </p:nvSpPr>
        <p:spPr bwMode="auto">
          <a:xfrm>
            <a:off x="2138363" y="4603750"/>
            <a:ext cx="623887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200" b="1"/>
              <a:t>В</a:t>
            </a:r>
            <a:endParaRPr lang="ru-RU" b="1"/>
          </a:p>
        </p:txBody>
      </p:sp>
      <p:sp>
        <p:nvSpPr>
          <p:cNvPr id="65601" name="Text Box 65"/>
          <p:cNvSpPr txBox="1">
            <a:spLocks noChangeArrowheads="1"/>
          </p:cNvSpPr>
          <p:nvPr/>
        </p:nvSpPr>
        <p:spPr bwMode="auto">
          <a:xfrm>
            <a:off x="1516063" y="5227638"/>
            <a:ext cx="622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200" b="1"/>
              <a:t>Х</a:t>
            </a:r>
            <a:endParaRPr lang="ru-RU" b="1"/>
          </a:p>
        </p:txBody>
      </p:sp>
      <p:sp>
        <p:nvSpPr>
          <p:cNvPr id="65602" name="Text Box 66"/>
          <p:cNvSpPr txBox="1">
            <a:spLocks noChangeArrowheads="1"/>
          </p:cNvSpPr>
          <p:nvPr/>
        </p:nvSpPr>
        <p:spPr bwMode="auto">
          <a:xfrm>
            <a:off x="6219825" y="3460750"/>
            <a:ext cx="16652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600"/>
              <a:t>Имена</a:t>
            </a:r>
            <a:endParaRPr lang="ru-RU" sz="2400"/>
          </a:p>
        </p:txBody>
      </p:sp>
      <p:sp>
        <p:nvSpPr>
          <p:cNvPr id="65603" name="Text Box 67"/>
          <p:cNvSpPr txBox="1">
            <a:spLocks noChangeArrowheads="1"/>
          </p:cNvSpPr>
          <p:nvPr/>
        </p:nvSpPr>
        <p:spPr bwMode="auto">
          <a:xfrm>
            <a:off x="2763838" y="444500"/>
            <a:ext cx="16652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/>
              <a:t>Предмет</a:t>
            </a:r>
            <a:endParaRPr lang="ru-RU" sz="2800"/>
          </a:p>
        </p:txBody>
      </p:sp>
      <p:sp>
        <p:nvSpPr>
          <p:cNvPr id="65604" name="Text Box 68"/>
          <p:cNvSpPr txBox="1">
            <a:spLocks noChangeArrowheads="1"/>
          </p:cNvSpPr>
          <p:nvPr/>
        </p:nvSpPr>
        <p:spPr bwMode="auto">
          <a:xfrm>
            <a:off x="684213" y="5643563"/>
            <a:ext cx="16652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600"/>
              <a:t>Город</a:t>
            </a:r>
            <a:endParaRPr lang="ru-RU" sz="2400"/>
          </a:p>
        </p:txBody>
      </p:sp>
      <p:sp>
        <p:nvSpPr>
          <p:cNvPr id="65606" name="Oval 70"/>
          <p:cNvSpPr>
            <a:spLocks noChangeArrowheads="1"/>
          </p:cNvSpPr>
          <p:nvPr/>
        </p:nvSpPr>
        <p:spPr bwMode="auto">
          <a:xfrm>
            <a:off x="3463925" y="42926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07" name="Oval 71"/>
          <p:cNvSpPr>
            <a:spLocks noChangeArrowheads="1"/>
          </p:cNvSpPr>
          <p:nvPr/>
        </p:nvSpPr>
        <p:spPr bwMode="auto">
          <a:xfrm>
            <a:off x="3694113" y="4897438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08" name="Oval 72"/>
          <p:cNvSpPr>
            <a:spLocks noChangeArrowheads="1"/>
          </p:cNvSpPr>
          <p:nvPr/>
        </p:nvSpPr>
        <p:spPr bwMode="auto">
          <a:xfrm>
            <a:off x="2641600" y="348615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09" name="Oval 73"/>
          <p:cNvSpPr>
            <a:spLocks noChangeArrowheads="1"/>
          </p:cNvSpPr>
          <p:nvPr/>
        </p:nvSpPr>
        <p:spPr bwMode="auto">
          <a:xfrm>
            <a:off x="4932363" y="11684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10" name="Oval 74"/>
          <p:cNvSpPr>
            <a:spLocks noChangeArrowheads="1"/>
          </p:cNvSpPr>
          <p:nvPr/>
        </p:nvSpPr>
        <p:spPr bwMode="auto">
          <a:xfrm>
            <a:off x="2036763" y="32416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11" name="AutoShape 75"/>
          <p:cNvSpPr>
            <a:spLocks noChangeArrowheads="1"/>
          </p:cNvSpPr>
          <p:nvPr/>
        </p:nvSpPr>
        <p:spPr bwMode="auto">
          <a:xfrm>
            <a:off x="3348038" y="1989138"/>
            <a:ext cx="144462" cy="144462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12" name="AutoShape 76"/>
          <p:cNvSpPr>
            <a:spLocks noChangeArrowheads="1"/>
          </p:cNvSpPr>
          <p:nvPr/>
        </p:nvSpPr>
        <p:spPr bwMode="auto">
          <a:xfrm>
            <a:off x="2081213" y="4941888"/>
            <a:ext cx="144462" cy="144462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13" name="Oval 77"/>
          <p:cNvSpPr>
            <a:spLocks noChangeArrowheads="1"/>
          </p:cNvSpPr>
          <p:nvPr/>
        </p:nvSpPr>
        <p:spPr bwMode="auto">
          <a:xfrm>
            <a:off x="4932363" y="1989138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14" name="Oval 78"/>
          <p:cNvSpPr>
            <a:spLocks noChangeArrowheads="1"/>
          </p:cNvSpPr>
          <p:nvPr/>
        </p:nvSpPr>
        <p:spPr bwMode="auto">
          <a:xfrm>
            <a:off x="4932363" y="2852738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15" name="AutoShape 79"/>
          <p:cNvSpPr>
            <a:spLocks noChangeArrowheads="1"/>
          </p:cNvSpPr>
          <p:nvPr/>
        </p:nvSpPr>
        <p:spPr bwMode="auto">
          <a:xfrm>
            <a:off x="5003800" y="3644900"/>
            <a:ext cx="144463" cy="144463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16" name="AutoShape 80"/>
          <p:cNvSpPr>
            <a:spLocks noChangeArrowheads="1"/>
          </p:cNvSpPr>
          <p:nvPr/>
        </p:nvSpPr>
        <p:spPr bwMode="auto">
          <a:xfrm>
            <a:off x="3319463" y="2852738"/>
            <a:ext cx="144462" cy="144462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17" name="Oval 81"/>
          <p:cNvSpPr>
            <a:spLocks noChangeArrowheads="1"/>
          </p:cNvSpPr>
          <p:nvPr/>
        </p:nvSpPr>
        <p:spPr bwMode="auto">
          <a:xfrm>
            <a:off x="4284663" y="42926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18" name="Oval 82"/>
          <p:cNvSpPr>
            <a:spLocks noChangeArrowheads="1"/>
          </p:cNvSpPr>
          <p:nvPr/>
        </p:nvSpPr>
        <p:spPr bwMode="auto">
          <a:xfrm>
            <a:off x="2051050" y="40767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19" name="Oval 83"/>
          <p:cNvSpPr>
            <a:spLocks noChangeArrowheads="1"/>
          </p:cNvSpPr>
          <p:nvPr/>
        </p:nvSpPr>
        <p:spPr bwMode="auto">
          <a:xfrm>
            <a:off x="3059113" y="5516563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20" name="Oval 84"/>
          <p:cNvSpPr>
            <a:spLocks noChangeArrowheads="1"/>
          </p:cNvSpPr>
          <p:nvPr/>
        </p:nvSpPr>
        <p:spPr bwMode="auto">
          <a:xfrm>
            <a:off x="1403350" y="4724400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21" name="Oval 85"/>
          <p:cNvSpPr>
            <a:spLocks noChangeArrowheads="1"/>
          </p:cNvSpPr>
          <p:nvPr/>
        </p:nvSpPr>
        <p:spPr bwMode="auto">
          <a:xfrm>
            <a:off x="2268538" y="5516563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22" name="Oval 86"/>
          <p:cNvSpPr>
            <a:spLocks noChangeArrowheads="1"/>
          </p:cNvSpPr>
          <p:nvPr/>
        </p:nvSpPr>
        <p:spPr bwMode="auto">
          <a:xfrm>
            <a:off x="3924300" y="5516563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23" name="Oval 87"/>
          <p:cNvSpPr>
            <a:spLocks noChangeArrowheads="1"/>
          </p:cNvSpPr>
          <p:nvPr/>
        </p:nvSpPr>
        <p:spPr bwMode="auto">
          <a:xfrm>
            <a:off x="1403350" y="386080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24" name="Oval 88"/>
          <p:cNvSpPr>
            <a:spLocks noChangeArrowheads="1"/>
          </p:cNvSpPr>
          <p:nvPr/>
        </p:nvSpPr>
        <p:spPr bwMode="auto">
          <a:xfrm>
            <a:off x="1403350" y="3011488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25" name="Oval 89"/>
          <p:cNvSpPr>
            <a:spLocks noChangeArrowheads="1"/>
          </p:cNvSpPr>
          <p:nvPr/>
        </p:nvSpPr>
        <p:spPr bwMode="auto">
          <a:xfrm>
            <a:off x="4110038" y="283845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26" name="Oval 90"/>
          <p:cNvSpPr>
            <a:spLocks noChangeArrowheads="1"/>
          </p:cNvSpPr>
          <p:nvPr/>
        </p:nvSpPr>
        <p:spPr bwMode="auto">
          <a:xfrm>
            <a:off x="5781675" y="2838450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27" name="Oval 91"/>
          <p:cNvSpPr>
            <a:spLocks noChangeArrowheads="1"/>
          </p:cNvSpPr>
          <p:nvPr/>
        </p:nvSpPr>
        <p:spPr bwMode="auto">
          <a:xfrm>
            <a:off x="2036763" y="2420938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28" name="Oval 92"/>
          <p:cNvSpPr>
            <a:spLocks noChangeArrowheads="1"/>
          </p:cNvSpPr>
          <p:nvPr/>
        </p:nvSpPr>
        <p:spPr bwMode="auto">
          <a:xfrm>
            <a:off x="2627313" y="18446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29" name="Oval 93"/>
          <p:cNvSpPr>
            <a:spLocks noChangeArrowheads="1"/>
          </p:cNvSpPr>
          <p:nvPr/>
        </p:nvSpPr>
        <p:spPr bwMode="auto">
          <a:xfrm>
            <a:off x="5148263" y="4292600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30" name="Oval 94"/>
          <p:cNvSpPr>
            <a:spLocks noChangeArrowheads="1"/>
          </p:cNvSpPr>
          <p:nvPr/>
        </p:nvSpPr>
        <p:spPr bwMode="auto">
          <a:xfrm>
            <a:off x="4500563" y="4941888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31" name="Oval 95"/>
          <p:cNvSpPr>
            <a:spLocks noChangeArrowheads="1"/>
          </p:cNvSpPr>
          <p:nvPr/>
        </p:nvSpPr>
        <p:spPr bwMode="auto">
          <a:xfrm>
            <a:off x="2916238" y="4941888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32" name="Oval 96"/>
          <p:cNvSpPr>
            <a:spLocks noChangeArrowheads="1"/>
          </p:cNvSpPr>
          <p:nvPr/>
        </p:nvSpPr>
        <p:spPr bwMode="auto">
          <a:xfrm>
            <a:off x="2627313" y="2636838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33" name="AutoShape 97"/>
          <p:cNvSpPr>
            <a:spLocks noChangeArrowheads="1"/>
          </p:cNvSpPr>
          <p:nvPr/>
        </p:nvSpPr>
        <p:spPr bwMode="auto">
          <a:xfrm>
            <a:off x="3305175" y="1196975"/>
            <a:ext cx="144463" cy="144463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34" name="AutoShape 98"/>
          <p:cNvSpPr>
            <a:spLocks noChangeArrowheads="1"/>
          </p:cNvSpPr>
          <p:nvPr/>
        </p:nvSpPr>
        <p:spPr bwMode="auto">
          <a:xfrm>
            <a:off x="2700338" y="4292600"/>
            <a:ext cx="144462" cy="144463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35" name="Oval 99"/>
          <p:cNvSpPr>
            <a:spLocks noChangeArrowheads="1"/>
          </p:cNvSpPr>
          <p:nvPr/>
        </p:nvSpPr>
        <p:spPr bwMode="auto">
          <a:xfrm>
            <a:off x="4067175" y="1196975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36" name="Oval 100"/>
          <p:cNvSpPr>
            <a:spLocks noChangeArrowheads="1"/>
          </p:cNvSpPr>
          <p:nvPr/>
        </p:nvSpPr>
        <p:spPr bwMode="auto">
          <a:xfrm>
            <a:off x="5795963" y="1196975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37" name="Oval 101"/>
          <p:cNvSpPr>
            <a:spLocks noChangeArrowheads="1"/>
          </p:cNvSpPr>
          <p:nvPr/>
        </p:nvSpPr>
        <p:spPr bwMode="auto">
          <a:xfrm>
            <a:off x="5795963" y="1989138"/>
            <a:ext cx="215900" cy="2159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5638" name="Oval 102"/>
          <p:cNvSpPr>
            <a:spLocks noChangeArrowheads="1"/>
          </p:cNvSpPr>
          <p:nvPr/>
        </p:nvSpPr>
        <p:spPr bwMode="auto">
          <a:xfrm>
            <a:off x="4095750" y="1989138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5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5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5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5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6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6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6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6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6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6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6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6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6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6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6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6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65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6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6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6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65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6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6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606" grpId="0" animBg="1"/>
      <p:bldP spid="65607" grpId="0" animBg="1"/>
      <p:bldP spid="65608" grpId="0" animBg="1"/>
      <p:bldP spid="65609" grpId="0" animBg="1"/>
      <p:bldP spid="65610" grpId="0" animBg="1"/>
      <p:bldP spid="65611" grpId="0" animBg="1"/>
      <p:bldP spid="65612" grpId="0" animBg="1"/>
      <p:bldP spid="65613" grpId="0" animBg="1"/>
      <p:bldP spid="65614" grpId="0" animBg="1"/>
      <p:bldP spid="65615" grpId="0" animBg="1"/>
      <p:bldP spid="65616" grpId="0" animBg="1"/>
      <p:bldP spid="65617" grpId="0" animBg="1"/>
      <p:bldP spid="65618" grpId="0" animBg="1"/>
      <p:bldP spid="65619" grpId="0" animBg="1"/>
      <p:bldP spid="65620" grpId="0" animBg="1"/>
      <p:bldP spid="65621" grpId="0" animBg="1"/>
      <p:bldP spid="65622" grpId="0" animBg="1"/>
      <p:bldP spid="65623" grpId="0" animBg="1"/>
      <p:bldP spid="65624" grpId="0" animBg="1"/>
      <p:bldP spid="65625" grpId="0" animBg="1"/>
      <p:bldP spid="65626" grpId="0" animBg="1"/>
      <p:bldP spid="65627" grpId="0" animBg="1"/>
      <p:bldP spid="65628" grpId="0" animBg="1"/>
      <p:bldP spid="65629" grpId="0" animBg="1"/>
      <p:bldP spid="65630" grpId="0" animBg="1"/>
      <p:bldP spid="65631" grpId="0" animBg="1"/>
      <p:bldP spid="65632" grpId="0" animBg="1"/>
      <p:bldP spid="65633" grpId="0" animBg="1"/>
      <p:bldP spid="65634" grpId="0" animBg="1"/>
      <p:bldP spid="65635" grpId="0" animBg="1"/>
      <p:bldP spid="65636" grpId="0" animBg="1"/>
      <p:bldP spid="65637" grpId="0" animBg="1"/>
      <p:bldP spid="65638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r>
              <a:rPr lang="ru-RU"/>
              <a:t>Иван преподает химию и живет в Витебске.</a:t>
            </a:r>
          </a:p>
          <a:p>
            <a:r>
              <a:rPr lang="ru-RU"/>
              <a:t>Андрей преподает математику и живет в Харькове.</a:t>
            </a:r>
          </a:p>
          <a:p>
            <a:r>
              <a:rPr lang="ru-RU"/>
              <a:t>Борис преподает физику и живет в Минске.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358246" cy="135732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Таблицы истинности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– таблицы, в которых по действиям показано, какие значения принимает логическое выражение при всех возможных наборах его переменных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108520" y="2852936"/>
            <a:ext cx="9144000" cy="2428892"/>
          </a:xfrm>
        </p:spPr>
        <p:txBody>
          <a:bodyPr>
            <a:noAutofit/>
          </a:bodyPr>
          <a:lstStyle/>
          <a:p>
            <a:pPr algn="ctr">
              <a:lnSpc>
                <a:spcPct val="160000"/>
              </a:lnSpc>
            </a:pP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Причем, количество строк в таблице истинности вычисляется как </a:t>
            </a:r>
            <a: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en-US" sz="2600" b="1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</a:t>
            </a: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где </a:t>
            </a:r>
            <a:r>
              <a:rPr lang="en-US" sz="2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</a:t>
            </a: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– количество переменных, а </a:t>
            </a:r>
          </a:p>
          <a:p>
            <a:pPr algn="ctr">
              <a:lnSpc>
                <a:spcPct val="160000"/>
              </a:lnSpc>
            </a:pPr>
            <a: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количество столбцов = количество переменных + количество логических операций.</a:t>
            </a:r>
            <a:endParaRPr lang="ru-RU" sz="2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400"/>
              <a:t>Алгоритм построения таблицы истинности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2743200"/>
            <a:ext cx="8001000" cy="2590800"/>
          </a:xfrm>
        </p:spPr>
        <p:txBody>
          <a:bodyPr/>
          <a:lstStyle/>
          <a:p>
            <a:pPr marL="571500" indent="-571500">
              <a:buFont typeface="Wingdings" pitchFamily="2" charset="2"/>
              <a:buAutoNum type="arabicPeriod"/>
            </a:pPr>
            <a:r>
              <a:rPr lang="en-US" dirty="0"/>
              <a:t>N   </a:t>
            </a:r>
            <a:r>
              <a:rPr lang="ru-RU" dirty="0" smtClean="0"/>
              <a:t>-</a:t>
            </a:r>
            <a:r>
              <a:rPr lang="en-US" dirty="0" smtClean="0"/>
              <a:t>   </a:t>
            </a:r>
            <a:r>
              <a:rPr lang="ru-RU" dirty="0"/>
              <a:t>количество переменных.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 dirty="0"/>
              <a:t>M  </a:t>
            </a:r>
            <a:r>
              <a:rPr lang="en-US" dirty="0" smtClean="0"/>
              <a:t> </a:t>
            </a:r>
            <a:r>
              <a:rPr lang="ru-RU" dirty="0" smtClean="0"/>
              <a:t>-</a:t>
            </a:r>
            <a:r>
              <a:rPr lang="en-US" dirty="0" smtClean="0"/>
              <a:t> </a:t>
            </a:r>
            <a:r>
              <a:rPr lang="ru-RU" dirty="0"/>
              <a:t>количество операций.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ru-RU" dirty="0"/>
              <a:t>Число столбцов = </a:t>
            </a:r>
            <a:r>
              <a:rPr lang="en-US" dirty="0"/>
              <a:t>(N+M)</a:t>
            </a:r>
            <a:r>
              <a:rPr lang="ru-RU" dirty="0"/>
              <a:t>.</a:t>
            </a:r>
            <a:endParaRPr lang="en-US" dirty="0"/>
          </a:p>
          <a:p>
            <a:pPr marL="571500" indent="-571500">
              <a:buFont typeface="Wingdings" pitchFamily="2" charset="2"/>
              <a:buAutoNum type="arabicPeriod"/>
            </a:pPr>
            <a:r>
              <a:rPr lang="ru-RU" dirty="0"/>
              <a:t>Число строк =2</a:t>
            </a:r>
            <a:r>
              <a:rPr lang="en-US" baseline="30000" dirty="0"/>
              <a:t>N</a:t>
            </a:r>
            <a:r>
              <a:rPr lang="en-US" dirty="0"/>
              <a:t>.</a:t>
            </a:r>
          </a:p>
          <a:p>
            <a:pPr marL="571500" indent="-571500">
              <a:buFont typeface="Wingdings" pitchFamily="2" charset="2"/>
              <a:buNone/>
            </a:pPr>
            <a:endParaRPr lang="ru-RU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56114"/>
            <a:ext cx="8472518" cy="164305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 алгебре логики логические связки и соответствующие им логические операции имеют специальные названия и обозначаются следующим образом:</a:t>
            </a:r>
            <a:endParaRPr lang="ru-RU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2267" y="1859451"/>
          <a:ext cx="8715435" cy="4793481"/>
        </p:xfrm>
        <a:graphic>
          <a:graphicData uri="http://schemas.openxmlformats.org/drawingml/2006/table">
            <a:tbl>
              <a:tblPr/>
              <a:tblGrid>
                <a:gridCol w="2928958"/>
                <a:gridCol w="4071966"/>
                <a:gridCol w="1714511"/>
              </a:tblGrid>
              <a:tr h="317667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логическая связка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44659" marR="44659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название логической операции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44659" marR="44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обозначения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44659" marR="44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667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не</a:t>
                      </a:r>
                    </a:p>
                  </a:txBody>
                  <a:tcPr marL="44659" marR="44659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Отрицание, инверсия</a:t>
                      </a:r>
                    </a:p>
                  </a:txBody>
                  <a:tcPr marL="44659" marR="44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¯,┐, ¬, </a:t>
                      </a:r>
                      <a:r>
                        <a:rPr lang="en-US" sz="1800">
                          <a:latin typeface="Times New Roman"/>
                          <a:ea typeface="Times New Roman"/>
                        </a:rPr>
                        <a:t>not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44659" marR="44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667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и, а, но, </a:t>
                      </a:r>
                      <a:r>
                        <a:rPr lang="ru-RU" sz="1800" dirty="0" smtClean="0">
                          <a:latin typeface="Times New Roman"/>
                          <a:ea typeface="Times New Roman"/>
                        </a:rPr>
                        <a:t>хотя, однако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44659" marR="44659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Конъюнкция, логическое умножение</a:t>
                      </a:r>
                    </a:p>
                  </a:txBody>
                  <a:tcPr marL="44659" marR="44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&amp;, ●, </a:t>
                      </a:r>
                      <a:r>
                        <a:rPr lang="ru-RU" sz="1800">
                          <a:latin typeface="Times New Roman"/>
                          <a:ea typeface="Times New Roman"/>
                          <a:sym typeface="Symbol"/>
                        </a:rPr>
                        <a:t></a:t>
                      </a:r>
                      <a:r>
                        <a:rPr lang="en-US" sz="1800">
                          <a:latin typeface="Times New Roman"/>
                          <a:ea typeface="Times New Roman"/>
                        </a:rPr>
                        <a:t>, and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44659" marR="44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667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или</a:t>
                      </a:r>
                    </a:p>
                  </a:txBody>
                  <a:tcPr marL="44659" marR="44659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Дизъюнкция, нестрогая дизъюнкция, логическое сложение</a:t>
                      </a:r>
                    </a:p>
                  </a:txBody>
                  <a:tcPr marL="44659" marR="44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sym typeface="Symbol"/>
                        </a:rPr>
                        <a:t></a:t>
                      </a:r>
                      <a:r>
                        <a:rPr lang="ru-RU" sz="1800">
                          <a:latin typeface="Times New Roman"/>
                          <a:ea typeface="Times New Roman"/>
                        </a:rPr>
                        <a:t>, +</a:t>
                      </a:r>
                      <a:r>
                        <a:rPr lang="en-US" sz="1800">
                          <a:latin typeface="Times New Roman"/>
                          <a:ea typeface="Times New Roman"/>
                        </a:rPr>
                        <a:t>, or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44659" marR="44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501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либо</a:t>
                      </a:r>
                    </a:p>
                  </a:txBody>
                  <a:tcPr marL="44659" marR="44659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Разделительная (строгая) дизъюнкция, исключающее ИЛИ, сложение по модулю 2</a:t>
                      </a:r>
                    </a:p>
                  </a:txBody>
                  <a:tcPr marL="44659" marR="44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sym typeface="Symbol"/>
                        </a:rPr>
                        <a:t></a:t>
                      </a:r>
                      <a:r>
                        <a:rPr lang="ru-RU" sz="180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800">
                          <a:latin typeface="Times New Roman"/>
                          <a:ea typeface="Times New Roman"/>
                          <a:sym typeface="Symbol"/>
                        </a:rPr>
                        <a:t></a:t>
                      </a:r>
                      <a:r>
                        <a:rPr lang="ru-RU" sz="180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en-US" sz="1800">
                          <a:latin typeface="Times New Roman"/>
                          <a:ea typeface="Times New Roman"/>
                        </a:rPr>
                        <a:t>xor, M2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44659" marR="44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8336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если…, то; 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А влечет В;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В, если только А;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только тогда А, если В;</a:t>
                      </a:r>
                    </a:p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достаточным условием В является А; необходимым условием В является А.</a:t>
                      </a:r>
                    </a:p>
                  </a:txBody>
                  <a:tcPr marL="44659" marR="44659" marT="0" marB="0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Импликация, следование</a:t>
                      </a:r>
                    </a:p>
                  </a:txBody>
                  <a:tcPr marL="44659" marR="44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sym typeface="Symbol"/>
                        </a:rPr>
                        <a:t>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sym typeface="Symbol"/>
                        </a:rPr>
                        <a:t>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44659" marR="44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270"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Тогда и только тогда, когда…</a:t>
                      </a:r>
                    </a:p>
                  </a:txBody>
                  <a:tcPr marL="44659" marR="44659" marT="0" marB="0" anchor="ctr">
                    <a:lnL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Эквивалентность, эквиваленция, равносильность, равнозначность</a:t>
                      </a:r>
                    </a:p>
                  </a:txBody>
                  <a:tcPr marL="44659" marR="446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sym typeface="Symbol"/>
                        </a:rPr>
                        <a:t>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sym typeface="Symbol"/>
                        </a:rPr>
                        <a:t>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, ~, 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sym typeface="Symbol"/>
                        </a:rPr>
                        <a:t>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44659" marR="446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559</TotalTime>
  <Words>2291</Words>
  <Application>Microsoft Office PowerPoint</Application>
  <PresentationFormat>Экран (4:3)</PresentationFormat>
  <Paragraphs>809</Paragraphs>
  <Slides>68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68</vt:i4>
      </vt:variant>
    </vt:vector>
  </HeadingPairs>
  <TitlesOfParts>
    <vt:vector size="72" baseType="lpstr">
      <vt:lpstr>Справедливость</vt:lpstr>
      <vt:lpstr>Точечный рисунок</vt:lpstr>
      <vt:lpstr>Формула</vt:lpstr>
      <vt:lpstr>Microsoft Equation 3.0</vt:lpstr>
      <vt:lpstr>Основы алгебры логики</vt:lpstr>
      <vt:lpstr>Отцом алгебры логики по праву считается английский математик XIX столетия  Джордж Буль (1815 – 1864).  В его честь алгебра логики названа булевой алгеброй высказываний</vt:lpstr>
      <vt:lpstr>Логическое высказывание – это повествовательное предложение, про которое однозначно можно сказать: истинно оно или ложно</vt:lpstr>
      <vt:lpstr>Составное высказывание – логическая функция, которая содержит несколько простых мыслей, соединенных между собой с помощью логических операций. Символическое обозначение – F(A,B,…).  Логические операции – логическое действие </vt:lpstr>
      <vt:lpstr>А={Луна – планета}; В={2*2=4};    </vt:lpstr>
      <vt:lpstr>А={Луна – планета}; В={2*2=4};   А или В - Луна – планета  или 2*2=4;  А и В - Луна – планета  и 2*2=4; не А и не В - Луна не планета  и 2*2не равно 4; </vt:lpstr>
      <vt:lpstr>Таблицы истинности – таблицы, в которых по действиям показано, какие значения принимает логическое выражение при всех возможных наборах его переменных</vt:lpstr>
      <vt:lpstr>Алгоритм построения таблицы истинности</vt:lpstr>
      <vt:lpstr>В алгебре логики логические связки и соответствующие им логические операции имеют специальные названия и обозначаются следующим образом:</vt:lpstr>
      <vt:lpstr>Конъюнкция (логическое умножение) – это логическая операция, ставящая в соответствие каждым двум простым высказываниям составное высказывание, являющееся истинным тогда и только тогда, когда оба исходных высказывания истинны.</vt:lpstr>
      <vt:lpstr>Дизъюнкция (логическое сложение) – это логическая операция, ставящая в соответствие каждым двум простым высказываниям составное высказывание, являющееся ложным тогда и только тогда, когда оба исходных высказывания ложны, и истинным, когда хотя бы одно из двух образующих его высказываний истинно</vt:lpstr>
      <vt:lpstr>Инверсия (отрицание) – это логическая операция, которая каждому простому высказыванию ставит в соответствие составное высказывание, заключающееся в том, что исходное высказывание отрицается.</vt:lpstr>
      <vt:lpstr>Импликация (логическое следование) – это логическая операция, ставящая в соответствие каждым двум простым высказываниям составное высказывание, являющееся ложным тогда и только тогда, когда условие (первое высказывание) истинно, а следствие (второе высказывание) ложно.</vt:lpstr>
      <vt:lpstr>Свойства импликации</vt:lpstr>
      <vt:lpstr>Эквиваленция (равнозначность) –  это логическая операция, ставящая в соответствие каждым двум простым высказываниям составное высказывание, являющееся истинным тогда и только тогда, когда оба исходных высказывания одновременно истинны или одновременно ложны.</vt:lpstr>
      <vt:lpstr>Свойства эквивалентности: </vt:lpstr>
      <vt:lpstr>Строгая или разделительная дизъюнкция (исключающее ИЛИ, сложение по модулю 2) – это логическая операция, ставящая в соответствие каждым двум простым высказываниям составное высказывание, являющееся истинным тогда и только тогда, когда ровно одно из исходных высказываний является истинным.</vt:lpstr>
      <vt:lpstr>Свойства строгой дизъюнкции: </vt:lpstr>
      <vt:lpstr>Стрелка Пирса (символ Лукашевича, ИЛИ-НЕ) – это логическая операция, ставящая в соответствие каждым двум простым высказываниям составное высказывание, являющееся истинным тогда и только тогда, когда оба высказывания ложны. Соответствует обороту речи «ни…,ни…». </vt:lpstr>
      <vt:lpstr>  Стрелка Пирса обладает тем свойством, что через нее одну выражаются все другие логические операции. Например:</vt:lpstr>
      <vt:lpstr>Свойства Стрелки Пирса: </vt:lpstr>
      <vt:lpstr>Штрих Шеффера (И-НЕ) – это логическая операция, ставящая в соответствие каждым двум простым высказываниям составное высказывание, являющееся ложным тогда и только тогда, когда оба высказывания истинны. Соответствует обороту речи «не…или не…».</vt:lpstr>
      <vt:lpstr>Штрих Шеффера как и стрелка Пирса обладает тем свойством, что через нее одну выражаются все другие логические операции.  Например:</vt:lpstr>
      <vt:lpstr>Свойства штриха Шеффера: </vt:lpstr>
      <vt:lpstr>Слайд 25</vt:lpstr>
      <vt:lpstr>При составлении логического выражения необходимо учитывать порядок выполнения логических операций: </vt:lpstr>
      <vt:lpstr>Основные операции: и, или, не </vt:lpstr>
      <vt:lpstr>Слайд 28</vt:lpstr>
      <vt:lpstr>Законы логики</vt:lpstr>
      <vt:lpstr>Законы для отрицания</vt:lpstr>
      <vt:lpstr>Закон исключения (склеивания)</vt:lpstr>
      <vt:lpstr>Иногда при решении задач полезны формулы де Моргана:</vt:lpstr>
      <vt:lpstr>1. Является ли данная функция тождественно-истинной?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Дизъюнктивно-нормальная форма</vt:lpstr>
      <vt:lpstr>Конъюнктивно-нормальная форма</vt:lpstr>
      <vt:lpstr>Табличный способ приведения к СДНФ</vt:lpstr>
      <vt:lpstr>Табличный способ приведения к СКНФ</vt:lpstr>
      <vt:lpstr>Слайд 55</vt:lpstr>
      <vt:lpstr>Дана таблица истинности логической функции от трех переменных. Построить логическую формулу, реализующую эту функцию. 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Алгоритм решения задач на приведение множеств во взаимно-однозначное соответствие</vt:lpstr>
      <vt:lpstr>Правила экстраполяции в плоскости</vt:lpstr>
      <vt:lpstr>Правило множественного проектирования</vt:lpstr>
      <vt:lpstr>Слайд 67</vt:lpstr>
      <vt:lpstr>Слайд 68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ГИА в 9 классе по информатике и ИКТ</dc:title>
  <cp:lastModifiedBy>Шабалдина</cp:lastModifiedBy>
  <cp:revision>68</cp:revision>
  <dcterms:modified xsi:type="dcterms:W3CDTF">2015-11-07T12:14:15Z</dcterms:modified>
</cp:coreProperties>
</file>