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sldIdLst>
    <p:sldId id="292" r:id="rId2"/>
    <p:sldId id="299" r:id="rId3"/>
    <p:sldId id="294" r:id="rId4"/>
    <p:sldId id="300" r:id="rId5"/>
    <p:sldId id="295" r:id="rId6"/>
    <p:sldId id="297" r:id="rId7"/>
    <p:sldId id="298" r:id="rId8"/>
    <p:sldId id="296" r:id="rId9"/>
    <p:sldId id="293" r:id="rId10"/>
    <p:sldId id="256" r:id="rId11"/>
    <p:sldId id="262" r:id="rId12"/>
    <p:sldId id="263" r:id="rId13"/>
    <p:sldId id="264" r:id="rId14"/>
    <p:sldId id="265" r:id="rId15"/>
    <p:sldId id="266" r:id="rId16"/>
    <p:sldId id="257" r:id="rId17"/>
    <p:sldId id="267" r:id="rId18"/>
    <p:sldId id="268" r:id="rId19"/>
    <p:sldId id="269" r:id="rId20"/>
    <p:sldId id="270" r:id="rId21"/>
    <p:sldId id="271" r:id="rId22"/>
    <p:sldId id="258" r:id="rId23"/>
    <p:sldId id="272" r:id="rId24"/>
    <p:sldId id="273" r:id="rId25"/>
    <p:sldId id="275" r:id="rId26"/>
    <p:sldId id="274" r:id="rId27"/>
    <p:sldId id="276" r:id="rId28"/>
    <p:sldId id="259" r:id="rId29"/>
    <p:sldId id="277" r:id="rId30"/>
    <p:sldId id="278" r:id="rId31"/>
    <p:sldId id="279" r:id="rId32"/>
    <p:sldId id="280" r:id="rId33"/>
    <p:sldId id="281" r:id="rId34"/>
    <p:sldId id="260" r:id="rId35"/>
    <p:sldId id="282" r:id="rId36"/>
    <p:sldId id="283" r:id="rId37"/>
    <p:sldId id="284" r:id="rId38"/>
    <p:sldId id="285" r:id="rId39"/>
    <p:sldId id="286" r:id="rId40"/>
    <p:sldId id="261" r:id="rId41"/>
    <p:sldId id="287" r:id="rId42"/>
    <p:sldId id="288" r:id="rId43"/>
    <p:sldId id="289" r:id="rId44"/>
    <p:sldId id="290" r:id="rId45"/>
    <p:sldId id="291" r:id="rId46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Галина Галина" initials="ГГ" lastIdx="2" clrIdx="0">
    <p:extLst>
      <p:ext uri="{19B8F6BF-5375-455C-9EA6-DF929625EA0E}">
        <p15:presenceInfo xmlns:p15="http://schemas.microsoft.com/office/powerpoint/2012/main" userId="66eb0214030c822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 varScale="1">
        <p:scale>
          <a:sx n="85" d="100"/>
          <a:sy n="85" d="100"/>
        </p:scale>
        <p:origin x="86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commentAuthors" Target="commentAuthors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85BACE-437B-4FA5-86DD-66FFD370C0F5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02284E-55D4-4864-9E04-98B996211C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7317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02284E-55D4-4864-9E04-98B996211C48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62725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02284E-55D4-4864-9E04-98B996211C48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09013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D010D-A95A-4A44-9627-FB3ADA373BA6}" type="datetimeFigureOut">
              <a:rPr lang="pt-BR" smtClean="0"/>
              <a:t>23/11/2022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16781-C665-4FA5-A64D-65060BF37B7C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67777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D010D-A95A-4A44-9627-FB3ADA373BA6}" type="datetimeFigureOut">
              <a:rPr lang="pt-BR" smtClean="0"/>
              <a:t>23/11/2022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16781-C665-4FA5-A64D-65060BF37B7C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06060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D010D-A95A-4A44-9627-FB3ADA373BA6}" type="datetimeFigureOut">
              <a:rPr lang="pt-BR" smtClean="0"/>
              <a:t>23/11/2022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16781-C665-4FA5-A64D-65060BF37B7C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89986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D010D-A95A-4A44-9627-FB3ADA373BA6}" type="datetimeFigureOut">
              <a:rPr lang="pt-BR" smtClean="0"/>
              <a:t>23/11/2022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16781-C665-4FA5-A64D-65060BF37B7C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9438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D010D-A95A-4A44-9627-FB3ADA373BA6}" type="datetimeFigureOut">
              <a:rPr lang="pt-BR" smtClean="0"/>
              <a:t>23/11/2022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16781-C665-4FA5-A64D-65060BF37B7C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26194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D010D-A95A-4A44-9627-FB3ADA373BA6}" type="datetimeFigureOut">
              <a:rPr lang="pt-BR" smtClean="0"/>
              <a:t>23/11/2022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16781-C665-4FA5-A64D-65060BF37B7C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87675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D010D-A95A-4A44-9627-FB3ADA373BA6}" type="datetimeFigureOut">
              <a:rPr lang="pt-BR" smtClean="0"/>
              <a:t>23/11/2022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16781-C665-4FA5-A64D-65060BF37B7C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16865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D010D-A95A-4A44-9627-FB3ADA373BA6}" type="datetimeFigureOut">
              <a:rPr lang="pt-BR" smtClean="0"/>
              <a:t>23/11/2022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16781-C665-4FA5-A64D-65060BF37B7C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08123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D010D-A95A-4A44-9627-FB3ADA373BA6}" type="datetimeFigureOut">
              <a:rPr lang="pt-BR" smtClean="0"/>
              <a:t>23/11/2022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16781-C665-4FA5-A64D-65060BF37B7C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28975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D010D-A95A-4A44-9627-FB3ADA373BA6}" type="datetimeFigureOut">
              <a:rPr lang="pt-BR" smtClean="0"/>
              <a:t>23/11/2022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16781-C665-4FA5-A64D-65060BF37B7C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72368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D010D-A95A-4A44-9627-FB3ADA373BA6}" type="datetimeFigureOut">
              <a:rPr lang="pt-BR" smtClean="0"/>
              <a:t>23/11/2022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16781-C665-4FA5-A64D-65060BF37B7C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36648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D010D-A95A-4A44-9627-FB3ADA373BA6}" type="datetimeFigureOut">
              <a:rPr lang="pt-BR" smtClean="0"/>
              <a:t>23/11/2022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716781-C665-4FA5-A64D-65060BF37B7C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32511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ordwall.net/resource/38427325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628824" y="5733257"/>
            <a:ext cx="81107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/>
              <a:t> </a:t>
            </a:r>
            <a:r>
              <a:rPr lang="en-US" sz="4800" b="1" dirty="0">
                <a:solidFill>
                  <a:schemeClr val="accent6">
                    <a:lumMod val="50000"/>
                  </a:schemeClr>
                </a:solidFill>
              </a:rPr>
              <a:t>?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4800" b="1" dirty="0">
                <a:solidFill>
                  <a:schemeClr val="accent6">
                    <a:lumMod val="50000"/>
                  </a:schemeClr>
                </a:solidFill>
              </a:rPr>
              <a:t>     Had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</a:rPr>
              <a:t> + Подлежащее </a:t>
            </a:r>
            <a:r>
              <a:rPr lang="en-US" sz="4800" b="1" dirty="0">
                <a:solidFill>
                  <a:schemeClr val="accent6">
                    <a:lumMod val="50000"/>
                  </a:schemeClr>
                </a:solidFill>
              </a:rPr>
              <a:t>+V3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pt-BR" sz="4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CaixaDeTexto 1">
            <a:extLst>
              <a:ext uri="{FF2B5EF4-FFF2-40B4-BE49-F238E27FC236}">
                <a16:creationId xmlns:a16="http://schemas.microsoft.com/office/drawing/2014/main" id="{BBE23D65-961A-B890-37A1-3DC96753BFDD}"/>
              </a:ext>
            </a:extLst>
          </p:cNvPr>
          <p:cNvSpPr txBox="1"/>
          <p:nvPr/>
        </p:nvSpPr>
        <p:spPr>
          <a:xfrm>
            <a:off x="179766" y="129199"/>
            <a:ext cx="345638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/>
              <a:t>Выполнено Черепановой Галиной Игоревной</a:t>
            </a:r>
          </a:p>
          <a:p>
            <a:r>
              <a:rPr lang="ru-RU" sz="1100" b="1" dirty="0"/>
              <a:t>ГБОУ Гимназия 586 Василеостровского района</a:t>
            </a:r>
            <a:endParaRPr lang="pt-BR" sz="1100" b="1" dirty="0"/>
          </a:p>
        </p:txBody>
      </p:sp>
      <p:graphicFrame>
        <p:nvGraphicFramePr>
          <p:cNvPr id="10" name="Таблица 9">
            <a:extLst>
              <a:ext uri="{FF2B5EF4-FFF2-40B4-BE49-F238E27FC236}">
                <a16:creationId xmlns:a16="http://schemas.microsoft.com/office/drawing/2014/main" id="{6D72DEAC-C2E9-EB86-D3DE-0E4CA826EF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5328449"/>
              </p:ext>
            </p:extLst>
          </p:nvPr>
        </p:nvGraphicFramePr>
        <p:xfrm>
          <a:off x="285004" y="1821999"/>
          <a:ext cx="8424936" cy="2487930"/>
        </p:xfrm>
        <a:graphic>
          <a:graphicData uri="http://schemas.openxmlformats.org/drawingml/2006/table">
            <a:tbl>
              <a:tblPr/>
              <a:tblGrid>
                <a:gridCol w="4625091">
                  <a:extLst>
                    <a:ext uri="{9D8B030D-6E8A-4147-A177-3AD203B41FA5}">
                      <a16:colId xmlns:a16="http://schemas.microsoft.com/office/drawing/2014/main" val="4205207080"/>
                    </a:ext>
                  </a:extLst>
                </a:gridCol>
                <a:gridCol w="3799845">
                  <a:extLst>
                    <a:ext uri="{9D8B030D-6E8A-4147-A177-3AD203B41FA5}">
                      <a16:colId xmlns:a16="http://schemas.microsoft.com/office/drawing/2014/main" val="7578821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effectLst/>
                        </a:rPr>
                        <a:t>Выражает действие, </a:t>
                      </a:r>
                      <a:r>
                        <a:rPr lang="ru-RU" b="1" u="sng" dirty="0">
                          <a:effectLst/>
                        </a:rPr>
                        <a:t>завершившееся до </a:t>
                      </a:r>
                      <a:r>
                        <a:rPr lang="ru-RU" sz="2000" b="1" u="sng" dirty="0">
                          <a:effectLst/>
                        </a:rPr>
                        <a:t>определенного момента</a:t>
                      </a:r>
                      <a:r>
                        <a:rPr lang="ru-RU" b="1" u="sng" dirty="0">
                          <a:effectLst/>
                        </a:rPr>
                        <a:t> в прошлом</a:t>
                      </a:r>
                      <a:r>
                        <a:rPr lang="ru-RU" dirty="0">
                          <a:effectLst/>
                        </a:rPr>
                        <a:t>. Этот </a:t>
                      </a:r>
                      <a:r>
                        <a:rPr lang="ru-RU" u="sng" dirty="0">
                          <a:effectLst/>
                        </a:rPr>
                        <a:t>момент</a:t>
                      </a:r>
                      <a:r>
                        <a:rPr lang="ru-RU" dirty="0">
                          <a:effectLst/>
                        </a:rPr>
                        <a:t> определяется либо </a:t>
                      </a:r>
                      <a:r>
                        <a:rPr lang="ru-RU" u="sng" dirty="0">
                          <a:effectLst/>
                        </a:rPr>
                        <a:t>обстоятельством времени </a:t>
                      </a:r>
                      <a:r>
                        <a:rPr lang="ru-RU" dirty="0">
                          <a:effectLst/>
                        </a:rPr>
                        <a:t>с предлогом </a:t>
                      </a:r>
                      <a:r>
                        <a:rPr lang="ru-RU" b="1" dirty="0" err="1">
                          <a:effectLst/>
                        </a:rPr>
                        <a:t>by</a:t>
                      </a:r>
                      <a:r>
                        <a:rPr lang="ru-RU" b="1" dirty="0">
                          <a:effectLst/>
                        </a:rPr>
                        <a:t> (</a:t>
                      </a:r>
                      <a:r>
                        <a:rPr lang="ru-RU" i="1" dirty="0">
                          <a:effectLst/>
                        </a:rPr>
                        <a:t>к)</a:t>
                      </a:r>
                      <a:r>
                        <a:rPr lang="ru-RU" dirty="0">
                          <a:effectLst/>
                        </a:rPr>
                        <a:t>, либо </a:t>
                      </a:r>
                      <a:r>
                        <a:rPr lang="ru-RU" u="sng" dirty="0">
                          <a:effectLst/>
                        </a:rPr>
                        <a:t>другим действием </a:t>
                      </a:r>
                      <a:r>
                        <a:rPr lang="ru-RU" dirty="0">
                          <a:effectLst/>
                        </a:rPr>
                        <a:t>в прошлом, которое произошло позже и выражается глаголом в </a:t>
                      </a:r>
                      <a:r>
                        <a:rPr lang="ru-RU" sz="2000" b="1" i="1" dirty="0" err="1">
                          <a:effectLst/>
                        </a:rPr>
                        <a:t>Past</a:t>
                      </a:r>
                      <a:r>
                        <a:rPr lang="ru-RU" sz="2000" b="1" i="1" dirty="0">
                          <a:effectLst/>
                        </a:rPr>
                        <a:t> Simple</a:t>
                      </a:r>
                      <a:endParaRPr lang="ru-RU" sz="2000" dirty="0">
                        <a:effectLst/>
                      </a:endParaRPr>
                    </a:p>
                  </a:txBody>
                  <a:tcPr marL="18288" marR="9525" marT="9525" marB="9525" anchor="ctr">
                    <a:lnL w="28575" cap="flat" cmpd="sng" algn="ctr">
                      <a:solidFill>
                        <a:srgbClr val="BEBE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BEBE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BEBE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BEBE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b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Вчера к 7 часам я перевел текст.</a:t>
                      </a:r>
                      <a:endParaRPr lang="ru-RU" sz="18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 </a:t>
                      </a:r>
                      <a:r>
                        <a:rPr lang="en-US" sz="18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had had breakfast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before he came. </a:t>
                      </a:r>
                      <a:b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Я позавтракал до того, как он пришел.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Yesterday by 7 o'clock I </a:t>
                      </a:r>
                      <a:r>
                        <a:rPr lang="en-US" sz="18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had translated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the text. </a:t>
                      </a:r>
                      <a:endParaRPr lang="ru-RU" sz="18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>
                        <a:effectLst/>
                      </a:endParaRPr>
                    </a:p>
                  </a:txBody>
                  <a:tcPr marL="18288" marR="9525" marT="9525" marB="9525" anchor="ctr">
                    <a:lnL w="28575" cap="flat" cmpd="sng" algn="ctr">
                      <a:solidFill>
                        <a:srgbClr val="BEBE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BEBE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BEBE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BEBE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3559880"/>
                  </a:ext>
                </a:extLst>
              </a:tr>
            </a:tbl>
          </a:graphicData>
        </a:graphic>
      </p:graphicFrame>
      <p:sp>
        <p:nvSpPr>
          <p:cNvPr id="11" name="Rectangle 1">
            <a:extLst>
              <a:ext uri="{FF2B5EF4-FFF2-40B4-BE49-F238E27FC236}">
                <a16:creationId xmlns:a16="http://schemas.microsoft.com/office/drawing/2014/main" id="{7CB45DB5-A659-5A0F-126A-99EBA7330A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28940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CaixaDeTexto 4">
            <a:extLst>
              <a:ext uri="{FF2B5EF4-FFF2-40B4-BE49-F238E27FC236}">
                <a16:creationId xmlns:a16="http://schemas.microsoft.com/office/drawing/2014/main" id="{1A42DD75-D791-8BE9-69F3-A1EABFFA6369}"/>
              </a:ext>
            </a:extLst>
          </p:cNvPr>
          <p:cNvSpPr txBox="1"/>
          <p:nvPr/>
        </p:nvSpPr>
        <p:spPr>
          <a:xfrm>
            <a:off x="683568" y="5040225"/>
            <a:ext cx="79654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/>
              <a:t> </a:t>
            </a:r>
            <a:r>
              <a:rPr lang="en-US" sz="4800" b="1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sz="4800" b="1" dirty="0">
                <a:solidFill>
                  <a:schemeClr val="tx2">
                    <a:lumMod val="50000"/>
                  </a:schemeClr>
                </a:solidFill>
              </a:rPr>
              <a:t>  Подлежащее + </a:t>
            </a:r>
            <a:r>
              <a:rPr lang="en-US" sz="4800" b="1" dirty="0">
                <a:solidFill>
                  <a:schemeClr val="tx2">
                    <a:lumMod val="50000"/>
                  </a:schemeClr>
                </a:solidFill>
              </a:rPr>
              <a:t>Hadn’t+V3</a:t>
            </a:r>
            <a:r>
              <a:rPr lang="ru-RU" sz="48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pt-BR" sz="4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5" name="CaixaDeTexto 4">
            <a:extLst>
              <a:ext uri="{FF2B5EF4-FFF2-40B4-BE49-F238E27FC236}">
                <a16:creationId xmlns:a16="http://schemas.microsoft.com/office/drawing/2014/main" id="{016DFCC8-0133-1DE4-844B-56CF8F7758A2}"/>
              </a:ext>
            </a:extLst>
          </p:cNvPr>
          <p:cNvSpPr txBox="1"/>
          <p:nvPr/>
        </p:nvSpPr>
        <p:spPr>
          <a:xfrm>
            <a:off x="252554" y="4376381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/>
              <a:t> </a:t>
            </a:r>
            <a:r>
              <a:rPr lang="en-US" sz="4800" b="1" dirty="0">
                <a:solidFill>
                  <a:srgbClr val="FF0000"/>
                </a:solidFill>
              </a:rPr>
              <a:t>+      </a:t>
            </a:r>
            <a:r>
              <a:rPr lang="ru-RU" sz="4800" b="1" dirty="0">
                <a:solidFill>
                  <a:srgbClr val="FF0000"/>
                </a:solidFill>
              </a:rPr>
              <a:t>Подлежащее + </a:t>
            </a:r>
            <a:r>
              <a:rPr lang="en-US" sz="4800" b="1" dirty="0">
                <a:solidFill>
                  <a:srgbClr val="FF0000"/>
                </a:solidFill>
              </a:rPr>
              <a:t>Had+V3</a:t>
            </a:r>
            <a:r>
              <a:rPr lang="ru-RU" sz="4800" b="1" dirty="0">
                <a:solidFill>
                  <a:srgbClr val="FF0000"/>
                </a:solidFill>
              </a:rPr>
              <a:t> </a:t>
            </a:r>
            <a:endParaRPr lang="pt-BR" sz="48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image (1).png">
            <a:extLst>
              <a:ext uri="{FF2B5EF4-FFF2-40B4-BE49-F238E27FC236}">
                <a16:creationId xmlns:a16="http://schemas.microsoft.com/office/drawing/2014/main" id="{20309602-B618-E1BC-0172-6E96B6DBA9C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6625" t="10800" r="19813" b="22000"/>
          <a:stretch>
            <a:fillRect/>
          </a:stretch>
        </p:blipFill>
        <p:spPr>
          <a:xfrm>
            <a:off x="2843808" y="674118"/>
            <a:ext cx="3816424" cy="94566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20068620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164F77EA-AEA1-4436-9296-ABEA61A4A83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11" t="18328" r="59610" b="48696"/>
          <a:stretch/>
        </p:blipFill>
        <p:spPr bwMode="auto">
          <a:xfrm>
            <a:off x="2627784" y="1016732"/>
            <a:ext cx="4392488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 descr="Freud: text, images, music, video | Glogster EDU - Interactive multimedia  posters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0" y="32461"/>
            <a:ext cx="1836204" cy="1827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01D467C9-DCBE-EA4E-052C-AA00F4C6CF58}"/>
              </a:ext>
            </a:extLst>
          </p:cNvPr>
          <p:cNvSpPr txBox="1"/>
          <p:nvPr/>
        </p:nvSpPr>
        <p:spPr>
          <a:xfrm>
            <a:off x="899917" y="404664"/>
            <a:ext cx="79654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tx2">
                    <a:lumMod val="50000"/>
                  </a:schemeClr>
                </a:solidFill>
              </a:rPr>
              <a:t>I</a:t>
            </a:r>
            <a:endParaRPr lang="pt-BR" sz="4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CaixaDeTexto 4">
            <a:extLst>
              <a:ext uri="{FF2B5EF4-FFF2-40B4-BE49-F238E27FC236}">
                <a16:creationId xmlns:a16="http://schemas.microsoft.com/office/drawing/2014/main" id="{A2ECCEB9-4467-20DA-3128-FF953B912A77}"/>
              </a:ext>
            </a:extLst>
          </p:cNvPr>
          <p:cNvSpPr txBox="1"/>
          <p:nvPr/>
        </p:nvSpPr>
        <p:spPr>
          <a:xfrm>
            <a:off x="683567" y="5622339"/>
            <a:ext cx="79654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tx2">
                    <a:lumMod val="50000"/>
                  </a:schemeClr>
                </a:solidFill>
              </a:rPr>
              <a:t>When my mum came home</a:t>
            </a:r>
            <a:endParaRPr lang="pt-BR" sz="48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0376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43AD2E89-B23D-456F-815A-DE87565815B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79" t="18328" r="42170" b="48904"/>
          <a:stretch/>
        </p:blipFill>
        <p:spPr bwMode="auto">
          <a:xfrm>
            <a:off x="2627784" y="1263929"/>
            <a:ext cx="3960440" cy="4330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 descr="Freud: text, images, music, video | Glogster EDU - Interactive multimedia  posters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-108520" y="-54207"/>
            <a:ext cx="1836204" cy="1827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ixaDeTexto 4">
            <a:extLst>
              <a:ext uri="{FF2B5EF4-FFF2-40B4-BE49-F238E27FC236}">
                <a16:creationId xmlns:a16="http://schemas.microsoft.com/office/drawing/2014/main" id="{A96A7CEE-D954-FB6E-BC05-43C28AE87107}"/>
              </a:ext>
            </a:extLst>
          </p:cNvPr>
          <p:cNvSpPr txBox="1"/>
          <p:nvPr/>
        </p:nvSpPr>
        <p:spPr>
          <a:xfrm>
            <a:off x="683568" y="404664"/>
            <a:ext cx="79654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tx2">
                    <a:lumMod val="50000"/>
                  </a:schemeClr>
                </a:solidFill>
              </a:rPr>
              <a:t>My aunt Julie</a:t>
            </a:r>
            <a:endParaRPr lang="pt-BR" sz="4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CaixaDeTexto 4">
            <a:extLst>
              <a:ext uri="{FF2B5EF4-FFF2-40B4-BE49-F238E27FC236}">
                <a16:creationId xmlns:a16="http://schemas.microsoft.com/office/drawing/2014/main" id="{A231801A-5327-BF77-8B7D-FFEA5ED69A53}"/>
              </a:ext>
            </a:extLst>
          </p:cNvPr>
          <p:cNvSpPr txBox="1"/>
          <p:nvPr/>
        </p:nvSpPr>
        <p:spPr>
          <a:xfrm>
            <a:off x="683568" y="5733256"/>
            <a:ext cx="79654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tx2">
                    <a:lumMod val="50000"/>
                  </a:schemeClr>
                </a:solidFill>
              </a:rPr>
              <a:t>By the evening</a:t>
            </a:r>
            <a:endParaRPr lang="pt-BR" sz="48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103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0D13CA1-F439-4EBA-B1EC-CF53E75ED1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19" t="18491" r="24630" b="48741"/>
          <a:stretch/>
        </p:blipFill>
        <p:spPr bwMode="auto">
          <a:xfrm>
            <a:off x="2627784" y="1263929"/>
            <a:ext cx="3960440" cy="4330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 descr="Freud: text, images, music, video | Glogster EDU - Interactive multimedia  posters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-108520" y="-99392"/>
            <a:ext cx="1836204" cy="1827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ixaDeTexto 4">
            <a:extLst>
              <a:ext uri="{FF2B5EF4-FFF2-40B4-BE49-F238E27FC236}">
                <a16:creationId xmlns:a16="http://schemas.microsoft.com/office/drawing/2014/main" id="{ECDAC376-E40C-8A93-9E15-91D7503BE8A4}"/>
              </a:ext>
            </a:extLst>
          </p:cNvPr>
          <p:cNvSpPr txBox="1"/>
          <p:nvPr/>
        </p:nvSpPr>
        <p:spPr>
          <a:xfrm>
            <a:off x="683568" y="404664"/>
            <a:ext cx="79654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tx2">
                    <a:lumMod val="50000"/>
                  </a:schemeClr>
                </a:solidFill>
              </a:rPr>
              <a:t>My dad</a:t>
            </a:r>
            <a:endParaRPr lang="pt-BR" sz="4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2D79D365-07EC-8D9B-64DA-ECA8D49BD65F}"/>
              </a:ext>
            </a:extLst>
          </p:cNvPr>
          <p:cNvSpPr txBox="1"/>
          <p:nvPr/>
        </p:nvSpPr>
        <p:spPr>
          <a:xfrm>
            <a:off x="589289" y="5445224"/>
            <a:ext cx="79654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tx2">
                    <a:lumMod val="50000"/>
                  </a:schemeClr>
                </a:solidFill>
              </a:rPr>
              <a:t>By 5 o’clock yesterday</a:t>
            </a:r>
            <a:endParaRPr lang="pt-BR" sz="48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6777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D9BA8A8-35C3-448A-8B60-3C2FC1E6991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91" t="51730" r="59558" b="16084"/>
          <a:stretch/>
        </p:blipFill>
        <p:spPr bwMode="auto">
          <a:xfrm>
            <a:off x="2591780" y="1302348"/>
            <a:ext cx="3960440" cy="4253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 descr="Freud: text, images, music, video | Glogster EDU - Interactive multimedia  posters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-108520" y="-54207"/>
            <a:ext cx="1836204" cy="1827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ixaDeTexto 4">
            <a:extLst>
              <a:ext uri="{FF2B5EF4-FFF2-40B4-BE49-F238E27FC236}">
                <a16:creationId xmlns:a16="http://schemas.microsoft.com/office/drawing/2014/main" id="{EB410C6E-D84B-CC2B-5FDE-6FCE2AF334E4}"/>
              </a:ext>
            </a:extLst>
          </p:cNvPr>
          <p:cNvSpPr txBox="1"/>
          <p:nvPr/>
        </p:nvSpPr>
        <p:spPr>
          <a:xfrm>
            <a:off x="683568" y="404664"/>
            <a:ext cx="79654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tx2">
                    <a:lumMod val="50000"/>
                  </a:schemeClr>
                </a:solidFill>
              </a:rPr>
              <a:t>My uncle Tom</a:t>
            </a:r>
            <a:endParaRPr lang="pt-BR" sz="4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CaixaDeTexto 4">
            <a:extLst>
              <a:ext uri="{FF2B5EF4-FFF2-40B4-BE49-F238E27FC236}">
                <a16:creationId xmlns:a16="http://schemas.microsoft.com/office/drawing/2014/main" id="{C0AD19C6-6380-75B5-D3D2-7C2511B42A38}"/>
              </a:ext>
            </a:extLst>
          </p:cNvPr>
          <p:cNvSpPr txBox="1"/>
          <p:nvPr/>
        </p:nvSpPr>
        <p:spPr>
          <a:xfrm>
            <a:off x="589289" y="5622339"/>
            <a:ext cx="79654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tx2">
                    <a:lumMod val="50000"/>
                  </a:schemeClr>
                </a:solidFill>
              </a:rPr>
              <a:t>When we came to visit him</a:t>
            </a:r>
            <a:endParaRPr lang="pt-BR" sz="48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3349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F517903-80BB-401E-B6B9-A3D2776EB3F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55" t="51730" r="42094" b="16084"/>
          <a:stretch/>
        </p:blipFill>
        <p:spPr bwMode="auto">
          <a:xfrm>
            <a:off x="2591780" y="1302348"/>
            <a:ext cx="3960440" cy="4253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 descr="Freud: text, images, music, video | Glogster EDU - Interactive multimedia  posters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-108520" y="-99392"/>
            <a:ext cx="1836204" cy="1827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ixaDeTexto 4">
            <a:extLst>
              <a:ext uri="{FF2B5EF4-FFF2-40B4-BE49-F238E27FC236}">
                <a16:creationId xmlns:a16="http://schemas.microsoft.com/office/drawing/2014/main" id="{CD9CCE30-83EE-FA62-50B1-E80EEACA8E6A}"/>
              </a:ext>
            </a:extLst>
          </p:cNvPr>
          <p:cNvSpPr txBox="1"/>
          <p:nvPr/>
        </p:nvSpPr>
        <p:spPr>
          <a:xfrm>
            <a:off x="683568" y="404664"/>
            <a:ext cx="79654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tx2">
                    <a:lumMod val="50000"/>
                  </a:schemeClr>
                </a:solidFill>
              </a:rPr>
              <a:t>I</a:t>
            </a:r>
            <a:endParaRPr lang="pt-BR" sz="4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373B743D-D799-D40F-44BE-5D056A313503}"/>
              </a:ext>
            </a:extLst>
          </p:cNvPr>
          <p:cNvSpPr txBox="1"/>
          <p:nvPr/>
        </p:nvSpPr>
        <p:spPr>
          <a:xfrm>
            <a:off x="589289" y="5629483"/>
            <a:ext cx="79654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tx2">
                    <a:lumMod val="50000"/>
                  </a:schemeClr>
                </a:solidFill>
              </a:rPr>
              <a:t>When mum called me</a:t>
            </a:r>
            <a:endParaRPr lang="pt-BR" sz="48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3441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3950E44-7B57-46DA-A3E5-55913AA2C81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19" t="51730" r="24630" b="16084"/>
          <a:stretch/>
        </p:blipFill>
        <p:spPr bwMode="auto">
          <a:xfrm>
            <a:off x="2591780" y="1302348"/>
            <a:ext cx="3960440" cy="4253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 descr="Freud: text, images, music, video | Glogster EDU - Interactive multimedia  posters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-108520" y="-54207"/>
            <a:ext cx="1836204" cy="1827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ixaDeTexto 4">
            <a:extLst>
              <a:ext uri="{FF2B5EF4-FFF2-40B4-BE49-F238E27FC236}">
                <a16:creationId xmlns:a16="http://schemas.microsoft.com/office/drawing/2014/main" id="{A9310AF4-4004-F01E-D928-16F5F2D21FC8}"/>
              </a:ext>
            </a:extLst>
          </p:cNvPr>
          <p:cNvSpPr txBox="1"/>
          <p:nvPr/>
        </p:nvSpPr>
        <p:spPr>
          <a:xfrm>
            <a:off x="683568" y="404664"/>
            <a:ext cx="79654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tx2">
                    <a:lumMod val="50000"/>
                  </a:schemeClr>
                </a:solidFill>
              </a:rPr>
              <a:t>My sister</a:t>
            </a:r>
            <a:endParaRPr lang="pt-BR" sz="4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C810671D-6B0C-A40A-D570-D07D21F35E9C}"/>
              </a:ext>
            </a:extLst>
          </p:cNvPr>
          <p:cNvSpPr txBox="1"/>
          <p:nvPr/>
        </p:nvSpPr>
        <p:spPr>
          <a:xfrm>
            <a:off x="395536" y="5555651"/>
            <a:ext cx="79654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tx2">
                    <a:lumMod val="50000"/>
                  </a:schemeClr>
                </a:solidFill>
              </a:rPr>
              <a:t>By her birthday party</a:t>
            </a:r>
            <a:endParaRPr lang="pt-BR" sz="48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6493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17" t="19313" r="59603" b="49342"/>
          <a:stretch/>
        </p:blipFill>
        <p:spPr bwMode="auto">
          <a:xfrm>
            <a:off x="2375756" y="1136050"/>
            <a:ext cx="4392488" cy="458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6" descr="Freud: text, images, music, video | Glogster EDU - Interactive multimedia  posters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-108520" y="-99392"/>
            <a:ext cx="1836204" cy="1827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ixaDeTexto 4">
            <a:extLst>
              <a:ext uri="{FF2B5EF4-FFF2-40B4-BE49-F238E27FC236}">
                <a16:creationId xmlns:a16="http://schemas.microsoft.com/office/drawing/2014/main" id="{63C4B7D9-8436-D8E2-AB4A-18A259DBC679}"/>
              </a:ext>
            </a:extLst>
          </p:cNvPr>
          <p:cNvSpPr txBox="1"/>
          <p:nvPr/>
        </p:nvSpPr>
        <p:spPr>
          <a:xfrm>
            <a:off x="683568" y="404664"/>
            <a:ext cx="79654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tx2">
                    <a:lumMod val="50000"/>
                  </a:schemeClr>
                </a:solidFill>
              </a:rPr>
              <a:t>I</a:t>
            </a:r>
            <a:endParaRPr lang="pt-BR" sz="4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CaixaDeTexto 4">
            <a:extLst>
              <a:ext uri="{FF2B5EF4-FFF2-40B4-BE49-F238E27FC236}">
                <a16:creationId xmlns:a16="http://schemas.microsoft.com/office/drawing/2014/main" id="{CA046077-F065-AFCA-2793-624398BBE839}"/>
              </a:ext>
            </a:extLst>
          </p:cNvPr>
          <p:cNvSpPr txBox="1"/>
          <p:nvPr/>
        </p:nvSpPr>
        <p:spPr>
          <a:xfrm>
            <a:off x="809582" y="5652078"/>
            <a:ext cx="79654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tx2">
                    <a:lumMod val="50000"/>
                  </a:schemeClr>
                </a:solidFill>
              </a:rPr>
              <a:t>By 7 o’clock yesterday</a:t>
            </a:r>
            <a:endParaRPr lang="pt-BR" sz="48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7581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78A2F7C-9A93-407D-B26E-6F275F98B7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45" t="19765" r="41975" b="48890"/>
          <a:stretch/>
        </p:blipFill>
        <p:spPr bwMode="auto">
          <a:xfrm>
            <a:off x="2375756" y="1136050"/>
            <a:ext cx="4392488" cy="458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 descr="Freud: text, images, music, video | Glogster EDU - Interactive multimedia  posters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-108520" y="-54207"/>
            <a:ext cx="1836204" cy="1827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ixaDeTexto 4">
            <a:extLst>
              <a:ext uri="{FF2B5EF4-FFF2-40B4-BE49-F238E27FC236}">
                <a16:creationId xmlns:a16="http://schemas.microsoft.com/office/drawing/2014/main" id="{0F65703C-1BF9-7850-8DD3-349A5A2FDB8C}"/>
              </a:ext>
            </a:extLst>
          </p:cNvPr>
          <p:cNvSpPr txBox="1"/>
          <p:nvPr/>
        </p:nvSpPr>
        <p:spPr>
          <a:xfrm>
            <a:off x="683568" y="404664"/>
            <a:ext cx="79654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tx2">
                    <a:lumMod val="50000"/>
                  </a:schemeClr>
                </a:solidFill>
              </a:rPr>
              <a:t>My grandparents</a:t>
            </a:r>
            <a:endParaRPr lang="pt-BR" sz="4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B354180E-6373-1CFD-F6AF-BC046C09B59A}"/>
              </a:ext>
            </a:extLst>
          </p:cNvPr>
          <p:cNvSpPr txBox="1"/>
          <p:nvPr/>
        </p:nvSpPr>
        <p:spPr>
          <a:xfrm>
            <a:off x="690371" y="5517232"/>
            <a:ext cx="79654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2">
                    <a:lumMod val="50000"/>
                  </a:schemeClr>
                </a:solidFill>
              </a:rPr>
              <a:t>By the time when their favourite program started</a:t>
            </a:r>
            <a:endParaRPr lang="pt-BR"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10053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913342F-3818-40A8-A144-B63C8B53FCD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715" t="19687" r="24959" b="49383"/>
          <a:stretch/>
        </p:blipFill>
        <p:spPr bwMode="auto">
          <a:xfrm>
            <a:off x="2447764" y="1161811"/>
            <a:ext cx="4248472" cy="4525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 descr="Freud: text, images, music, video | Glogster EDU - Interactive multimedia  posters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-108520" y="-99392"/>
            <a:ext cx="1836204" cy="1827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ixaDeTexto 4">
            <a:extLst>
              <a:ext uri="{FF2B5EF4-FFF2-40B4-BE49-F238E27FC236}">
                <a16:creationId xmlns:a16="http://schemas.microsoft.com/office/drawing/2014/main" id="{4894AF8C-6CE7-598C-442D-84334D427D53}"/>
              </a:ext>
            </a:extLst>
          </p:cNvPr>
          <p:cNvSpPr txBox="1"/>
          <p:nvPr/>
        </p:nvSpPr>
        <p:spPr>
          <a:xfrm>
            <a:off x="737271" y="398620"/>
            <a:ext cx="79654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tx2">
                    <a:lumMod val="50000"/>
                  </a:schemeClr>
                </a:solidFill>
              </a:rPr>
              <a:t>My friends</a:t>
            </a:r>
            <a:endParaRPr lang="pt-BR" sz="4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9AAB2CF7-E042-3928-7513-DA3656B87ED1}"/>
              </a:ext>
            </a:extLst>
          </p:cNvPr>
          <p:cNvSpPr txBox="1"/>
          <p:nvPr/>
        </p:nvSpPr>
        <p:spPr>
          <a:xfrm>
            <a:off x="856419" y="5192460"/>
            <a:ext cx="77271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tx2">
                    <a:lumMod val="50000"/>
                  </a:schemeClr>
                </a:solidFill>
              </a:rPr>
              <a:t>Last year before all registrations were cancelled</a:t>
            </a:r>
            <a:endParaRPr lang="pt-BR" sz="48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0521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69BF71E-A2FA-40E4-B277-C1EB09838DB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74" t="52248" r="59600" b="16407"/>
          <a:stretch/>
        </p:blipFill>
        <p:spPr bwMode="auto">
          <a:xfrm>
            <a:off x="2447764" y="1136050"/>
            <a:ext cx="4248472" cy="458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 descr="Freud: text, images, music, video | Glogster EDU - Interactive multimedia  posters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-108520" y="-54207"/>
            <a:ext cx="1836204" cy="1827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aixaDeTexto 4">
            <a:extLst>
              <a:ext uri="{FF2B5EF4-FFF2-40B4-BE49-F238E27FC236}">
                <a16:creationId xmlns:a16="http://schemas.microsoft.com/office/drawing/2014/main" id="{1EF9DDB7-9195-8E98-6893-340FD5D5169D}"/>
              </a:ext>
            </a:extLst>
          </p:cNvPr>
          <p:cNvSpPr txBox="1"/>
          <p:nvPr/>
        </p:nvSpPr>
        <p:spPr>
          <a:xfrm>
            <a:off x="589289" y="443805"/>
            <a:ext cx="79654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FF0000"/>
                </a:solidFill>
              </a:rPr>
              <a:t>Try yourselves!</a:t>
            </a:r>
            <a:endParaRPr lang="pt-BR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902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1911" y="128016"/>
            <a:ext cx="8748889" cy="6532429"/>
          </a:xfrm>
          <a:prstGeom prst="rect">
            <a:avLst/>
          </a:prstGeom>
          <a:solidFill>
            <a:schemeClr val="accent6">
              <a:lumMod val="20000"/>
              <a:lumOff val="80000"/>
              <a:alpha val="70000"/>
            </a:schemeClr>
          </a:solidFill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104" name="AutoShape 8" descr="http://www.google.ru/url?sa=i&amp;source=images&amp;cd=&amp;ved=0CAUQjBw&amp;url=http%3A%2F%2Fthevillagegranny.files.wordpress.com%2F2011%2F11%2Fgrandmother-with-dinner-coloring-page.jpg&amp;ei=X82JVMqNGuX_ywOD84KQCg&amp;psig=AFQjCNG28Jsb_FiZQybsHPcCpRgER9Zj-A&amp;ust=1418403551538405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6" name="AutoShape 10" descr="http://www.google.ru/url?sa=i&amp;source=images&amp;cd=&amp;ved=0CAUQjBw&amp;url=http%3A%2F%2Fthevillagegranny.files.wordpress.com%2F2011%2F11%2Fgrandmother-with-dinner-coloring-page.jpg&amp;ei=X82JVMqNGuX_ywOD84KQCg&amp;psig=AFQjCNG28Jsb_FiZQybsHPcCpRgER9Zj-A&amp;ust=1418403551538405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8" name="AutoShape 12" descr="http://www.google.ru/url?sa=i&amp;source=images&amp;cd=&amp;ved=0CAUQjBw&amp;url=http%3A%2F%2Fthevillagegranny.files.wordpress.com%2F2011%2F11%2Fgrandmother-with-dinner-coloring-page.jpg&amp;ei=X82JVMqNGuX_ywOD84KQCg&amp;psig=AFQjCNG28Jsb_FiZQybsHPcCpRgER9Zj-A&amp;ust=1418403551538405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10" name="AutoShape 14" descr="http://www.google.ru/url?sa=i&amp;source=images&amp;cd=&amp;ved=0CAUQjBw&amp;url=http%3A%2F%2Fwww.englisch-hilfen.de%2Fimages%2Ftenses%2Fpast_perfect_simple_past.jpg&amp;ei=F8uJVILGC6WCzAPbloGoDg&amp;psig=AFQjCNHH44daMagYrZtwiFy4h4CRwZA7LA&amp;ust=1418402967304645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2027970" y="1090224"/>
            <a:ext cx="1571264" cy="52322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V</a:t>
            </a:r>
            <a:r>
              <a:rPr lang="en-US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ed</a:t>
            </a:r>
            <a:r>
              <a:rPr lang="en-US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 / V</a:t>
            </a:r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2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9" name="Скругленная прямоугольная выноска 28"/>
          <p:cNvSpPr/>
          <p:nvPr/>
        </p:nvSpPr>
        <p:spPr>
          <a:xfrm>
            <a:off x="4087368" y="941832"/>
            <a:ext cx="3355848" cy="1481328"/>
          </a:xfrm>
          <a:prstGeom prst="wedgeRoundRectCallout">
            <a:avLst>
              <a:gd name="adj1" fmla="val 55923"/>
              <a:gd name="adj2" fmla="val -18375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I </a:t>
            </a:r>
            <a:r>
              <a:rPr lang="en-US" sz="2400" b="1" dirty="0">
                <a:solidFill>
                  <a:srgbClr val="FF0000"/>
                </a:solidFill>
                <a:latin typeface="Comic Sans MS" pitchFamily="66" charset="0"/>
              </a:rPr>
              <a:t>woke</a:t>
            </a:r>
            <a:r>
              <a:rPr lang="en-US" sz="24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up at 7 o’clock and then my wife </a:t>
            </a:r>
            <a:r>
              <a:rPr lang="en-US" sz="2400" b="1" dirty="0">
                <a:solidFill>
                  <a:srgbClr val="FF0000"/>
                </a:solidFill>
                <a:latin typeface="Comic Sans MS" pitchFamily="66" charset="0"/>
              </a:rPr>
              <a:t>cooked</a:t>
            </a:r>
            <a:r>
              <a:rPr lang="en-US" sz="24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breakfast for me.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0" name="Скругленная прямоугольная выноска 39"/>
          <p:cNvSpPr/>
          <p:nvPr/>
        </p:nvSpPr>
        <p:spPr>
          <a:xfrm>
            <a:off x="1879308" y="3970237"/>
            <a:ext cx="3233058" cy="1507019"/>
          </a:xfrm>
          <a:prstGeom prst="wedgeRoundRectCallout">
            <a:avLst>
              <a:gd name="adj1" fmla="val -55238"/>
              <a:gd name="adj2" fmla="val -15865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By the time I </a:t>
            </a:r>
            <a:r>
              <a:rPr lang="en-US" sz="2400" b="1" dirty="0">
                <a:solidFill>
                  <a:srgbClr val="FF0000"/>
                </a:solidFill>
                <a:latin typeface="Comic Sans MS" pitchFamily="66" charset="0"/>
              </a:rPr>
              <a:t>woke</a:t>
            </a:r>
            <a:r>
              <a:rPr lang="en-US" sz="24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up, my wife </a:t>
            </a:r>
            <a:r>
              <a:rPr lang="en-US" sz="2400" b="1" dirty="0">
                <a:solidFill>
                  <a:srgbClr val="FF0000"/>
                </a:solidFill>
                <a:latin typeface="Comic Sans MS" pitchFamily="66" charset="0"/>
              </a:rPr>
              <a:t>had</a:t>
            </a:r>
            <a:r>
              <a:rPr lang="en-US" sz="24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already </a:t>
            </a:r>
            <a:r>
              <a:rPr lang="en-US" sz="2400" b="1" dirty="0">
                <a:solidFill>
                  <a:srgbClr val="FF0000"/>
                </a:solidFill>
                <a:latin typeface="Comic Sans MS" pitchFamily="66" charset="0"/>
              </a:rPr>
              <a:t>cooked</a:t>
            </a:r>
            <a:r>
              <a:rPr lang="en-US" sz="24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breakfast.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cxnSp>
        <p:nvCxnSpPr>
          <p:cNvPr id="47" name="Прямая соединительная линия 46"/>
          <p:cNvCxnSpPr/>
          <p:nvPr/>
        </p:nvCxnSpPr>
        <p:spPr>
          <a:xfrm>
            <a:off x="348343" y="3167743"/>
            <a:ext cx="8425543" cy="10886"/>
          </a:xfrm>
          <a:prstGeom prst="line">
            <a:avLst/>
          </a:prstGeom>
          <a:ln w="28575">
            <a:solidFill>
              <a:srgbClr val="00B050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Прямоугольник 48"/>
          <p:cNvSpPr/>
          <p:nvPr/>
        </p:nvSpPr>
        <p:spPr>
          <a:xfrm>
            <a:off x="4254599" y="3379238"/>
            <a:ext cx="1715534" cy="52322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had + V</a:t>
            </a:r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3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41" name="Рисунок 40" descr="image.png"/>
          <p:cNvPicPr>
            <a:picLocks noChangeAspect="1"/>
          </p:cNvPicPr>
          <p:nvPr/>
        </p:nvPicPr>
        <p:blipFill>
          <a:blip r:embed="rId2"/>
          <a:srcRect l="19625" t="19600" r="22813" b="23600"/>
          <a:stretch>
            <a:fillRect/>
          </a:stretch>
        </p:blipFill>
        <p:spPr>
          <a:xfrm>
            <a:off x="399965" y="344267"/>
            <a:ext cx="2550057" cy="58975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</p:pic>
      <p:pic>
        <p:nvPicPr>
          <p:cNvPr id="42" name="Рисунок 41" descr="image (1).png"/>
          <p:cNvPicPr>
            <a:picLocks noChangeAspect="1"/>
          </p:cNvPicPr>
          <p:nvPr/>
        </p:nvPicPr>
        <p:blipFill>
          <a:blip r:embed="rId3"/>
          <a:srcRect l="16625" t="10800" r="19813" b="22000"/>
          <a:stretch>
            <a:fillRect/>
          </a:stretch>
        </p:blipFill>
        <p:spPr>
          <a:xfrm>
            <a:off x="399965" y="3319268"/>
            <a:ext cx="2519719" cy="62435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</p:pic>
      <p:sp>
        <p:nvSpPr>
          <p:cNvPr id="43" name="TextBox 42"/>
          <p:cNvSpPr txBox="1"/>
          <p:nvPr/>
        </p:nvSpPr>
        <p:spPr>
          <a:xfrm>
            <a:off x="2027970" y="2593621"/>
            <a:ext cx="4990469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Book Antiqua" panose="02040602050305030304" pitchFamily="18" charset="0"/>
              </a:rPr>
              <a:t>Последовательные действия в прошлом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725990" y="5795634"/>
            <a:ext cx="7015238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Book Antiqua" panose="02040602050305030304" pitchFamily="18" charset="0"/>
              </a:rPr>
              <a:t>Одно действие произошло раньше другого в прошлом</a:t>
            </a:r>
            <a:r>
              <a:rPr lang="en-US" sz="2000" dirty="0">
                <a:solidFill>
                  <a:schemeClr val="accent4">
                    <a:lumMod val="75000"/>
                  </a:schemeClr>
                </a:solidFill>
                <a:latin typeface="Book Antiqua" panose="02040602050305030304" pitchFamily="18" charset="0"/>
              </a:rPr>
              <a:t>. </a:t>
            </a:r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Book Antiqua" panose="02040602050305030304" pitchFamily="18" charset="0"/>
              </a:rPr>
              <a:t>Со словами: </a:t>
            </a:r>
            <a:r>
              <a:rPr lang="en-US" sz="2000" dirty="0">
                <a:solidFill>
                  <a:schemeClr val="accent4">
                    <a:lumMod val="75000"/>
                  </a:schemeClr>
                </a:solidFill>
                <a:latin typeface="Book Antiqua" panose="02040602050305030304" pitchFamily="18" charset="0"/>
              </a:rPr>
              <a:t>when, by the time, before, after</a:t>
            </a:r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Book Antiqua" panose="02040602050305030304" pitchFamily="18" charset="0"/>
              </a:rPr>
              <a:t> и т.д.</a:t>
            </a:r>
          </a:p>
        </p:txBody>
      </p:sp>
      <p:grpSp>
        <p:nvGrpSpPr>
          <p:cNvPr id="6" name="Группа 27">
            <a:extLst>
              <a:ext uri="{FF2B5EF4-FFF2-40B4-BE49-F238E27FC236}">
                <a16:creationId xmlns:a16="http://schemas.microsoft.com/office/drawing/2014/main" id="{9ABD1F9A-9E7A-A090-3DC1-9B04C28C962F}"/>
              </a:ext>
            </a:extLst>
          </p:cNvPr>
          <p:cNvGrpSpPr/>
          <p:nvPr/>
        </p:nvGrpSpPr>
        <p:grpSpPr>
          <a:xfrm>
            <a:off x="399965" y="1380744"/>
            <a:ext cx="2083804" cy="1168450"/>
            <a:chOff x="2318660" y="3930589"/>
            <a:chExt cx="3516084" cy="1327210"/>
          </a:xfrm>
        </p:grpSpPr>
        <p:pic>
          <p:nvPicPr>
            <p:cNvPr id="7" name="Рисунок 6" descr="Getup.jpg">
              <a:extLst>
                <a:ext uri="{FF2B5EF4-FFF2-40B4-BE49-F238E27FC236}">
                  <a16:creationId xmlns:a16="http://schemas.microsoft.com/office/drawing/2014/main" id="{15EF8A0E-65B4-57AD-9141-AACC2F6BF8C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318660" y="3930589"/>
              <a:ext cx="1142998" cy="1022411"/>
            </a:xfrm>
            <a:prstGeom prst="rect">
              <a:avLst/>
            </a:prstGeom>
          </p:spPr>
        </p:pic>
        <p:pic>
          <p:nvPicPr>
            <p:cNvPr id="8" name="Picture 2" descr="http://www.iclipart.com/dodl.php?linklokauth=LzAxNC9iYXRjaF8wMS9Db29raW5nLmpwZywxNDUxNjcwNjU1LDUuMTguOTcuMTIyLDAsMCxMTF8wLCw4ZmQ4Yjg1ZmE5MDM5OWY5NjBkN2JlMzJlMjQzODQ5Yw%3D%3D/Cooking.jpg">
              <a:extLst>
                <a:ext uri="{FF2B5EF4-FFF2-40B4-BE49-F238E27FC236}">
                  <a16:creationId xmlns:a16="http://schemas.microsoft.com/office/drawing/2014/main" id="{B2D43910-AA8E-1430-4EAD-B2C45704B9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848496" y="4071257"/>
              <a:ext cx="1256904" cy="839109"/>
            </a:xfrm>
            <a:prstGeom prst="rect">
              <a:avLst/>
            </a:prstGeom>
            <a:noFill/>
          </p:spPr>
        </p:pic>
        <p:cxnSp>
          <p:nvCxnSpPr>
            <p:cNvPr id="9" name="Прямая со стрелкой 8">
              <a:extLst>
                <a:ext uri="{FF2B5EF4-FFF2-40B4-BE49-F238E27FC236}">
                  <a16:creationId xmlns:a16="http://schemas.microsoft.com/office/drawing/2014/main" id="{15E3457F-1B50-1F76-EA27-892F29F18A1C}"/>
                </a:ext>
              </a:extLst>
            </p:cNvPr>
            <p:cNvCxnSpPr/>
            <p:nvPr/>
          </p:nvCxnSpPr>
          <p:spPr>
            <a:xfrm>
              <a:off x="2514601" y="5072742"/>
              <a:ext cx="3320143" cy="1"/>
            </a:xfrm>
            <a:prstGeom prst="straightConnector1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>
              <a:extLst>
                <a:ext uri="{FF2B5EF4-FFF2-40B4-BE49-F238E27FC236}">
                  <a16:creationId xmlns:a16="http://schemas.microsoft.com/office/drawing/2014/main" id="{4CD817A6-67AB-0351-1947-502263F60860}"/>
                </a:ext>
              </a:extLst>
            </p:cNvPr>
            <p:cNvCxnSpPr/>
            <p:nvPr/>
          </p:nvCxnSpPr>
          <p:spPr>
            <a:xfrm>
              <a:off x="5203371" y="4876799"/>
              <a:ext cx="0" cy="381000"/>
            </a:xfrm>
            <a:prstGeom prst="line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Умножение 25">
              <a:extLst>
                <a:ext uri="{FF2B5EF4-FFF2-40B4-BE49-F238E27FC236}">
                  <a16:creationId xmlns:a16="http://schemas.microsoft.com/office/drawing/2014/main" id="{08A7517C-0300-0F42-5D0A-7934CE08931E}"/>
                </a:ext>
              </a:extLst>
            </p:cNvPr>
            <p:cNvSpPr/>
            <p:nvPr/>
          </p:nvSpPr>
          <p:spPr>
            <a:xfrm>
              <a:off x="2775857" y="4920344"/>
              <a:ext cx="370114" cy="315685"/>
            </a:xfrm>
            <a:prstGeom prst="mathMultiply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Умножение 26">
              <a:extLst>
                <a:ext uri="{FF2B5EF4-FFF2-40B4-BE49-F238E27FC236}">
                  <a16:creationId xmlns:a16="http://schemas.microsoft.com/office/drawing/2014/main" id="{E0863A2E-76CF-BAC0-7BE6-6C798CF63B61}"/>
                </a:ext>
              </a:extLst>
            </p:cNvPr>
            <p:cNvSpPr/>
            <p:nvPr/>
          </p:nvSpPr>
          <p:spPr>
            <a:xfrm>
              <a:off x="4299857" y="4909458"/>
              <a:ext cx="370114" cy="315685"/>
            </a:xfrm>
            <a:prstGeom prst="mathMultiply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3" name="Группа 29">
            <a:extLst>
              <a:ext uri="{FF2B5EF4-FFF2-40B4-BE49-F238E27FC236}">
                <a16:creationId xmlns:a16="http://schemas.microsoft.com/office/drawing/2014/main" id="{A5D6170F-457F-C167-400D-BBA3D6E0F24B}"/>
              </a:ext>
            </a:extLst>
          </p:cNvPr>
          <p:cNvGrpSpPr/>
          <p:nvPr/>
        </p:nvGrpSpPr>
        <p:grpSpPr>
          <a:xfrm>
            <a:off x="6228184" y="3636615"/>
            <a:ext cx="2545702" cy="2002094"/>
            <a:chOff x="3069771" y="3962401"/>
            <a:chExt cx="3461657" cy="1752598"/>
          </a:xfrm>
        </p:grpSpPr>
        <p:grpSp>
          <p:nvGrpSpPr>
            <p:cNvPr id="14" name="Группа 26">
              <a:extLst>
                <a:ext uri="{FF2B5EF4-FFF2-40B4-BE49-F238E27FC236}">
                  <a16:creationId xmlns:a16="http://schemas.microsoft.com/office/drawing/2014/main" id="{92F7DC91-35A9-B850-641F-256CA0840C1D}"/>
                </a:ext>
              </a:extLst>
            </p:cNvPr>
            <p:cNvGrpSpPr/>
            <p:nvPr/>
          </p:nvGrpSpPr>
          <p:grpSpPr>
            <a:xfrm>
              <a:off x="3069771" y="5333999"/>
              <a:ext cx="3461657" cy="381000"/>
              <a:chOff x="3069771" y="5333999"/>
              <a:chExt cx="3461657" cy="381000"/>
            </a:xfrm>
          </p:grpSpPr>
          <p:cxnSp>
            <p:nvCxnSpPr>
              <p:cNvPr id="23" name="Прямая со стрелкой 22">
                <a:extLst>
                  <a:ext uri="{FF2B5EF4-FFF2-40B4-BE49-F238E27FC236}">
                    <a16:creationId xmlns:a16="http://schemas.microsoft.com/office/drawing/2014/main" id="{B26ADE2E-EF95-FD8E-EC73-97CCDAD8E25F}"/>
                  </a:ext>
                </a:extLst>
              </p:cNvPr>
              <p:cNvCxnSpPr/>
              <p:nvPr/>
            </p:nvCxnSpPr>
            <p:spPr>
              <a:xfrm flipV="1">
                <a:off x="3069771" y="5519058"/>
                <a:ext cx="3461657" cy="10886"/>
              </a:xfrm>
              <a:prstGeom prst="straightConnector1">
                <a:avLst/>
              </a:prstGeom>
              <a:ln w="28575">
                <a:solidFill>
                  <a:schemeClr val="tx1">
                    <a:lumMod val="75000"/>
                    <a:lumOff val="2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Прямая соединительная линия 23">
                <a:extLst>
                  <a:ext uri="{FF2B5EF4-FFF2-40B4-BE49-F238E27FC236}">
                    <a16:creationId xmlns:a16="http://schemas.microsoft.com/office/drawing/2014/main" id="{BF62F0B3-84EA-BB9B-FC37-407BD4FB7812}"/>
                  </a:ext>
                </a:extLst>
              </p:cNvPr>
              <p:cNvCxnSpPr/>
              <p:nvPr/>
            </p:nvCxnSpPr>
            <p:spPr>
              <a:xfrm>
                <a:off x="5845628" y="5333999"/>
                <a:ext cx="0" cy="381000"/>
              </a:xfrm>
              <a:prstGeom prst="line">
                <a:avLst/>
              </a:prstGeom>
              <a:ln w="285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Умножение 32">
              <a:extLst>
                <a:ext uri="{FF2B5EF4-FFF2-40B4-BE49-F238E27FC236}">
                  <a16:creationId xmlns:a16="http://schemas.microsoft.com/office/drawing/2014/main" id="{717F6F97-65D2-8DAD-DF4C-727955CEA6A0}"/>
                </a:ext>
              </a:extLst>
            </p:cNvPr>
            <p:cNvSpPr/>
            <p:nvPr/>
          </p:nvSpPr>
          <p:spPr>
            <a:xfrm>
              <a:off x="3483428" y="5377544"/>
              <a:ext cx="370114" cy="315685"/>
            </a:xfrm>
            <a:prstGeom prst="mathMultiply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Умножение 33">
              <a:extLst>
                <a:ext uri="{FF2B5EF4-FFF2-40B4-BE49-F238E27FC236}">
                  <a16:creationId xmlns:a16="http://schemas.microsoft.com/office/drawing/2014/main" id="{0F505CE2-C489-3E8A-00DB-B16739B346AF}"/>
                </a:ext>
              </a:extLst>
            </p:cNvPr>
            <p:cNvSpPr/>
            <p:nvPr/>
          </p:nvSpPr>
          <p:spPr>
            <a:xfrm>
              <a:off x="5007428" y="5366658"/>
              <a:ext cx="370114" cy="315685"/>
            </a:xfrm>
            <a:prstGeom prst="mathMultiply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8" name="Рисунок 17" descr="dinnerbell.jpg">
              <a:extLst>
                <a:ext uri="{FF2B5EF4-FFF2-40B4-BE49-F238E27FC236}">
                  <a16:creationId xmlns:a16="http://schemas.microsoft.com/office/drawing/2014/main" id="{9438C209-E42A-B2C1-682B-3853DE0A5E5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227177" y="4256315"/>
              <a:ext cx="909393" cy="1099456"/>
            </a:xfrm>
            <a:prstGeom prst="rect">
              <a:avLst/>
            </a:prstGeom>
          </p:spPr>
        </p:pic>
        <p:sp>
          <p:nvSpPr>
            <p:cNvPr id="19" name="Скругленная прямоугольная выноска 35">
              <a:extLst>
                <a:ext uri="{FF2B5EF4-FFF2-40B4-BE49-F238E27FC236}">
                  <a16:creationId xmlns:a16="http://schemas.microsoft.com/office/drawing/2014/main" id="{F48EF607-556C-648C-8DB6-A51B725BE0BA}"/>
                </a:ext>
              </a:extLst>
            </p:cNvPr>
            <p:cNvSpPr/>
            <p:nvPr/>
          </p:nvSpPr>
          <p:spPr>
            <a:xfrm>
              <a:off x="3592285" y="3962401"/>
              <a:ext cx="1915886" cy="315686"/>
            </a:xfrm>
            <a:prstGeom prst="wedgeRoundRectCallout">
              <a:avLst>
                <a:gd name="adj1" fmla="val -33901"/>
                <a:gd name="adj2" fmla="val 69397"/>
                <a:gd name="adj3" fmla="val 16667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mic Sans MS" pitchFamily="66" charset="0"/>
                </a:rPr>
                <a:t>Breakfast is ready!</a:t>
              </a:r>
              <a:endParaRPr lang="ru-RU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endParaRPr>
            </a:p>
          </p:txBody>
        </p:sp>
        <p:pic>
          <p:nvPicPr>
            <p:cNvPr id="21" name="Рисунок 20" descr="Getup.jpg">
              <a:extLst>
                <a:ext uri="{FF2B5EF4-FFF2-40B4-BE49-F238E27FC236}">
                  <a16:creationId xmlns:a16="http://schemas.microsoft.com/office/drawing/2014/main" id="{3A74980A-DF6C-F249-EE2E-B4C56337397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450603" y="4199002"/>
              <a:ext cx="1329712" cy="11894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45155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67A3D99-3AB1-40A1-8322-5B586EEC9BD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45" t="52248" r="42529" b="16407"/>
          <a:stretch/>
        </p:blipFill>
        <p:spPr bwMode="auto">
          <a:xfrm>
            <a:off x="2447764" y="1136050"/>
            <a:ext cx="4248472" cy="458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 descr="Freud: text, images, music, video | Glogster EDU - Interactive multimedia  posters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-108520" y="-99392"/>
            <a:ext cx="1836204" cy="1827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97770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27043D5-15BE-431C-B4E3-AD0187407FB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714" t="52248" r="24960" b="16407"/>
          <a:stretch/>
        </p:blipFill>
        <p:spPr bwMode="auto">
          <a:xfrm>
            <a:off x="2447764" y="1136050"/>
            <a:ext cx="4248472" cy="458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 descr="Freud: text, images, music, video | Glogster EDU - Interactive multimedia  posters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-108520" y="-54207"/>
            <a:ext cx="1836204" cy="1827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0184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17" t="23250" r="59451" b="43281"/>
          <a:stretch/>
        </p:blipFill>
        <p:spPr bwMode="auto">
          <a:xfrm>
            <a:off x="2713475" y="1375610"/>
            <a:ext cx="3717050" cy="4106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6" descr="Freud: text, images, music, video | Glogster EDU - Interactive multimedia  posters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-108520" y="-99392"/>
            <a:ext cx="1836204" cy="1827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84950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4B520BB7-0EE9-45F6-BBEA-CF3C8B3346F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14" t="23171" r="42054" b="43360"/>
          <a:stretch/>
        </p:blipFill>
        <p:spPr bwMode="auto">
          <a:xfrm>
            <a:off x="2713475" y="1375610"/>
            <a:ext cx="3717050" cy="4106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6" descr="Freud: text, images, music, video | Glogster EDU - Interactive multimedia  posters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-108520" y="-54207"/>
            <a:ext cx="1836204" cy="1827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74744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70B1069-F774-44B3-993B-411D5F4B4E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401" t="23171" r="24897" b="43360"/>
          <a:stretch/>
        </p:blipFill>
        <p:spPr bwMode="auto">
          <a:xfrm>
            <a:off x="2749479" y="1375610"/>
            <a:ext cx="3645042" cy="4106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 descr="Freud: text, images, music, video | Glogster EDU - Interactive multimedia  posters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-108520" y="-99392"/>
            <a:ext cx="1836204" cy="1827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95640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EDC3520-70B2-40EC-9CBA-1C3CD4DF459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61" t="58098" r="42411" b="11973"/>
          <a:stretch/>
        </p:blipFill>
        <p:spPr bwMode="auto">
          <a:xfrm>
            <a:off x="2735796" y="1592795"/>
            <a:ext cx="3672408" cy="3672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6" descr="Freud: text, images, music, video | Glogster EDU - Interactive multimedia  posters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-108520" y="-54207"/>
            <a:ext cx="1836204" cy="1827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96376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A436734-8BDF-4F00-AA9B-89CE8C74E4B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26" t="58381" r="59542" b="12561"/>
          <a:stretch/>
        </p:blipFill>
        <p:spPr bwMode="auto">
          <a:xfrm>
            <a:off x="2713475" y="1646221"/>
            <a:ext cx="3717050" cy="35655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 descr="Freud: text, images, music, video | Glogster EDU - Interactive multimedia  posters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-108520" y="-99392"/>
            <a:ext cx="1836204" cy="1827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117900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08D65B6-3032-4879-BEFE-ED619D4EB3D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403" t="58098" r="24769" b="11973"/>
          <a:stretch/>
        </p:blipFill>
        <p:spPr bwMode="auto">
          <a:xfrm>
            <a:off x="2735796" y="1592795"/>
            <a:ext cx="3672408" cy="3672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6" descr="Freud: text, images, music, video | Glogster EDU - Interactive multimedia  posters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-108520" y="-54207"/>
            <a:ext cx="1836204" cy="1827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41425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17" t="24235" r="59880" b="43281"/>
          <a:stretch/>
        </p:blipFill>
        <p:spPr bwMode="auto">
          <a:xfrm>
            <a:off x="2555776" y="1211153"/>
            <a:ext cx="4032448" cy="4435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6" descr="Freud: text, images, music, video | Glogster EDU - Interactive multimedia  posters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-108520" y="-99392"/>
            <a:ext cx="1836204" cy="1827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240658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05FB55D-6D02-4D86-9CCD-726CB0F46F7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15" t="23836" r="42482" b="43680"/>
          <a:stretch/>
        </p:blipFill>
        <p:spPr bwMode="auto">
          <a:xfrm>
            <a:off x="2555776" y="1211153"/>
            <a:ext cx="4032448" cy="4435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 descr="Freud: text, images, music, video | Glogster EDU - Interactive multimedia  posters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-108520" y="-54207"/>
            <a:ext cx="1836204" cy="1827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7786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BDCE5EF-8E80-EB86-4590-994C17BAA90B}"/>
              </a:ext>
            </a:extLst>
          </p:cNvPr>
          <p:cNvSpPr txBox="1"/>
          <p:nvPr/>
        </p:nvSpPr>
        <p:spPr>
          <a:xfrm>
            <a:off x="611560" y="476672"/>
            <a:ext cx="8064896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800" b="1" i="0" dirty="0">
                <a:solidFill>
                  <a:schemeClr val="accent2">
                    <a:lumMod val="50000"/>
                  </a:schemeClr>
                </a:solidFill>
                <a:effectLst/>
                <a:latin typeface="OpenSans"/>
              </a:rPr>
              <a:t>Find the sentences in Past Perfect and write them down.</a:t>
            </a:r>
          </a:p>
          <a:p>
            <a:pPr algn="l"/>
            <a:endParaRPr lang="en-US" sz="2800" b="0" i="0" dirty="0">
              <a:solidFill>
                <a:srgbClr val="000000"/>
              </a:solidFill>
              <a:effectLst/>
              <a:latin typeface="OpenSans"/>
            </a:endParaRPr>
          </a:p>
          <a:p>
            <a:pPr algn="l"/>
            <a:r>
              <a:rPr lang="en-US" sz="2800" b="0" i="0" dirty="0">
                <a:solidFill>
                  <a:srgbClr val="000000"/>
                </a:solidFill>
                <a:effectLst/>
                <a:latin typeface="OpenSans"/>
              </a:rPr>
              <a:t>1)  It was my first flight. I had never flown before.­­­</a:t>
            </a:r>
          </a:p>
          <a:p>
            <a:pPr algn="l"/>
            <a:r>
              <a:rPr lang="en-US" sz="2800" b="0" i="0" dirty="0">
                <a:solidFill>
                  <a:srgbClr val="000000"/>
                </a:solidFill>
                <a:effectLst/>
                <a:latin typeface="OpenSans"/>
              </a:rPr>
              <a:t>2)  We’d like to have a party tonight.</a:t>
            </a:r>
          </a:p>
          <a:p>
            <a:pPr algn="l"/>
            <a:r>
              <a:rPr lang="en-US" sz="2800" b="0" i="0" dirty="0">
                <a:solidFill>
                  <a:srgbClr val="000000"/>
                </a:solidFill>
                <a:effectLst/>
                <a:latin typeface="OpenSans"/>
              </a:rPr>
              <a:t>3)  We arrived at our country house in the evening and found out that somebody had broken into it.</a:t>
            </a:r>
          </a:p>
          <a:p>
            <a:pPr algn="l"/>
            <a:r>
              <a:rPr lang="en-US" sz="2800" b="0" i="0" dirty="0">
                <a:solidFill>
                  <a:srgbClr val="000000"/>
                </a:solidFill>
                <a:effectLst/>
                <a:latin typeface="OpenSans"/>
              </a:rPr>
              <a:t>4) When parents came home they saw that their children hadn’t cleaned the flat.</a:t>
            </a:r>
          </a:p>
          <a:p>
            <a:pPr algn="l"/>
            <a:r>
              <a:rPr lang="en-US" sz="2800" b="0" i="0" dirty="0">
                <a:solidFill>
                  <a:srgbClr val="000000"/>
                </a:solidFill>
                <a:effectLst/>
                <a:latin typeface="OpenSans"/>
              </a:rPr>
              <a:t>5)   Tom had just got home when I phoned him.</a:t>
            </a:r>
          </a:p>
        </p:txBody>
      </p:sp>
    </p:spTree>
    <p:extLst>
      <p:ext uri="{BB962C8B-B14F-4D97-AF65-F5344CB8AC3E}">
        <p14:creationId xmlns:p14="http://schemas.microsoft.com/office/powerpoint/2010/main" val="303334388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4CCCB9C-54CF-483A-8ECC-A2E05481C36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407" t="24363" r="24990" b="43153"/>
          <a:stretch/>
        </p:blipFill>
        <p:spPr bwMode="auto">
          <a:xfrm>
            <a:off x="2555776" y="1211153"/>
            <a:ext cx="4032448" cy="4435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 descr="Freud: text, images, music, video | Glogster EDU - Interactive multimedia  posters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-108520" y="-99392"/>
            <a:ext cx="1836204" cy="1827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584584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A8EE372-D185-4BC6-BE29-04FB3E64F74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19" t="57585" r="59678" b="9931"/>
          <a:stretch/>
        </p:blipFill>
        <p:spPr bwMode="auto">
          <a:xfrm>
            <a:off x="2555776" y="1211153"/>
            <a:ext cx="4032448" cy="4435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 descr="Freud: text, images, music, video | Glogster EDU - Interactive multimedia  posters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-108520" y="-54207"/>
            <a:ext cx="1836204" cy="1827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474658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D0E092E-BE81-4C25-B7A9-28DBA09D225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15" t="57585" r="42482" b="9931"/>
          <a:stretch/>
        </p:blipFill>
        <p:spPr bwMode="auto">
          <a:xfrm>
            <a:off x="2555776" y="1211153"/>
            <a:ext cx="4032448" cy="4435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 descr="Freud: text, images, music, video | Glogster EDU - Interactive multimedia  posters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-108520" y="-99392"/>
            <a:ext cx="1836204" cy="1827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480323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A602E18-545A-47E0-A4C3-2674CF3779C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407" t="57585" r="24990" b="9931"/>
          <a:stretch/>
        </p:blipFill>
        <p:spPr bwMode="auto">
          <a:xfrm>
            <a:off x="2555776" y="1211153"/>
            <a:ext cx="4032448" cy="4435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 descr="Freud: text, images, music, video | Glogster EDU - Interactive multimedia  posters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-108520" y="-54207"/>
            <a:ext cx="1836204" cy="1827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046172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17" t="15401" r="59880" b="53099"/>
          <a:stretch/>
        </p:blipFill>
        <p:spPr bwMode="auto">
          <a:xfrm>
            <a:off x="2699792" y="1431978"/>
            <a:ext cx="3744416" cy="3994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6" descr="Freud: text, images, music, video | Glogster EDU - Interactive multimedia  posters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-108520" y="-99392"/>
            <a:ext cx="1836204" cy="1827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319421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CCACD38-D375-4986-8A3B-9E02EC0A91A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88" t="16621" r="42209" b="51879"/>
          <a:stretch/>
        </p:blipFill>
        <p:spPr bwMode="auto">
          <a:xfrm>
            <a:off x="2699792" y="1431978"/>
            <a:ext cx="3744416" cy="3994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 descr="Freud: text, images, music, video | Glogster EDU - Interactive multimedia  posters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-108520" y="-54207"/>
            <a:ext cx="1836204" cy="1827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30088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5111328-2541-40A8-B3E0-6FC2CFA72D6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430" t="16621" r="24967" b="51879"/>
          <a:stretch/>
        </p:blipFill>
        <p:spPr bwMode="auto">
          <a:xfrm>
            <a:off x="2699792" y="1431978"/>
            <a:ext cx="3744416" cy="3994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 descr="Freud: text, images, music, video | Glogster EDU - Interactive multimedia  posters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-108520" y="-99392"/>
            <a:ext cx="1836204" cy="1827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582987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375BE1D-2EFF-43DD-A648-5038E5D62CB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27" t="49560" r="59770" b="18940"/>
          <a:stretch/>
        </p:blipFill>
        <p:spPr bwMode="auto">
          <a:xfrm>
            <a:off x="2699792" y="1431978"/>
            <a:ext cx="3744416" cy="3994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 descr="Freud: text, images, music, video | Glogster EDU - Interactive multimedia  posters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-108520" y="-54207"/>
            <a:ext cx="1836204" cy="1827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648889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9FD7F0D-BC8C-4004-A3A9-F929CC131C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69" t="49560" r="42528" b="18940"/>
          <a:stretch/>
        </p:blipFill>
        <p:spPr bwMode="auto">
          <a:xfrm>
            <a:off x="2699792" y="1431978"/>
            <a:ext cx="3744416" cy="3994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 descr="Freud: text, images, music, video | Glogster EDU - Interactive multimedia  posters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-108520" y="-99392"/>
            <a:ext cx="1836204" cy="1827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628381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B285C84-F9E1-4D6B-BE1A-16899C7B830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430" t="49560" r="24967" b="18940"/>
          <a:stretch/>
        </p:blipFill>
        <p:spPr bwMode="auto">
          <a:xfrm>
            <a:off x="2699792" y="1431978"/>
            <a:ext cx="3744416" cy="3994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 descr="Freud: text, images, music, video | Glogster EDU - Interactive multimedia  posters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-108520" y="-54207"/>
            <a:ext cx="1836204" cy="1827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2485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AFE7A680-5070-79D5-4FE0-1941E730EE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576" y="274638"/>
            <a:ext cx="7931224" cy="2290266"/>
          </a:xfrm>
        </p:spPr>
        <p:txBody>
          <a:bodyPr>
            <a:normAutofit/>
          </a:bodyPr>
          <a:lstStyle/>
          <a:p>
            <a:r>
              <a:rPr lang="en-US" sz="5400" b="1" dirty="0">
                <a:solidFill>
                  <a:schemeClr val="accent6">
                    <a:lumMod val="75000"/>
                  </a:schemeClr>
                </a:solidFill>
              </a:rPr>
              <a:t>Let’s play tic</a:t>
            </a:r>
            <a:r>
              <a:rPr lang="ru-RU" sz="5400" b="1" dirty="0">
                <a:solidFill>
                  <a:schemeClr val="accent6">
                    <a:lumMod val="75000"/>
                  </a:schemeClr>
                </a:solidFill>
              </a:rPr>
              <a:t>-</a:t>
            </a:r>
            <a:r>
              <a:rPr lang="en-US" sz="5400" b="1" dirty="0">
                <a:solidFill>
                  <a:schemeClr val="accent6">
                    <a:lumMod val="75000"/>
                  </a:schemeClr>
                </a:solidFill>
              </a:rPr>
              <a:t>tac-toe !</a:t>
            </a:r>
            <a:endParaRPr lang="ru-RU" sz="5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8" name="Picture 4" descr="Бот Telegram Крестики-Нолики">
            <a:extLst>
              <a:ext uri="{FF2B5EF4-FFF2-40B4-BE49-F238E27FC236}">
                <a16:creationId xmlns:a16="http://schemas.microsoft.com/office/drawing/2014/main" id="{42259682-17A7-D04C-403B-CEAB7BBED8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132856"/>
            <a:ext cx="3744416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365135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70" t="17344" r="59880" b="53125"/>
          <a:stretch/>
        </p:blipFill>
        <p:spPr bwMode="auto">
          <a:xfrm>
            <a:off x="2727395" y="1520788"/>
            <a:ext cx="3689210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6" descr="Freud: text, images, music, video | Glogster EDU - Interactive multimedia  posters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-108520" y="-99392"/>
            <a:ext cx="1836204" cy="1827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26683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3DF2C3C-86CF-4BAA-866B-DA6FF601FFC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72" t="17551" r="42478" b="52918"/>
          <a:stretch/>
        </p:blipFill>
        <p:spPr bwMode="auto">
          <a:xfrm>
            <a:off x="2727395" y="1520788"/>
            <a:ext cx="3689210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 descr="Freud: text, images, music, video | Glogster EDU - Interactive multimedia  posters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-108520" y="-54207"/>
            <a:ext cx="1836204" cy="1827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679155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39C3921-6071-4006-ABBD-5B29D790D95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702" t="17551" r="25248" b="52918"/>
          <a:stretch/>
        </p:blipFill>
        <p:spPr bwMode="auto">
          <a:xfrm>
            <a:off x="2727395" y="1520788"/>
            <a:ext cx="3689210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 descr="Freud: text, images, music, video | Glogster EDU - Interactive multimedia  posters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-108520" y="-99392"/>
            <a:ext cx="1836204" cy="1827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479970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F161B10-5FC3-471D-9488-1E548460D15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42" t="49311" r="59708" b="21158"/>
          <a:stretch/>
        </p:blipFill>
        <p:spPr bwMode="auto">
          <a:xfrm>
            <a:off x="2727395" y="1520788"/>
            <a:ext cx="3689210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 descr="Freud: text, images, music, video | Glogster EDU - Interactive multimedia  posters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-108520" y="-54207"/>
            <a:ext cx="1836204" cy="1827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564411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DA7533D-7E4C-4681-AC2F-7F59533C36B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72" t="49868" r="42478" b="20601"/>
          <a:stretch/>
        </p:blipFill>
        <p:spPr bwMode="auto">
          <a:xfrm>
            <a:off x="2727395" y="1520788"/>
            <a:ext cx="3689210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 descr="Freud: text, images, music, video | Glogster EDU - Interactive multimedia  posters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-108520" y="-99392"/>
            <a:ext cx="1836204" cy="1827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427558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70545EB-DBF7-49D0-9632-AD08653B19E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702" t="49868" r="25248" b="20601"/>
          <a:stretch/>
        </p:blipFill>
        <p:spPr bwMode="auto">
          <a:xfrm>
            <a:off x="2727395" y="1520788"/>
            <a:ext cx="3689210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 descr="Freud: text, images, music, video | Glogster EDU - Interactive multimedia  posters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-108520" y="-54207"/>
            <a:ext cx="1836204" cy="1827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67402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14BF0D9-B17E-3874-13D3-F077FD677023}"/>
              </a:ext>
            </a:extLst>
          </p:cNvPr>
          <p:cNvSpPr txBox="1"/>
          <p:nvPr/>
        </p:nvSpPr>
        <p:spPr>
          <a:xfrm>
            <a:off x="2051720" y="1700808"/>
            <a:ext cx="5832648" cy="203132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chemeClr val="accent2">
                    <a:lumMod val="50000"/>
                  </a:schemeClr>
                </a:solidFill>
                <a:effectLst/>
              </a:rPr>
              <a:t>Past Perfect</a:t>
            </a:r>
          </a:p>
          <a:p>
            <a:pPr algn="ctr"/>
            <a:endParaRPr lang="en-US" sz="2400" dirty="0">
              <a:solidFill>
                <a:srgbClr val="000000"/>
              </a:solidFill>
              <a:latin typeface="OpenSans"/>
            </a:endParaRPr>
          </a:p>
          <a:p>
            <a:pPr algn="ctr"/>
            <a:r>
              <a:rPr lang="en-US" sz="2400" b="0" i="0" dirty="0">
                <a:solidFill>
                  <a:srgbClr val="000000"/>
                </a:solidFill>
                <a:effectLst/>
                <a:latin typeface="OpenSans"/>
              </a:rPr>
              <a:t>To get more practice click here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OpenSans"/>
              </a:rPr>
              <a:t>:</a:t>
            </a:r>
            <a:endParaRPr lang="en-US" sz="2400" b="0" i="0" dirty="0">
              <a:solidFill>
                <a:srgbClr val="000000"/>
              </a:solidFill>
              <a:effectLst/>
              <a:latin typeface="OpenSans"/>
            </a:endParaRPr>
          </a:p>
          <a:p>
            <a:pPr algn="ctr"/>
            <a:br>
              <a:rPr lang="en-US" b="0" i="0" dirty="0">
                <a:solidFill>
                  <a:srgbClr val="000000"/>
                </a:solidFill>
                <a:effectLst/>
                <a:latin typeface="OpenSans"/>
              </a:rPr>
            </a:br>
            <a:r>
              <a:rPr lang="en-US" b="0" i="0" dirty="0">
                <a:solidFill>
                  <a:srgbClr val="000000"/>
                </a:solidFill>
                <a:effectLst/>
                <a:latin typeface="OpenSans"/>
                <a:hlinkClick r:id="rId2"/>
              </a:rPr>
              <a:t>https://wordwall.net/resource/38427325</a:t>
            </a:r>
            <a:endParaRPr lang="ru-RU" b="0" i="0" dirty="0">
              <a:solidFill>
                <a:srgbClr val="000000"/>
              </a:solidFill>
              <a:effectLst/>
              <a:latin typeface="OpenSans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51156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D2451087-49D5-AD71-A1BC-444A875B57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2034588"/>
              </p:ext>
            </p:extLst>
          </p:nvPr>
        </p:nvGraphicFramePr>
        <p:xfrm>
          <a:off x="457200" y="1196752"/>
          <a:ext cx="8229600" cy="452857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78705">
                  <a:extLst>
                    <a:ext uri="{9D8B030D-6E8A-4147-A177-3AD203B41FA5}">
                      <a16:colId xmlns:a16="http://schemas.microsoft.com/office/drawing/2014/main" val="2782267232"/>
                    </a:ext>
                  </a:extLst>
                </a:gridCol>
                <a:gridCol w="4150895">
                  <a:extLst>
                    <a:ext uri="{9D8B030D-6E8A-4147-A177-3AD203B41FA5}">
                      <a16:colId xmlns:a16="http://schemas.microsoft.com/office/drawing/2014/main" val="3122119262"/>
                    </a:ext>
                  </a:extLst>
                </a:gridCol>
              </a:tblGrid>
              <a:tr h="70519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 dirty="0">
                          <a:ln>
                            <a:solidFill>
                              <a:schemeClr val="accent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When I left the house I ______________(realize)</a:t>
                      </a:r>
                      <a:endParaRPr lang="ru-RU" sz="900" dirty="0">
                        <a:ln>
                          <a:solidFill>
                            <a:schemeClr val="accent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 dirty="0">
                          <a:ln>
                            <a:solidFill>
                              <a:schemeClr val="accent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 </a:t>
                      </a:r>
                    </a:p>
                  </a:txBody>
                  <a:tcPr marL="56485" marR="56485" marT="0" marB="0">
                    <a:pattFill prst="pct5">
                      <a:fgClr>
                        <a:schemeClr val="accent2">
                          <a:lumMod val="20000"/>
                          <a:lumOff val="8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 dirty="0">
                          <a:ln>
                            <a:solidFill>
                              <a:schemeClr val="accent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that I_________(forget) to take my keys with me.</a:t>
                      </a:r>
                      <a:endParaRPr lang="ru-RU" sz="900" dirty="0">
                        <a:ln>
                          <a:solidFill>
                            <a:schemeClr val="accent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85" marR="56485" marT="0" marB="0">
                    <a:pattFill prst="pct5">
                      <a:fgClr>
                        <a:schemeClr val="accent2">
                          <a:lumMod val="20000"/>
                          <a:lumOff val="8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3831143869"/>
                  </a:ext>
                </a:extLst>
              </a:tr>
              <a:tr h="70519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 dirty="0">
                          <a:ln>
                            <a:solidFill>
                              <a:schemeClr val="accent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After I _________(finish) digging the garden,</a:t>
                      </a:r>
                      <a:endParaRPr lang="ru-RU" sz="900" dirty="0">
                        <a:ln>
                          <a:solidFill>
                            <a:schemeClr val="accent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 dirty="0">
                          <a:ln>
                            <a:solidFill>
                              <a:schemeClr val="accent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900" dirty="0">
                        <a:ln>
                          <a:solidFill>
                            <a:schemeClr val="accent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85" marR="56485" marT="0" marB="0">
                    <a:pattFill prst="pct5">
                      <a:fgClr>
                        <a:schemeClr val="accent2">
                          <a:lumMod val="20000"/>
                          <a:lumOff val="8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 dirty="0">
                          <a:ln>
                            <a:solidFill>
                              <a:schemeClr val="accent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I _____________(decide) to go for a walk</a:t>
                      </a:r>
                      <a:endParaRPr lang="ru-RU" sz="900" dirty="0">
                        <a:ln>
                          <a:solidFill>
                            <a:schemeClr val="accent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85" marR="56485" marT="0" marB="0">
                    <a:pattFill prst="pct5">
                      <a:fgClr>
                        <a:schemeClr val="accent2">
                          <a:lumMod val="20000"/>
                          <a:lumOff val="8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986771315"/>
                  </a:ext>
                </a:extLst>
              </a:tr>
              <a:tr h="70519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 dirty="0">
                          <a:ln>
                            <a:solidFill>
                              <a:schemeClr val="accent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I ________(lend) Alisha some money only after</a:t>
                      </a:r>
                      <a:endParaRPr lang="ru-RU" sz="900" dirty="0">
                        <a:ln>
                          <a:solidFill>
                            <a:schemeClr val="accent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 dirty="0">
                          <a:ln>
                            <a:solidFill>
                              <a:schemeClr val="accent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900" dirty="0">
                        <a:ln>
                          <a:solidFill>
                            <a:schemeClr val="accent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85" marR="56485" marT="0" marB="0">
                    <a:pattFill prst="pct5">
                      <a:fgClr>
                        <a:schemeClr val="accent2">
                          <a:lumMod val="20000"/>
                          <a:lumOff val="8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 dirty="0">
                          <a:ln>
                            <a:solidFill>
                              <a:schemeClr val="accent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she_________(promise) to give it back the next day.</a:t>
                      </a:r>
                      <a:endParaRPr lang="ru-RU" sz="900" dirty="0">
                        <a:ln>
                          <a:solidFill>
                            <a:schemeClr val="accent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85" marR="56485" marT="0" marB="0">
                    <a:pattFill prst="pct5">
                      <a:fgClr>
                        <a:schemeClr val="accent2">
                          <a:lumMod val="20000"/>
                          <a:lumOff val="8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806892509"/>
                  </a:ext>
                </a:extLst>
              </a:tr>
              <a:tr h="70519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>
                          <a:ln>
                            <a:solidFill>
                              <a:schemeClr val="accent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Kate _______(study) for her Maths test before </a:t>
                      </a:r>
                      <a:endParaRPr lang="ru-RU" sz="900">
                        <a:ln>
                          <a:solidFill>
                            <a:schemeClr val="accent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>
                          <a:ln>
                            <a:solidFill>
                              <a:schemeClr val="accent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900">
                        <a:ln>
                          <a:solidFill>
                            <a:schemeClr val="accent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85" marR="56485" marT="0" marB="0">
                    <a:pattFill prst="pct5">
                      <a:fgClr>
                        <a:schemeClr val="accent2">
                          <a:lumMod val="20000"/>
                          <a:lumOff val="8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 dirty="0">
                          <a:ln>
                            <a:solidFill>
                              <a:schemeClr val="accent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she _______(go) out with her friends.</a:t>
                      </a:r>
                      <a:endParaRPr lang="ru-RU" sz="900" dirty="0">
                        <a:ln>
                          <a:solidFill>
                            <a:schemeClr val="accent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85" marR="56485" marT="0" marB="0">
                    <a:pattFill prst="pct5">
                      <a:fgClr>
                        <a:schemeClr val="accent2">
                          <a:lumMod val="20000"/>
                          <a:lumOff val="8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60804191"/>
                  </a:ext>
                </a:extLst>
              </a:tr>
              <a:tr h="10026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>
                          <a:ln>
                            <a:solidFill>
                              <a:schemeClr val="accent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I ____________(buy) Backie some flowers yesterday.</a:t>
                      </a:r>
                      <a:endParaRPr lang="ru-RU" sz="900">
                        <a:ln>
                          <a:solidFill>
                            <a:schemeClr val="accent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>
                          <a:ln>
                            <a:solidFill>
                              <a:schemeClr val="accent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900">
                        <a:ln>
                          <a:solidFill>
                            <a:schemeClr val="accent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85" marR="56485" marT="0" marB="0">
                    <a:pattFill prst="pct5">
                      <a:fgClr>
                        <a:schemeClr val="accent2">
                          <a:lumMod val="20000"/>
                          <a:lumOff val="8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 dirty="0">
                          <a:ln>
                            <a:solidFill>
                              <a:schemeClr val="accent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because she________(sing) really well in the concert the night before.</a:t>
                      </a:r>
                      <a:endParaRPr lang="ru-RU" sz="900" dirty="0">
                        <a:ln>
                          <a:solidFill>
                            <a:schemeClr val="accent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85" marR="56485" marT="0" marB="0">
                    <a:pattFill prst="pct5">
                      <a:fgClr>
                        <a:schemeClr val="accent2">
                          <a:lumMod val="20000"/>
                          <a:lumOff val="8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097185724"/>
                  </a:ext>
                </a:extLst>
              </a:tr>
              <a:tr h="70519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>
                          <a:ln>
                            <a:solidFill>
                              <a:schemeClr val="accent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The policeman_____(read) the suspect his rights </a:t>
                      </a:r>
                      <a:endParaRPr lang="ru-RU" sz="900">
                        <a:ln>
                          <a:solidFill>
                            <a:schemeClr val="accent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>
                          <a:ln>
                            <a:solidFill>
                              <a:schemeClr val="accent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900">
                        <a:ln>
                          <a:solidFill>
                            <a:schemeClr val="accent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85" marR="56485" marT="0" marB="0">
                    <a:pattFill prst="pct5">
                      <a:fgClr>
                        <a:schemeClr val="accent2">
                          <a:lumMod val="20000"/>
                          <a:lumOff val="8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 dirty="0">
                          <a:ln>
                            <a:solidFill>
                              <a:schemeClr val="accent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after he _________(arrest) him.</a:t>
                      </a:r>
                      <a:endParaRPr lang="ru-RU" sz="900" dirty="0">
                        <a:ln>
                          <a:solidFill>
                            <a:schemeClr val="accent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85" marR="56485" marT="0" marB="0">
                    <a:pattFill prst="pct5">
                      <a:fgClr>
                        <a:schemeClr val="accent2">
                          <a:lumMod val="20000"/>
                          <a:lumOff val="8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4291186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64530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30">
          <a:fgClr>
            <a:schemeClr val="accent1"/>
          </a:fgClr>
          <a:bgClr>
            <a:schemeClr val="accent2">
              <a:lumMod val="60000"/>
              <a:lumOff val="4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1911" y="180623"/>
            <a:ext cx="8748889" cy="6457244"/>
          </a:xfrm>
          <a:prstGeom prst="rect">
            <a:avLst/>
          </a:prstGeom>
          <a:solidFill>
            <a:schemeClr val="lt1">
              <a:alpha val="70000"/>
            </a:schemeClr>
          </a:solidFill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1911" y="897467"/>
            <a:ext cx="8681155" cy="5825066"/>
          </a:xfrm>
        </p:spPr>
        <p:txBody>
          <a:bodyPr>
            <a:normAutofit fontScale="92500"/>
          </a:bodyPr>
          <a:lstStyle/>
          <a:p>
            <a:pPr>
              <a:spcAft>
                <a:spcPts val="600"/>
              </a:spcAft>
            </a:pPr>
            <a:r>
              <a:rPr lang="en-US" sz="2400" dirty="0">
                <a:latin typeface="Comic Sans MS" pitchFamily="66" charset="0"/>
              </a:rPr>
              <a:t>- Was Tom there when you arrived? – No, he ____________ (already / go) home.</a:t>
            </a:r>
          </a:p>
          <a:p>
            <a:pPr>
              <a:spcAft>
                <a:spcPts val="600"/>
              </a:spcAft>
            </a:pPr>
            <a:r>
              <a:rPr lang="en-US" sz="2400" dirty="0">
                <a:latin typeface="Comic Sans MS" pitchFamily="66" charset="0"/>
              </a:rPr>
              <a:t>- Was Tom there when you arrived? – Yes, but he ______ (go) home soon afterwards.</a:t>
            </a:r>
          </a:p>
          <a:p>
            <a:pPr>
              <a:spcAft>
                <a:spcPts val="600"/>
              </a:spcAft>
            </a:pPr>
            <a:r>
              <a:rPr lang="en-US" sz="2400" dirty="0">
                <a:latin typeface="Comic Sans MS" pitchFamily="66" charset="0"/>
              </a:rPr>
              <a:t>When I __________ (arrive) at work, the meeting _________________ (already / start) .</a:t>
            </a:r>
          </a:p>
          <a:p>
            <a:pPr>
              <a:spcAft>
                <a:spcPts val="600"/>
              </a:spcAft>
            </a:pPr>
            <a:r>
              <a:rPr lang="en-US" sz="2400" dirty="0">
                <a:latin typeface="Comic Sans MS" pitchFamily="66" charset="0"/>
              </a:rPr>
              <a:t>I ___________ (arrive) at work at 7 o’clock, then the meeting ___________ (start).</a:t>
            </a:r>
          </a:p>
          <a:p>
            <a:pPr>
              <a:spcAft>
                <a:spcPts val="600"/>
              </a:spcAft>
            </a:pPr>
            <a:r>
              <a:rPr lang="en-US" sz="2400" dirty="0">
                <a:latin typeface="Comic Sans MS" pitchFamily="66" charset="0"/>
              </a:rPr>
              <a:t> By the time the plane ___________ (take off) I ____________ (fall) asleep.</a:t>
            </a:r>
          </a:p>
          <a:p>
            <a:pPr>
              <a:spcAft>
                <a:spcPts val="600"/>
              </a:spcAft>
            </a:pPr>
            <a:r>
              <a:rPr lang="en-US" sz="2400" dirty="0">
                <a:latin typeface="Comic Sans MS" pitchFamily="66" charset="0"/>
              </a:rPr>
              <a:t>The plane ___________ (take off), then I _______ (fall) asleep.</a:t>
            </a:r>
          </a:p>
          <a:p>
            <a:pPr>
              <a:spcAft>
                <a:spcPts val="600"/>
              </a:spcAft>
            </a:pPr>
            <a:r>
              <a:rPr lang="en-US" sz="2400" dirty="0">
                <a:latin typeface="Comic Sans MS" pitchFamily="66" charset="0"/>
              </a:rPr>
              <a:t>After the clock __________ (strike) 12, Santa Clause __________ (appear) and _________ (give) us presents.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70933" y="237067"/>
            <a:ext cx="77636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Put the verbs in the Past Perfect or the Past Simple:</a:t>
            </a:r>
            <a:endParaRPr lang="ru-RU" sz="2400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89784" y="884001"/>
            <a:ext cx="23086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latin typeface="Comic Sans MS" pitchFamily="66" charset="0"/>
              </a:rPr>
              <a:t>had already gone</a:t>
            </a:r>
            <a:endParaRPr lang="ru-RU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277659" y="1664224"/>
            <a:ext cx="7569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latin typeface="Comic Sans MS" pitchFamily="66" charset="0"/>
              </a:rPr>
              <a:t>went</a:t>
            </a:r>
            <a:endParaRPr lang="ru-RU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31999" y="2438400"/>
            <a:ext cx="10647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latin typeface="Comic Sans MS" pitchFamily="66" charset="0"/>
              </a:rPr>
              <a:t>arrived</a:t>
            </a:r>
            <a:endParaRPr lang="ru-RU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9323" y="2844800"/>
            <a:ext cx="26853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latin typeface="Comic Sans MS" pitchFamily="66" charset="0"/>
              </a:rPr>
              <a:t>had already started</a:t>
            </a:r>
            <a:endParaRPr lang="ru-RU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99256" y="3324045"/>
            <a:ext cx="10647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latin typeface="Comic Sans MS" pitchFamily="66" charset="0"/>
              </a:rPr>
              <a:t>arrived</a:t>
            </a:r>
            <a:endParaRPr lang="ru-RU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07571" y="3643279"/>
            <a:ext cx="11095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latin typeface="Comic Sans MS" pitchFamily="66" charset="0"/>
              </a:rPr>
              <a:t>started</a:t>
            </a:r>
            <a:endParaRPr lang="ru-RU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86286" y="4123588"/>
            <a:ext cx="1217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latin typeface="Comic Sans MS" pitchFamily="66" charset="0"/>
              </a:rPr>
              <a:t>took off</a:t>
            </a:r>
            <a:endParaRPr lang="ru-RU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25347" y="4456754"/>
            <a:ext cx="14269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latin typeface="Comic Sans MS" pitchFamily="66" charset="0"/>
              </a:rPr>
              <a:t>had fallen</a:t>
            </a:r>
            <a:endParaRPr lang="ru-RU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50787" y="4918925"/>
            <a:ext cx="1217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latin typeface="Comic Sans MS" pitchFamily="66" charset="0"/>
              </a:rPr>
              <a:t>took off</a:t>
            </a:r>
            <a:endParaRPr lang="ru-RU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80756" y="4918925"/>
            <a:ext cx="5982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latin typeface="Comic Sans MS" pitchFamily="66" charset="0"/>
              </a:rPr>
              <a:t>fell</a:t>
            </a:r>
            <a:endParaRPr lang="ru-RU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762370" y="5756497"/>
            <a:ext cx="15071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latin typeface="Comic Sans MS" pitchFamily="66" charset="0"/>
              </a:rPr>
              <a:t>had struck</a:t>
            </a:r>
            <a:endParaRPr lang="ru-RU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9323" y="6058988"/>
            <a:ext cx="13051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latin typeface="Comic Sans MS" pitchFamily="66" charset="0"/>
              </a:rPr>
              <a:t>appeared</a:t>
            </a:r>
            <a:endParaRPr lang="ru-RU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32488" y="6098631"/>
            <a:ext cx="7312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latin typeface="Comic Sans MS" pitchFamily="66" charset="0"/>
              </a:rPr>
              <a:t>gave</a:t>
            </a:r>
            <a:endParaRPr lang="ru-RU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1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DD768974-FD44-6C35-922B-C6B881AC30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274372"/>
            <a:ext cx="5653944" cy="4755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C4E10EC-FD68-E952-5404-7546713E76F8}"/>
              </a:ext>
            </a:extLst>
          </p:cNvPr>
          <p:cNvSpPr txBox="1"/>
          <p:nvPr/>
        </p:nvSpPr>
        <p:spPr>
          <a:xfrm>
            <a:off x="381862" y="246420"/>
            <a:ext cx="8424936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i="0" dirty="0">
                <a:solidFill>
                  <a:schemeClr val="bg2">
                    <a:lumMod val="10000"/>
                  </a:schemeClr>
                </a:solidFill>
                <a:effectLst/>
                <a:latin typeface="Helvetica Neue"/>
              </a:rPr>
              <a:t> </a:t>
            </a:r>
            <a:r>
              <a:rPr lang="en-US" sz="2400" b="1" dirty="0">
                <a:solidFill>
                  <a:schemeClr val="bg2">
                    <a:lumMod val="10000"/>
                  </a:schemeClr>
                </a:solidFill>
                <a:latin typeface="Helvetica Neue"/>
              </a:rPr>
              <a:t>L</a:t>
            </a:r>
            <a:r>
              <a:rPr lang="en-US" sz="2400" b="1" i="0" dirty="0">
                <a:solidFill>
                  <a:schemeClr val="bg2">
                    <a:lumMod val="10000"/>
                  </a:schemeClr>
                </a:solidFill>
                <a:effectLst/>
                <a:latin typeface="Helvetica Neue"/>
              </a:rPr>
              <a:t>ook at the picture and say what had happed before Mary came back from school</a:t>
            </a:r>
            <a:endParaRPr lang="ru-RU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5FD22DA-6116-07DA-6E76-E2C605E7401E}"/>
              </a:ext>
            </a:extLst>
          </p:cNvPr>
          <p:cNvSpPr txBox="1"/>
          <p:nvPr/>
        </p:nvSpPr>
        <p:spPr>
          <a:xfrm>
            <a:off x="399740" y="6082639"/>
            <a:ext cx="842493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333333"/>
                </a:solidFill>
                <a:latin typeface="Helvetica Neue"/>
              </a:rPr>
              <a:t>(v</a:t>
            </a:r>
            <a:r>
              <a:rPr lang="en-US" sz="1600" b="0" i="0" dirty="0">
                <a:solidFill>
                  <a:srgbClr val="333333"/>
                </a:solidFill>
                <a:effectLst/>
                <a:latin typeface="Helvetica Neue"/>
              </a:rPr>
              <a:t>acuum the carpet, cook, do shopping, wash the car, feed little chicks, ride a bike, buy a computer, water the flowers)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1284999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323528" y="548680"/>
            <a:ext cx="871905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5400" b="1" dirty="0"/>
              <a:t>Past PERFECT</a:t>
            </a:r>
          </a:p>
          <a:p>
            <a:pPr algn="ctr"/>
            <a:r>
              <a:rPr lang="pt-BR" sz="5400" b="1" dirty="0"/>
              <a:t>Speaking practice</a:t>
            </a:r>
          </a:p>
        </p:txBody>
      </p:sp>
      <p:pic>
        <p:nvPicPr>
          <p:cNvPr id="3" name="Picture 6" descr="Freud: text, images, music, video | Glogster EDU - Interactive multimedia  posters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1799946" y="3068960"/>
            <a:ext cx="1836204" cy="1827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Freud: text, images, music, video | Glogster EDU - Interactive multimedia  posters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5576918" y="3068959"/>
            <a:ext cx="1836204" cy="1827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aixaDeTexto 4"/>
          <p:cNvSpPr txBox="1"/>
          <p:nvPr/>
        </p:nvSpPr>
        <p:spPr>
          <a:xfrm>
            <a:off x="1296144" y="5092485"/>
            <a:ext cx="28438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/>
              <a:t>+</a:t>
            </a:r>
            <a:endParaRPr lang="pt-BR" sz="5400" b="1" dirty="0"/>
          </a:p>
        </p:txBody>
      </p:sp>
      <p:sp>
        <p:nvSpPr>
          <p:cNvPr id="6" name="CaixaDeTexto 5"/>
          <p:cNvSpPr txBox="1"/>
          <p:nvPr/>
        </p:nvSpPr>
        <p:spPr>
          <a:xfrm>
            <a:off x="5576918" y="5085872"/>
            <a:ext cx="18362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/>
              <a:t>-</a:t>
            </a:r>
            <a:endParaRPr lang="pt-BR" sz="5400" b="1" dirty="0"/>
          </a:p>
        </p:txBody>
      </p:sp>
    </p:spTree>
    <p:extLst>
      <p:ext uri="{BB962C8B-B14F-4D97-AF65-F5344CB8AC3E}">
        <p14:creationId xmlns:p14="http://schemas.microsoft.com/office/powerpoint/2010/main" val="282359805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742</TotalTime>
  <Words>690</Words>
  <Application>Microsoft Office PowerPoint</Application>
  <PresentationFormat>Экран (4:3)</PresentationFormat>
  <Paragraphs>95</Paragraphs>
  <Slides>45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52" baseType="lpstr">
      <vt:lpstr>Arial</vt:lpstr>
      <vt:lpstr>Book Antiqua</vt:lpstr>
      <vt:lpstr>Calibri</vt:lpstr>
      <vt:lpstr>Comic Sans MS</vt:lpstr>
      <vt:lpstr>Helvetica Neue</vt:lpstr>
      <vt:lpstr>OpenSans</vt:lpstr>
      <vt:lpstr>Tema do Office</vt:lpstr>
      <vt:lpstr>Презентация PowerPoint</vt:lpstr>
      <vt:lpstr>Презентация PowerPoint</vt:lpstr>
      <vt:lpstr>Презентация PowerPoint</vt:lpstr>
      <vt:lpstr>Let’s play tic-tac-toe 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Celia</dc:creator>
  <cp:lastModifiedBy>Галина Галина</cp:lastModifiedBy>
  <cp:revision>13</cp:revision>
  <dcterms:created xsi:type="dcterms:W3CDTF">2020-09-03T20:19:05Z</dcterms:created>
  <dcterms:modified xsi:type="dcterms:W3CDTF">2022-11-23T21:15:14Z</dcterms:modified>
</cp:coreProperties>
</file>