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130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70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89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528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06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13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3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49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323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53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99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B2A2B-666D-4149-9790-9E57DE1D418F}" type="datetimeFigureOut">
              <a:rPr lang="ru-RU" smtClean="0"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E1160-3B84-463A-BF09-8BD2FC11D3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304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g"/><Relationship Id="rId7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53659" y="1351508"/>
            <a:ext cx="711148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0" dirty="0" smtClean="0">
                <a:solidFill>
                  <a:srgbClr val="000000"/>
                </a:solidFill>
                <a:effectLst/>
                <a:latin typeface="Gabriola" panose="04040605051002020D02" pitchFamily="82" charset="0"/>
              </a:rPr>
              <a:t>Работа учителя по формированию предметных компетенций на уроках.</a:t>
            </a:r>
            <a:endParaRPr lang="ru-RU" sz="6000" b="1" dirty="0"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932" y="800444"/>
            <a:ext cx="3249468" cy="4887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86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41963" y="2925772"/>
            <a:ext cx="780011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Язык и литература должны представлять собой единое целое на уровне словесности, при условии: </a:t>
            </a:r>
            <a:r>
              <a:rPr lang="ru-RU" sz="4000" b="1" dirty="0">
                <a:solidFill>
                  <a:srgbClr val="FF0000"/>
                </a:solidFill>
                <a:latin typeface="Gabriola" panose="04040605051002020D02" pitchFamily="82" charset="0"/>
              </a:rPr>
              <a:t>текст - объект исследования, язык - материал.</a:t>
            </a:r>
          </a:p>
        </p:txBody>
      </p:sp>
    </p:spTree>
    <p:extLst>
      <p:ext uri="{BB962C8B-B14F-4D97-AF65-F5344CB8AC3E}">
        <p14:creationId xmlns:p14="http://schemas.microsoft.com/office/powerpoint/2010/main" val="3903295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34144" y="2676435"/>
            <a:ext cx="846512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В лингвистике, кстати, существует термин </a:t>
            </a:r>
            <a:r>
              <a:rPr lang="ru-RU" sz="4000" b="1" dirty="0">
                <a:solidFill>
                  <a:srgbClr val="FF0000"/>
                </a:solidFill>
                <a:latin typeface="Gabriola" panose="04040605051002020D02" pitchFamily="82" charset="0"/>
              </a:rPr>
              <a:t>"философские проблемы языкознания". 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Это проблемы природы и сущности языка, отношения языка и мышления, языка и общества, эволюции и истории языка.</a:t>
            </a:r>
          </a:p>
        </p:txBody>
      </p:sp>
    </p:spTree>
    <p:extLst>
      <p:ext uri="{BB962C8B-B14F-4D97-AF65-F5344CB8AC3E}">
        <p14:creationId xmlns:p14="http://schemas.microsoft.com/office/powerpoint/2010/main" val="418848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78728" y="2621018"/>
            <a:ext cx="85898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Идея М.М</a:t>
            </a:r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. Бахтина </a:t>
            </a:r>
            <a:r>
              <a:rPr lang="ru-RU" sz="4000" b="1" dirty="0">
                <a:solidFill>
                  <a:srgbClr val="FF0000"/>
                </a:solidFill>
                <a:latin typeface="Gabriola" panose="04040605051002020D02" pitchFamily="82" charset="0"/>
              </a:rPr>
              <a:t>о художественном тексте как модели мира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 приводит к выводу о необходимости формирования навыков общения ученика с текстом, читательской культуры уже в начальной школе.</a:t>
            </a:r>
          </a:p>
        </p:txBody>
      </p:sp>
    </p:spTree>
    <p:extLst>
      <p:ext uri="{BB962C8B-B14F-4D97-AF65-F5344CB8AC3E}">
        <p14:creationId xmlns:p14="http://schemas.microsoft.com/office/powerpoint/2010/main" val="3643453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006435" y="2302408"/>
            <a:ext cx="85482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Предметная компетенция является ведущей при определении качества учебной деятельности обучающегося. Формирование предметной компетенции только тогда является успешным, когда она постоянно реализуется в учебной и практической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101024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5977" y="2628733"/>
            <a:ext cx="854825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Спасибо за внимание!!!</a:t>
            </a:r>
            <a:endParaRPr lang="ru-RU" sz="80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12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75" y="539507"/>
            <a:ext cx="3874882" cy="57789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285" y="118829"/>
            <a:ext cx="3543509" cy="23623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572" y="4224441"/>
            <a:ext cx="3520424" cy="23481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2" b="6837"/>
          <a:stretch/>
        </p:blipFill>
        <p:spPr>
          <a:xfrm>
            <a:off x="4702673" y="4275089"/>
            <a:ext cx="3526922" cy="23481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1" t="4233" r="7736" b="6445"/>
          <a:stretch/>
        </p:blipFill>
        <p:spPr>
          <a:xfrm>
            <a:off x="4638532" y="118829"/>
            <a:ext cx="3526922" cy="23499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993" y="2145662"/>
            <a:ext cx="3526922" cy="235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936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53895" y="198953"/>
            <a:ext cx="9975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….жизнь </a:t>
            </a:r>
            <a:r>
              <a:rPr lang="ru-RU" sz="5400" b="1" dirty="0">
                <a:solidFill>
                  <a:srgbClr val="000000"/>
                </a:solidFill>
                <a:latin typeface="Gabriola" panose="04040605051002020D02" pitchFamily="82" charset="0"/>
              </a:rPr>
              <a:t>на уроке должна стать </a:t>
            </a:r>
            <a:r>
              <a:rPr lang="ru-RU" sz="54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подлинной</a:t>
            </a:r>
            <a:endParaRPr lang="ru-RU" sz="54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435" y="4209432"/>
            <a:ext cx="3178270" cy="23849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54" y="4205005"/>
            <a:ext cx="3183127" cy="23885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702" y="2101091"/>
            <a:ext cx="2406599" cy="18058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937" y="1189831"/>
            <a:ext cx="2428788" cy="18225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855" y="2134702"/>
            <a:ext cx="2408271" cy="1807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279" y="1232394"/>
            <a:ext cx="2406600" cy="18058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338" y="4209432"/>
            <a:ext cx="3177226" cy="238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319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0" y="-1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770908" y="2274700"/>
            <a:ext cx="87976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Предметные компетенции — это </a:t>
            </a:r>
            <a:r>
              <a:rPr lang="ru-RU" sz="4000" b="1" i="1" dirty="0">
                <a:solidFill>
                  <a:srgbClr val="000000"/>
                </a:solidFill>
                <a:latin typeface="Gabriola" panose="04040605051002020D02" pitchFamily="82" charset="0"/>
              </a:rPr>
              <a:t>специфические способности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, необходимые для эффективного выполнения конкретного действия в конкретной предметной области и включающие узкоспециальные знания, особого рода предметные умения, навыки, способы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3914450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673927" y="2191619"/>
            <a:ext cx="882534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Математическая 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компетенция — это способность структурировать данные (ситуацию), вычленять математические отношения, создавать математическую модель ситуации, анализировать и преобразовывать ее, интерпретировать полученные </a:t>
            </a:r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результаты.</a:t>
            </a:r>
            <a:endParaRPr lang="ru-RU" sz="40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964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05345" y="2080829"/>
            <a:ext cx="1034934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Русский 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язык – это предмет, которому принадлежит решающая роль в духовной жизни ребенка. Это инструмент познания, мышления, развития. Он богат возможностями творческого обогащения. Весь поток познания идет по каналам языка: через слова усваиваются понятия, в формах языка строится мысль и речь. Речь в свою очередь является каналом развития интеллекта.</a:t>
            </a:r>
          </a:p>
        </p:txBody>
      </p:sp>
    </p:spTree>
    <p:extLst>
      <p:ext uri="{BB962C8B-B14F-4D97-AF65-F5344CB8AC3E}">
        <p14:creationId xmlns:p14="http://schemas.microsoft.com/office/powerpoint/2010/main" val="2170187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5527" y="1997701"/>
            <a:ext cx="1149927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-личностные </a:t>
            </a:r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УУД - (формирование интереса);</a:t>
            </a:r>
          </a:p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- регулятивные УУД - (постановка учебных задач, нахождение пути их решения, самооценка);</a:t>
            </a:r>
          </a:p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- познавательные УУД - (наблюдения и выводы, работа с учебником);</a:t>
            </a:r>
          </a:p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Gabriola" panose="04040605051002020D02" pitchFamily="82" charset="0"/>
              </a:rPr>
              <a:t>- коммуникативные УУД - (участие в диалоге, ответы на вопросы, слушание и понимание речи других).</a:t>
            </a:r>
          </a:p>
          <a:p>
            <a:pPr algn="ctr"/>
            <a:endParaRPr lang="ru-RU" sz="40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0481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65688" y="587687"/>
            <a:ext cx="105433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Gabriola" panose="04040605051002020D02" pitchFamily="82" charset="0"/>
              </a:rPr>
              <a:t>ГРУППОВАЯ – учащиеся по </a:t>
            </a:r>
            <a:r>
              <a:rPr lang="en-US" sz="4000" b="1" dirty="0">
                <a:latin typeface="Gabriola" panose="04040605051002020D02" pitchFamily="82" charset="0"/>
              </a:rPr>
              <a:t/>
            </a:r>
            <a:br>
              <a:rPr lang="en-US" sz="4000" b="1" dirty="0">
                <a:latin typeface="Gabriola" panose="04040605051002020D02" pitchFamily="82" charset="0"/>
              </a:rPr>
            </a:br>
            <a:r>
              <a:rPr lang="ru-RU" sz="4000" b="1" dirty="0">
                <a:latin typeface="Gabriola" panose="04040605051002020D02" pitchFamily="82" charset="0"/>
              </a:rPr>
              <a:t> кругу высказываются одним предложением, выбирая начало фразы из рефлексивного экрана на доске: </a:t>
            </a:r>
            <a:br>
              <a:rPr lang="ru-RU" sz="4000" b="1" dirty="0">
                <a:latin typeface="Gabriola" panose="04040605051002020D02" pitchFamily="82" charset="0"/>
              </a:rPr>
            </a:b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/>
            </a:r>
            <a:b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</a:br>
            <a:endParaRPr lang="ru-RU" sz="40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5688" y="2797432"/>
            <a:ext cx="5400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Сегодня я узнал…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Было интересно…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Было трудно…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выполнял задания…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понял, что…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Теперь я могу…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почувствовал, что</a:t>
            </a: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…</a:t>
            </a:r>
            <a:endParaRPr lang="ru-RU" sz="4000" b="1" dirty="0">
              <a:solidFill>
                <a:srgbClr val="000000"/>
              </a:solidFill>
              <a:latin typeface="Gabriola" panose="04040605051002020D02" pitchFamily="8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9291" y="2766437"/>
            <a:ext cx="6142954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научился…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У меня получилось 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смог…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попробую…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Меня удивило…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Урок дал мне для жизни…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Я приобрел…</a:t>
            </a:r>
          </a:p>
          <a:p>
            <a:pPr marL="571500" indent="-5715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Мне захотелось…</a:t>
            </a:r>
          </a:p>
          <a:p>
            <a:pPr>
              <a:lnSpc>
                <a:spcPct val="8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80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2423" r="1666" b="25419"/>
          <a:stretch/>
        </p:blipFill>
        <p:spPr>
          <a:xfrm>
            <a:off x="-1" y="-2"/>
            <a:ext cx="12200213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23455" y="1928429"/>
            <a:ext cx="1061258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latin typeface="Gabriola" panose="04040605051002020D02" pitchFamily="82" charset="0"/>
              </a:rPr>
              <a:t>Учителю, работающему в начальной школе, при грамотном подходе к методикам преподавания литературы и учете возрастных особенностей детей, открывается простор для широкой творческой деятельности, а при достижении определенных умений и навыков уч-ся появляется </a:t>
            </a:r>
            <a:r>
              <a:rPr lang="ru-RU" sz="4000" b="1" dirty="0">
                <a:solidFill>
                  <a:srgbClr val="FF0000"/>
                </a:solidFill>
                <a:latin typeface="Gabriola" panose="04040605051002020D02" pitchFamily="82" charset="0"/>
              </a:rPr>
              <a:t>возможность углубленного изучения художественного текста на основе интереса к чтению вообще.</a:t>
            </a:r>
          </a:p>
        </p:txBody>
      </p:sp>
    </p:spTree>
    <p:extLst>
      <p:ext uri="{BB962C8B-B14F-4D97-AF65-F5344CB8AC3E}">
        <p14:creationId xmlns:p14="http://schemas.microsoft.com/office/powerpoint/2010/main" val="1320368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418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Gabriola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Михалкин</dc:creator>
  <cp:lastModifiedBy>Алексей Михалкин</cp:lastModifiedBy>
  <cp:revision>10</cp:revision>
  <dcterms:created xsi:type="dcterms:W3CDTF">2017-11-01T06:14:10Z</dcterms:created>
  <dcterms:modified xsi:type="dcterms:W3CDTF">2017-11-01T18:26:34Z</dcterms:modified>
</cp:coreProperties>
</file>