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73" r:id="rId2"/>
    <p:sldId id="264" r:id="rId3"/>
    <p:sldId id="265" r:id="rId4"/>
    <p:sldId id="266" r:id="rId5"/>
    <p:sldId id="257" r:id="rId6"/>
    <p:sldId id="267" r:id="rId7"/>
    <p:sldId id="268" r:id="rId8"/>
    <p:sldId id="271" r:id="rId9"/>
    <p:sldId id="270" r:id="rId10"/>
    <p:sldId id="258" r:id="rId11"/>
    <p:sldId id="259" r:id="rId12"/>
    <p:sldId id="262" r:id="rId13"/>
    <p:sldId id="269" r:id="rId14"/>
    <p:sldId id="26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3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765059-3D51-4423-8CC3-807A01906178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4E1E87-DF63-46AE-A13E-58AE768E54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9221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E1E87-DF63-46AE-A13E-58AE768E545C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6835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6000">
              <a:schemeClr val="accent2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vbf.ru/" TargetMode="External"/><Relationship Id="rId2" Type="http://schemas.openxmlformats.org/officeDocument/2006/relationships/hyperlink" Target="https://l-pak.ru/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jpeg"/><Relationship Id="rId5" Type="http://schemas.openxmlformats.org/officeDocument/2006/relationships/hyperlink" Target="https://www.rettenmaier.ru/" TargetMode="External"/><Relationship Id="rId4" Type="http://schemas.openxmlformats.org/officeDocument/2006/relationships/hyperlink" Target="http://www.polyal.ru/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rsbor.ru/encziklopediya-resursosberezheniya/ekskursii-na-predpriyatiya/ekskursiya-v-prozrachnyij-istok/" TargetMode="External"/><Relationship Id="rId2" Type="http://schemas.openxmlformats.org/officeDocument/2006/relationships/hyperlink" Target="https://rsbor-msk.ru/tetra-pak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nagrev-24.ru/blog/pererabotka-plastmass-etapy-osobennosti-oborudovanie/" TargetMode="External"/><Relationship Id="rId5" Type="http://schemas.openxmlformats.org/officeDocument/2006/relationships/hyperlink" Target="https://nauka.tass.ru/tech/6820000?utm_source=clean-rf.ru&amp;utm_medium=referral&amp;utm_campaign=clean-rf.ru&amp;utm_referrer=clean-rf.ru" TargetMode="External"/><Relationship Id="rId4" Type="http://schemas.openxmlformats.org/officeDocument/2006/relationships/hyperlink" Target="https://lafoy.ru/kormushka-dlya-ptic-svoimi-rukami-12-idey-foto-477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340768"/>
            <a:ext cx="74168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Переработка и использование некоторых видов вторичного сырья</a:t>
            </a:r>
            <a:endParaRPr lang="ru-RU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5148064" y="3861048"/>
            <a:ext cx="38164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Попова Е. Г. – </a:t>
            </a:r>
          </a:p>
          <a:p>
            <a:r>
              <a:rPr lang="ru-RU" sz="2800" dirty="0" smtClean="0"/>
              <a:t>учитель технологии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2195736" y="5661248"/>
            <a:ext cx="55446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     Санкт – Петербург, 2022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388488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</a:rPr>
              <a:t>Переработка </a:t>
            </a:r>
            <a:r>
              <a:rPr lang="ru-RU" sz="2800" dirty="0" err="1" smtClean="0">
                <a:solidFill>
                  <a:srgbClr val="000000"/>
                </a:solidFill>
                <a:latin typeface="Calibri" pitchFamily="34" charset="0"/>
              </a:rPr>
              <a:t>тетрапак</a:t>
            </a:r>
            <a:r>
              <a:rPr lang="ru-RU" dirty="0">
                <a:solidFill>
                  <a:srgbClr val="000000"/>
                </a:solidFill>
                <a:latin typeface="Circe"/>
              </a:rPr>
              <a:t/>
            </a:r>
            <a:br>
              <a:rPr lang="ru-RU" dirty="0">
                <a:solidFill>
                  <a:srgbClr val="000000"/>
                </a:solidFill>
                <a:latin typeface="Circe"/>
              </a:rPr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196752"/>
            <a:ext cx="5271781" cy="463916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18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Тетрапак</a:t>
            </a: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 — собирательный термин для многослойной упаковки продуктов.</a:t>
            </a:r>
          </a:p>
          <a:p>
            <a:pPr algn="just"/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Упаковка состоит из нескольких слоёв картона, полиэтилена и фольги. </a:t>
            </a:r>
            <a:r>
              <a:rPr lang="ru-RU" sz="1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относится к макулатуре!</a:t>
            </a:r>
            <a:endParaRPr lang="ru-RU" sz="1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Название пошло от названия торговой марки </a:t>
            </a:r>
            <a:r>
              <a:rPr lang="ru-RU" sz="18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Tetra</a:t>
            </a: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Pak</a:t>
            </a:r>
            <a:r>
              <a:rPr lang="ru-RU" sz="1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также к этой  категории упаковке относятся другие марки: </a:t>
            </a:r>
            <a:r>
              <a:rPr lang="ru-RU" sz="18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Pure</a:t>
            </a: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Pac</a:t>
            </a: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Tralin</a:t>
            </a: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Pak</a:t>
            </a: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Комбибло</a:t>
            </a: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и другие.</a:t>
            </a:r>
          </a:p>
          <a:p>
            <a:pPr algn="just"/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Иногда на таких упаковках стоит маркировка </a:t>
            </a:r>
            <a:r>
              <a:rPr lang="ru-RU" sz="1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81, 82 или </a:t>
            </a:r>
            <a:r>
              <a:rPr lang="ru-RU" sz="1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84</a:t>
            </a:r>
            <a:r>
              <a:rPr lang="ru-RU" sz="1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20657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800" dirty="0">
                <a:solidFill>
                  <a:srgbClr val="444444"/>
                </a:solidFill>
                <a:latin typeface="Calibri" pitchFamily="34" charset="0"/>
              </a:rPr>
              <a:t>Переработка </a:t>
            </a:r>
            <a:r>
              <a:rPr lang="ru-RU" sz="2800" dirty="0" err="1">
                <a:solidFill>
                  <a:srgbClr val="444444"/>
                </a:solidFill>
                <a:latin typeface="Calibri" pitchFamily="34" charset="0"/>
              </a:rPr>
              <a:t>тетрапак</a:t>
            </a:r>
            <a:r>
              <a:rPr lang="ru-RU" sz="2800" dirty="0">
                <a:solidFill>
                  <a:srgbClr val="444444"/>
                </a:solidFill>
                <a:latin typeface="Calibri" pitchFamily="34" charset="0"/>
              </a:rPr>
              <a:t> в России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/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Целлюлозно-бумажные комбинаты (ЦБК), которые </a:t>
            </a:r>
            <a:r>
              <a:rPr lang="ru-RU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разволокняют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тетрапак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на целлюлозную и </a:t>
            </a:r>
            <a:r>
              <a:rPr lang="ru-RU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полиалюминиевую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части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Из бумаги они производят </a:t>
            </a:r>
            <a:r>
              <a:rPr lang="ru-RU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гофропродукцию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полиалюминий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направляют на дальнейшую переработку партнерам:</a:t>
            </a:r>
          </a:p>
          <a:p>
            <a:pPr algn="just">
              <a:buFont typeface="Arial"/>
              <a:buChar char="•"/>
            </a:pPr>
            <a:r>
              <a:rPr lang="ru-RU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ЦБК «Л-Пак» </a:t>
            </a:r>
            <a:r>
              <a:rPr lang="ru-RU" dirty="0">
                <a:solidFill>
                  <a:srgbClr val="6DCC26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www.l-pak.ru</a:t>
            </a:r>
            <a:r>
              <a:rPr lang="ru-RU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 ( г. Липецк)</a:t>
            </a:r>
          </a:p>
          <a:p>
            <a:pPr algn="just">
              <a:buFont typeface="Arial"/>
              <a:buChar char="•"/>
            </a:pPr>
            <a:r>
              <a:rPr lang="ru-RU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ЦБК «</a:t>
            </a:r>
            <a:r>
              <a:rPr lang="ru-RU" dirty="0" err="1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Вельгийская</a:t>
            </a:r>
            <a:r>
              <a:rPr lang="ru-RU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 бумажная фабрика»  </a:t>
            </a:r>
            <a:r>
              <a:rPr lang="ru-RU" dirty="0">
                <a:solidFill>
                  <a:srgbClr val="6DCC26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www.bvbf.ru</a:t>
            </a:r>
            <a:r>
              <a:rPr lang="ru-RU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 (г. Боровичи, Новгородская </a:t>
            </a:r>
            <a:r>
              <a:rPr lang="ru-RU" dirty="0" err="1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обл</a:t>
            </a:r>
            <a:r>
              <a:rPr lang="ru-RU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/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Предприятия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которые производят </a:t>
            </a:r>
            <a:r>
              <a:rPr lang="ru-RU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полиалюминий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Font typeface="Arial"/>
              <a:buChar char="•"/>
            </a:pPr>
            <a:r>
              <a:rPr lang="ru-RU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Инвестал</a:t>
            </a:r>
            <a:r>
              <a:rPr lang="ru-RU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»  </a:t>
            </a:r>
            <a:r>
              <a:rPr lang="ru-RU" dirty="0">
                <a:solidFill>
                  <a:srgbClr val="6DCC26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www.polyal.ru</a:t>
            </a:r>
            <a:r>
              <a:rPr lang="ru-RU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 (г. Тамбов)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Предприятия, полностью перерабатывающие упаковку </a:t>
            </a:r>
            <a:r>
              <a:rPr lang="ru-RU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тетрапак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без разделения на фракции:</a:t>
            </a:r>
          </a:p>
          <a:p>
            <a:pPr algn="just">
              <a:buFont typeface="Arial"/>
              <a:buChar char="•"/>
            </a:pPr>
            <a:r>
              <a:rPr lang="ru-RU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Реттенмайер</a:t>
            </a:r>
            <a:r>
              <a:rPr lang="ru-RU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 Рус» </a:t>
            </a:r>
            <a:r>
              <a:rPr lang="ru-RU" dirty="0">
                <a:solidFill>
                  <a:srgbClr val="6DCC26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www.rettenmaier.ru</a:t>
            </a:r>
            <a:r>
              <a:rPr lang="ru-RU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 — производство дорожной гранулы (</a:t>
            </a:r>
            <a:r>
              <a:rPr lang="ru-RU" dirty="0" err="1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г.Нижний</a:t>
            </a:r>
            <a:r>
              <a:rPr lang="ru-RU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 Новгород)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 descr="C:\Users\HP\Pictures\image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88840"/>
            <a:ext cx="3018452" cy="2798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65294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Сбор </a:t>
            </a:r>
            <a:r>
              <a:rPr lang="ru-RU" dirty="0" err="1" smtClean="0"/>
              <a:t>тетрапак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" b="75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Санкт-Петербурге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тетрапак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другое вторичное сырье можно сдать в пункт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приема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предприятия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Балтком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Охта-Молла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др.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98179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Вторсырье часто используется дизайнерами.</a:t>
            </a:r>
            <a:endParaRPr lang="ru-RU" sz="3200" b="1" dirty="0"/>
          </a:p>
        </p:txBody>
      </p:sp>
      <p:pic>
        <p:nvPicPr>
          <p:cNvPr id="7172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519674"/>
            <a:ext cx="4038600" cy="2687015"/>
          </a:xfrm>
        </p:spPr>
      </p:pic>
      <p:pic>
        <p:nvPicPr>
          <p:cNvPr id="717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59447" y="2424822"/>
            <a:ext cx="2016106" cy="2876719"/>
          </a:xfrm>
        </p:spPr>
      </p:pic>
    </p:spTree>
    <p:extLst>
      <p:ext uri="{BB962C8B-B14F-4D97-AF65-F5344CB8AC3E}">
        <p14:creationId xmlns:p14="http://schemas.microsoft.com/office/powerpoint/2010/main" val="7275064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764704"/>
            <a:ext cx="763284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>
                <a:hlinkClick r:id="rId2"/>
              </a:rPr>
              <a:t>https://vtorbaza.com/spravka/vidy-metalloloma-chernogo-cvetnogo</a:t>
            </a:r>
            <a:r>
              <a:rPr lang="en-US" dirty="0" smtClean="0">
                <a:hlinkClick r:id="rId2"/>
              </a:rPr>
              <a:t>/</a:t>
            </a:r>
            <a:endParaRPr lang="ru-RU" dirty="0" smtClean="0">
              <a:hlinkClick r:id="rId2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rcycle.net/steklo</a:t>
            </a:r>
            <a:endParaRPr lang="ru-RU" dirty="0" smtClean="0">
              <a:hlinkClick r:id="rId2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://rsbor-msk.ru/tetra-pak</a:t>
            </a:r>
            <a:r>
              <a:rPr lang="en-US" dirty="0" smtClean="0">
                <a:hlinkClick r:id="rId2"/>
              </a:rPr>
              <a:t>/</a:t>
            </a: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hlinkClick r:id="rId3"/>
              </a:rPr>
              <a:t>https://rsbor.ru/encziklopediya-resursosberezheniya/ekskursii-na-predpriyatiya/ekskursiya-v-prozrachnyij-istok</a:t>
            </a:r>
            <a:r>
              <a:rPr lang="en-US" dirty="0" smtClean="0">
                <a:hlinkClick r:id="rId3"/>
              </a:rPr>
              <a:t>/</a:t>
            </a: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lafoy.ru/kormushka-dlya-ptic-svoimi-rukami-12-idey-foto-477</a:t>
            </a: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hlinkClick r:id="rId5"/>
              </a:rPr>
              <a:t>https://</a:t>
            </a:r>
            <a:r>
              <a:rPr lang="en-US" dirty="0" smtClean="0">
                <a:hlinkClick r:id="rId5"/>
              </a:rPr>
              <a:t>nauka.tass.ru/tech/6820000?utm_source=clean-rf.ru&amp;utm_medium=referral&amp;utm_campaign=clean-rf.ru&amp;utm_referrer=clean-rf.ru</a:t>
            </a: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hlinkClick r:id="rId6"/>
              </a:rPr>
              <a:t>https://nagrev-24.ru/blog/pererabotka-plastmass-etapy-osobennosti-oborudovanie</a:t>
            </a:r>
            <a:r>
              <a:rPr lang="en-US" dirty="0" smtClean="0">
                <a:hlinkClick r:id="rId6"/>
              </a:rPr>
              <a:t>/</a:t>
            </a: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4101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Вторичное сырье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800" dirty="0"/>
              <a:t>Вторичное сырье -это отходы производства или потребления, которые можно еще раз использовать после переработки</a:t>
            </a:r>
            <a:r>
              <a:rPr lang="ru-RU" dirty="0"/>
              <a:t>.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5050" y="1666081"/>
            <a:ext cx="5111750" cy="306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72312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800" dirty="0" smtClean="0"/>
              <a:t>Виды вторсырья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Такое вторсырье, как стекло и его бой, а также металл, </a:t>
            </a:r>
          </a:p>
          <a:p>
            <a:r>
              <a:rPr lang="ru-RU" sz="2800" dirty="0" smtClean="0"/>
              <a:t>относится к неорганическому технологическому виду.</a:t>
            </a:r>
            <a:endParaRPr lang="ru-RU" sz="28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684" y="1556792"/>
            <a:ext cx="5538070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7393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Виды вторсырья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Пластики относятся  к органическому технологическому виду вторичного  сырья.</a:t>
            </a:r>
            <a:endParaRPr lang="ru-RU" sz="28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5049" y="1268760"/>
            <a:ext cx="5452145" cy="3634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95099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В Санкт-Петербурге переработкой вторичного сырья занимаются более 30 предприятий.</a:t>
            </a:r>
            <a:endParaRPr lang="ru-RU" sz="32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57254"/>
            <a:ext cx="4038600" cy="4011854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За последние десять лет в Санкт-Петербурге сформировалась уникальная инфраструктура для раздельного сбора отходов: например, почти 70% жителей города имеют в шаговой доступности контейнеры для пластика, более 50% – для стекла.</a:t>
            </a:r>
          </a:p>
        </p:txBody>
      </p:sp>
    </p:spTree>
    <p:extLst>
      <p:ext uri="{BB962C8B-B14F-4D97-AF65-F5344CB8AC3E}">
        <p14:creationId xmlns:p14="http://schemas.microsoft.com/office/powerpoint/2010/main" val="35144140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Переработка пластиков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Первый этап переработки любого материала — это попытка получить его в максимально очищенном от примесей виде. Система раздельного сбора мусора заметно облегчает стадию фракционирования, разделения материалов по типам. 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063" y="1988840"/>
            <a:ext cx="2816549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59944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Пластики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Самые простые </a:t>
            </a:r>
            <a:r>
              <a:rPr lang="ru-RU" dirty="0" smtClean="0"/>
              <a:t>пластики, </a:t>
            </a:r>
            <a:r>
              <a:rPr lang="ru-RU" dirty="0"/>
              <a:t>которые можно легко отсортировать и принять в качестве вторсырья, — это полиэтилен и полипропилен. Они и упаковка в виде бутылки от напитков — это полиэтилентерефталат, ПЭТ, — хорошо подходят для вторичной переработки.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05" y="2076694"/>
            <a:ext cx="3605386" cy="3605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83123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Переработка пластмасс: этапы, особенности, оборудова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124744"/>
            <a:ext cx="6696744" cy="5047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3568" y="188640"/>
            <a:ext cx="79208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                  Этапы переработки пластика</a:t>
            </a:r>
          </a:p>
          <a:p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5772723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/>
              <a:t>Переработка пластиков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ru-RU" sz="2800" dirty="0" smtClean="0"/>
          </a:p>
          <a:p>
            <a:endParaRPr lang="ru-RU" sz="2800" dirty="0"/>
          </a:p>
          <a:p>
            <a:r>
              <a:rPr lang="ru-RU" sz="2800" dirty="0" smtClean="0"/>
              <a:t>Вот так выглядят гранулы переработанных пластиков.</a:t>
            </a:r>
            <a:endParaRPr lang="ru-RU" sz="2800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5050" y="1480972"/>
            <a:ext cx="5111750" cy="3437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76704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</TotalTime>
  <Words>297</Words>
  <Application>Microsoft Office PowerPoint</Application>
  <PresentationFormat>Экран (4:3)</PresentationFormat>
  <Paragraphs>47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Вторичное сырье</vt:lpstr>
      <vt:lpstr> Виды вторсырья </vt:lpstr>
      <vt:lpstr>Виды вторсырья</vt:lpstr>
      <vt:lpstr>В Санкт-Петербурге переработкой вторичного сырья занимаются более 30 предприятий.</vt:lpstr>
      <vt:lpstr>Переработка пластиков</vt:lpstr>
      <vt:lpstr>Пластики</vt:lpstr>
      <vt:lpstr>Презентация PowerPoint</vt:lpstr>
      <vt:lpstr>Переработка пластиков </vt:lpstr>
      <vt:lpstr>Переработка тетрапак </vt:lpstr>
      <vt:lpstr>Переработка тетрапак в России</vt:lpstr>
      <vt:lpstr>Сбор тетрапак</vt:lpstr>
      <vt:lpstr>Вторсырье часто используется дизайнерами.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Переработка вторичного сырья в Санкт-Петербурге </dc:title>
  <dc:creator>HP</dc:creator>
  <cp:lastModifiedBy>HP</cp:lastModifiedBy>
  <cp:revision>28</cp:revision>
  <dcterms:created xsi:type="dcterms:W3CDTF">2022-10-06T19:26:48Z</dcterms:created>
  <dcterms:modified xsi:type="dcterms:W3CDTF">2022-12-18T19:49:31Z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470592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S9.2.0</vt:lpwstr>
  </property>
</Properties>
</file>