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40"/>
  </p:notesMasterIdLst>
  <p:sldIdLst>
    <p:sldId id="256" r:id="rId2"/>
    <p:sldId id="269" r:id="rId3"/>
    <p:sldId id="257" r:id="rId4"/>
    <p:sldId id="258" r:id="rId5"/>
    <p:sldId id="259" r:id="rId6"/>
    <p:sldId id="287" r:id="rId7"/>
    <p:sldId id="260" r:id="rId8"/>
    <p:sldId id="288" r:id="rId9"/>
    <p:sldId id="289" r:id="rId10"/>
    <p:sldId id="261" r:id="rId11"/>
    <p:sldId id="262" r:id="rId12"/>
    <p:sldId id="290" r:id="rId13"/>
    <p:sldId id="291" r:id="rId14"/>
    <p:sldId id="292" r:id="rId15"/>
    <p:sldId id="293" r:id="rId16"/>
    <p:sldId id="263" r:id="rId17"/>
    <p:sldId id="264" r:id="rId18"/>
    <p:sldId id="265" r:id="rId19"/>
    <p:sldId id="266" r:id="rId20"/>
    <p:sldId id="267" r:id="rId21"/>
    <p:sldId id="271" r:id="rId22"/>
    <p:sldId id="295" r:id="rId23"/>
    <p:sldId id="294" r:id="rId24"/>
    <p:sldId id="270" r:id="rId25"/>
    <p:sldId id="272" r:id="rId26"/>
    <p:sldId id="273" r:id="rId27"/>
    <p:sldId id="274" r:id="rId28"/>
    <p:sldId id="285" r:id="rId29"/>
    <p:sldId id="275" r:id="rId30"/>
    <p:sldId id="276" r:id="rId31"/>
    <p:sldId id="286" r:id="rId32"/>
    <p:sldId id="278" r:id="rId33"/>
    <p:sldId id="277" r:id="rId34"/>
    <p:sldId id="280" r:id="rId35"/>
    <p:sldId id="281" r:id="rId36"/>
    <p:sldId id="282" r:id="rId37"/>
    <p:sldId id="283" r:id="rId38"/>
    <p:sldId id="279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03503-7C18-4EA3-97C3-E1086FE3BF8B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2F4C8-18B7-40AA-B315-1428C41B4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579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это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2F4C8-18B7-40AA-B315-1428C41B46F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207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2F4C8-18B7-40AA-B315-1428C41B46F2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624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148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274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410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1E10CD-10D2-49C6-873A-AE17D61E3D1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25033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A30BF1-0D63-4ACF-ACB3-26BF569980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6441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92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070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420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573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70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28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965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068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43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6.gif"/><Relationship Id="rId4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5.w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1893"/>
            <a:ext cx="7543800" cy="2192256"/>
          </a:xfrm>
        </p:spPr>
        <p:txBody>
          <a:bodyPr/>
          <a:lstStyle/>
          <a:p>
            <a:r>
              <a:rPr lang="ru-RU" dirty="0" smtClean="0"/>
              <a:t>Введение в </a:t>
            </a:r>
            <a:r>
              <a:rPr lang="en-US" dirty="0"/>
              <a:t>Python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Шабалдина Н.В.</a:t>
            </a:r>
            <a:endParaRPr lang="ru-RU" dirty="0"/>
          </a:p>
        </p:txBody>
      </p:sp>
      <p:pic>
        <p:nvPicPr>
          <p:cNvPr id="4" name="Picture 2" descr="https://www.hse.ru/data/2019/09/12/1537849837/3%D0%BF%D0%B8%D1%82%D0%BE%D0%BD%20%D0%BB%D0%BE%D0%B3%D0%BE%D1%82%D0%B8%D0%BF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2E82B5"/>
              </a:clrFrom>
              <a:clrTo>
                <a:srgbClr val="2E82B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1965521"/>
            <a:ext cx="5427008" cy="36180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687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7975849" cy="5904656"/>
          </a:xfrm>
        </p:spPr>
        <p:txBody>
          <a:bodyPr>
            <a:normAutofit fontScale="62500" lnSpcReduction="20000"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000" b="1" dirty="0" smtClean="0">
                <a:latin typeface="Garamond" panose="02020404030301010803" pitchFamily="18" charset="0"/>
              </a:rPr>
              <a:t>Служебные слова</a:t>
            </a:r>
            <a:r>
              <a:rPr lang="en-US" sz="3000" b="1" dirty="0" smtClean="0">
                <a:latin typeface="Garamond" panose="02020404030301010803" pitchFamily="18" charset="0"/>
              </a:rPr>
              <a:t> </a:t>
            </a:r>
            <a:r>
              <a:rPr lang="en-US" sz="3000" dirty="0" smtClean="0">
                <a:latin typeface="Garamond" panose="02020404030301010803" pitchFamily="18" charset="0"/>
              </a:rPr>
              <a:t>–</a:t>
            </a:r>
            <a:r>
              <a:rPr lang="ru-RU" sz="3000" dirty="0" smtClean="0">
                <a:latin typeface="Garamond" panose="02020404030301010803" pitchFamily="18" charset="0"/>
              </a:rPr>
              <a:t> это  </a:t>
            </a:r>
            <a:r>
              <a:rPr lang="ru-RU" sz="3000" dirty="0">
                <a:latin typeface="Garamond" panose="02020404030301010803" pitchFamily="18" charset="0"/>
              </a:rPr>
              <a:t>единые смысловые элементы с фиксированным </a:t>
            </a:r>
            <a:r>
              <a:rPr lang="ru-RU" sz="3000" dirty="0" smtClean="0">
                <a:latin typeface="Garamond" panose="02020404030301010803" pitchFamily="18" charset="0"/>
              </a:rPr>
              <a:t>значением.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6400" b="1" dirty="0" smtClean="0">
                <a:latin typeface="Garamond" panose="02020404030301010803" pitchFamily="18" charset="0"/>
              </a:rPr>
              <a:t>Имена=идентификаторы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ru-RU" sz="3600" dirty="0" smtClean="0">
              <a:latin typeface="Garamond" panose="02020404030301010803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latin typeface="Garamond" panose="02020404030301010803" pitchFamily="18" charset="0"/>
              </a:rPr>
              <a:t>Прописные </a:t>
            </a:r>
            <a:r>
              <a:rPr lang="ru-RU" sz="3600" dirty="0">
                <a:latin typeface="Garamond" panose="02020404030301010803" pitchFamily="18" charset="0"/>
              </a:rPr>
              <a:t>и строчные буквы в именах различаются, например</a:t>
            </a:r>
            <a:r>
              <a:rPr lang="ru-RU" sz="3600" dirty="0" smtClean="0">
                <a:latin typeface="Garamond" panose="02020404030301010803" pitchFamily="18" charset="0"/>
              </a:rPr>
              <a:t>,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>
                <a:latin typeface="Garamond" panose="02020404030301010803" pitchFamily="18" charset="0"/>
              </a:rPr>
              <a:t> </a:t>
            </a:r>
            <a:endParaRPr lang="ru-RU" sz="3600" dirty="0">
              <a:latin typeface="Garamond" panose="02020404030301010803" pitchFamily="18" charset="0"/>
            </a:endParaRPr>
          </a:p>
          <a:p>
            <a:pPr marL="0" indent="442913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400" dirty="0" smtClean="0">
                <a:latin typeface="Garamond" panose="02020404030301010803" pitchFamily="18" charset="0"/>
              </a:rPr>
              <a:t>f </a:t>
            </a:r>
            <a:r>
              <a:rPr lang="ru-RU" sz="3400" dirty="0">
                <a:latin typeface="Garamond" panose="02020404030301010803" pitchFamily="18" charset="0"/>
              </a:rPr>
              <a:t>и F – две разные переменные. </a:t>
            </a:r>
            <a:endParaRPr lang="ru-RU" sz="3400" dirty="0" smtClean="0">
              <a:latin typeface="Garamond" panose="02020404030301010803" pitchFamily="18" charset="0"/>
            </a:endParaRPr>
          </a:p>
          <a:p>
            <a:pPr marL="0" indent="442913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3400" dirty="0" smtClean="0">
                <a:latin typeface="Garamond" panose="02020404030301010803" pitchFamily="18" charset="0"/>
              </a:rPr>
              <a:t>Длина </a:t>
            </a:r>
            <a:r>
              <a:rPr lang="ru-RU" sz="3400" dirty="0">
                <a:latin typeface="Garamond" panose="02020404030301010803" pitchFamily="18" charset="0"/>
              </a:rPr>
              <a:t>имени может быть любой. </a:t>
            </a:r>
            <a:r>
              <a:rPr lang="ru-RU" sz="3400" dirty="0" smtClean="0">
                <a:latin typeface="Garamond" panose="02020404030301010803" pitchFamily="18" charset="0"/>
              </a:rPr>
              <a:t>Для </a:t>
            </a:r>
            <a:r>
              <a:rPr lang="ru-RU" sz="3400" dirty="0">
                <a:latin typeface="Garamond" panose="02020404030301010803" pitchFamily="18" charset="0"/>
              </a:rPr>
              <a:t>удобства мы будем использовать имена, передающие смысл </a:t>
            </a:r>
            <a:r>
              <a:rPr lang="ru-RU" sz="3400" dirty="0" smtClean="0">
                <a:latin typeface="Garamond" panose="02020404030301010803" pitchFamily="18" charset="0"/>
              </a:rPr>
              <a:t>объект, состоящие не более, чем из 15 символов.</a:t>
            </a:r>
            <a:endParaRPr lang="ru-RU" sz="3400" dirty="0">
              <a:latin typeface="Garamond" panose="02020404030301010803" pitchFamily="18" charset="0"/>
            </a:endParaRPr>
          </a:p>
          <a:p>
            <a:pPr marL="0" indent="442913" algn="just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ru-RU" sz="3400" dirty="0" smtClean="0">
                <a:latin typeface="Garamond" panose="02020404030301010803" pitchFamily="18" charset="0"/>
              </a:rPr>
              <a:t>Для </a:t>
            </a:r>
            <a:r>
              <a:rPr lang="ru-RU" sz="3400" dirty="0">
                <a:latin typeface="Garamond" panose="02020404030301010803" pitchFamily="18" charset="0"/>
              </a:rPr>
              <a:t>обозначения переменных, программ и других объектов используются </a:t>
            </a:r>
            <a:r>
              <a:rPr lang="ru-RU" sz="3400" b="1" dirty="0" smtClean="0">
                <a:latin typeface="Garamond" panose="02020404030301010803" pitchFamily="18" charset="0"/>
              </a:rPr>
              <a:t>имена (</a:t>
            </a:r>
            <a:r>
              <a:rPr lang="ru-RU" sz="3600" b="1" dirty="0" smtClean="0">
                <a:latin typeface="Garamond" panose="02020404030301010803" pitchFamily="18" charset="0"/>
              </a:rPr>
              <a:t>идентификаторы) -</a:t>
            </a:r>
            <a:r>
              <a:rPr lang="ru-RU" sz="3400" dirty="0" smtClean="0">
                <a:latin typeface="Garamond" panose="02020404030301010803" pitchFamily="18" charset="0"/>
              </a:rPr>
              <a:t> </a:t>
            </a:r>
            <a:r>
              <a:rPr lang="ru-RU" sz="3400" dirty="0">
                <a:latin typeface="Garamond" panose="02020404030301010803" pitchFamily="18" charset="0"/>
              </a:rPr>
              <a:t>любые отличные от служебных слов последовательности букв, цифр и символа подчёркивания, начинающиеся с буквы или символа подчёркивания</a:t>
            </a:r>
            <a:r>
              <a:rPr lang="en-US" sz="3400" dirty="0">
                <a:latin typeface="Garamond" panose="02020404030301010803" pitchFamily="18" charset="0"/>
              </a:rPr>
              <a:t> </a:t>
            </a:r>
            <a:endParaRPr lang="ru-RU" sz="3400" dirty="0">
              <a:latin typeface="Garamond" panose="02020404030301010803" pitchFamily="18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79512" y="5229200"/>
            <a:ext cx="8569325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1463" indent="-271463" defTabSz="722313" eaLnBrk="1" hangingPunct="1">
              <a:defRPr/>
            </a:pPr>
            <a:r>
              <a:rPr lang="ru-RU" sz="2300" b="1" dirty="0">
                <a:solidFill>
                  <a:srgbClr val="FF0000"/>
                </a:solidFill>
                <a:latin typeface="Arial" charset="0"/>
              </a:rPr>
              <a:t>НЕЛЬЗЯ</a:t>
            </a:r>
            <a:r>
              <a:rPr lang="ru-RU" sz="2300" dirty="0">
                <a:solidFill>
                  <a:srgbClr val="3333FF"/>
                </a:solidFill>
                <a:latin typeface="Arial" charset="0"/>
              </a:rPr>
              <a:t> </a:t>
            </a:r>
            <a:r>
              <a:rPr lang="ru-RU" sz="2300" dirty="0" smtClean="0">
                <a:latin typeface="Arial" charset="0"/>
              </a:rPr>
              <a:t>использовать в имени:</a:t>
            </a:r>
            <a:endParaRPr lang="ru-RU" sz="2300" dirty="0">
              <a:latin typeface="Arial" charset="0"/>
            </a:endParaRPr>
          </a:p>
          <a:p>
            <a:pPr marL="892175" lvl="1" indent="-271463" defTabSz="722313" eaLnBrk="1" hangingPunct="1">
              <a:buFontTx/>
              <a:buChar char="•"/>
              <a:defRPr/>
            </a:pPr>
            <a:r>
              <a:rPr lang="ru-RU" sz="2300" strike="sngStrike" dirty="0">
                <a:solidFill>
                  <a:srgbClr val="FF0000"/>
                </a:solidFill>
                <a:latin typeface="Arial" charset="0"/>
              </a:rPr>
              <a:t>скобки </a:t>
            </a:r>
          </a:p>
          <a:p>
            <a:pPr marL="892175" lvl="1" indent="-271463" defTabSz="722313" eaLnBrk="1" hangingPunct="1">
              <a:buFontTx/>
              <a:buChar char="•"/>
              <a:defRPr/>
            </a:pPr>
            <a:r>
              <a:rPr lang="ru-RU" sz="2300" strike="sngStrike" dirty="0">
                <a:solidFill>
                  <a:srgbClr val="FF0000"/>
                </a:solidFill>
                <a:latin typeface="Arial" charset="0"/>
              </a:rPr>
              <a:t>знаки +, =, !, </a:t>
            </a:r>
            <a:r>
              <a:rPr lang="en-US" sz="2300" strike="sngStrike" dirty="0">
                <a:solidFill>
                  <a:srgbClr val="FF0000"/>
                </a:solidFill>
                <a:latin typeface="Arial" charset="0"/>
              </a:rPr>
              <a:t>?</a:t>
            </a:r>
            <a:r>
              <a:rPr lang="ru-RU" sz="2300" strike="sngStrike" dirty="0">
                <a:solidFill>
                  <a:srgbClr val="FF0000"/>
                </a:solidFill>
                <a:latin typeface="Arial" charset="0"/>
              </a:rPr>
              <a:t> и др.</a:t>
            </a:r>
          </a:p>
        </p:txBody>
      </p:sp>
    </p:spTree>
    <p:extLst>
      <p:ext uri="{BB962C8B-B14F-4D97-AF65-F5344CB8AC3E}">
        <p14:creationId xmlns:p14="http://schemas.microsoft.com/office/powerpoint/2010/main" val="32029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34939"/>
            <a:ext cx="7543800" cy="864096"/>
          </a:xfrm>
        </p:spPr>
        <p:txBody>
          <a:bodyPr/>
          <a:lstStyle/>
          <a:p>
            <a:pPr algn="ctr"/>
            <a:r>
              <a:rPr lang="ru-RU" b="1" dirty="0">
                <a:latin typeface="Garamond" panose="02020404030301010803" pitchFamily="18" charset="0"/>
              </a:rPr>
              <a:t>Служебные слова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24744"/>
            <a:ext cx="867144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1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556" y="130710"/>
            <a:ext cx="8229600" cy="1143000"/>
          </a:xfrm>
          <a:noFill/>
        </p:spPr>
        <p:txBody>
          <a:bodyPr>
            <a:noAutofit/>
          </a:bodyPr>
          <a:lstStyle/>
          <a:p>
            <a:pPr algn="l"/>
            <a:r>
              <a:rPr lang="ru-RU" sz="8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C000"/>
                </a:solidFill>
              </a:rPr>
              <a:t>Переменные</a:t>
            </a:r>
            <a:endParaRPr lang="ru-RU" sz="80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3357562"/>
            <a:ext cx="7786742" cy="1428760"/>
          </a:xfrm>
          <a:gradFill flip="none" rotWithShape="1">
            <a:gsLst>
              <a:gs pos="0">
                <a:srgbClr val="69A2D1">
                  <a:tint val="66000"/>
                  <a:satMod val="160000"/>
                </a:srgbClr>
              </a:gs>
              <a:gs pos="50000">
                <a:srgbClr val="69A2D1">
                  <a:tint val="44500"/>
                  <a:satMod val="160000"/>
                </a:srgbClr>
              </a:gs>
              <a:gs pos="100000">
                <a:srgbClr val="69A2D1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/>
              <a:t>Чтобы создать переменную, нужно присвоить некоторому идентификатору значение при помощи оператора присваивания — знака "=". </a:t>
            </a:r>
          </a:p>
        </p:txBody>
      </p:sp>
      <p:pic>
        <p:nvPicPr>
          <p:cNvPr id="14340" name="Picture 4" descr="Python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357166"/>
            <a:ext cx="857280" cy="857280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-142908" y="0"/>
            <a:ext cx="500066" cy="6858000"/>
          </a:xfrm>
          <a:prstGeom prst="rect">
            <a:avLst/>
          </a:prstGeom>
          <a:solidFill>
            <a:srgbClr val="3D86C3"/>
          </a:solidFill>
          <a:ln>
            <a:solidFill>
              <a:srgbClr val="3D8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1357298"/>
            <a:ext cx="7786742" cy="1815882"/>
          </a:xfrm>
          <a:prstGeom prst="rect">
            <a:avLst/>
          </a:prstGeom>
          <a:ln w="381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Переменная</a:t>
            </a:r>
            <a:r>
              <a:rPr lang="ru-RU" sz="2800" dirty="0" smtClean="0"/>
              <a:t> — это простейшая именованная структура данных, в которой может быть сохранён промежуточный или конечный результат работы программы.</a:t>
            </a:r>
            <a:endParaRPr lang="en-US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-142908" y="4929198"/>
            <a:ext cx="50006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42" name="AutoShape 6" descr="C:\Users\mm7\Desktop\%D1%88%D0%BA%D0%BE%D0%BB%D0%BA%D0%B0\%D0%BA%D0%B0%D1%80%D1%82%D0%B8%D0%BD%D0%BA%D0%B8\1_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" name="Группа 22"/>
          <p:cNvGrpSpPr/>
          <p:nvPr/>
        </p:nvGrpSpPr>
        <p:grpSpPr>
          <a:xfrm>
            <a:off x="-357222" y="6286520"/>
            <a:ext cx="714380" cy="474347"/>
            <a:chOff x="-357222" y="3286124"/>
            <a:chExt cx="714380" cy="474347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-357222" y="3286124"/>
              <a:ext cx="571504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1406" y="3429000"/>
              <a:ext cx="285752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-214346" y="3571876"/>
              <a:ext cx="571504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-71470" y="3714752"/>
              <a:ext cx="285752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928662" y="4857760"/>
            <a:ext cx="1532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Пример:</a:t>
            </a: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2201" y="4801664"/>
            <a:ext cx="3214710" cy="17647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5010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164" y="-91196"/>
            <a:ext cx="8229600" cy="1143000"/>
          </a:xfrm>
          <a:noFill/>
        </p:spPr>
        <p:txBody>
          <a:bodyPr>
            <a:noAutofit/>
          </a:bodyPr>
          <a:lstStyle/>
          <a:p>
            <a:pPr algn="l"/>
            <a:r>
              <a:rPr lang="ru-RU" sz="66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C000"/>
                </a:solidFill>
              </a:rPr>
              <a:t>Типы переменных</a:t>
            </a:r>
            <a:endParaRPr lang="ru-RU" sz="66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14340" name="Picture 4" descr="Python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285728"/>
            <a:ext cx="857280" cy="857280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-142908" y="0"/>
            <a:ext cx="500066" cy="6858000"/>
          </a:xfrm>
          <a:prstGeom prst="rect">
            <a:avLst/>
          </a:prstGeom>
          <a:solidFill>
            <a:srgbClr val="3D86C3"/>
          </a:solidFill>
          <a:ln>
            <a:solidFill>
              <a:srgbClr val="3D8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-142908" y="571480"/>
            <a:ext cx="50006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42" name="AutoShape 6" descr="C:\Users\mm7\Desktop\%D1%88%D0%BA%D0%BE%D0%BB%D0%BA%D0%B0\%D0%BA%D0%B0%D1%80%D1%82%D0%B8%D0%BD%D0%BA%D0%B8\1_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" name="Группа 22"/>
          <p:cNvGrpSpPr/>
          <p:nvPr/>
        </p:nvGrpSpPr>
        <p:grpSpPr>
          <a:xfrm>
            <a:off x="-357222" y="6286520"/>
            <a:ext cx="714380" cy="474347"/>
            <a:chOff x="-357222" y="3286124"/>
            <a:chExt cx="714380" cy="474347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-357222" y="3286124"/>
              <a:ext cx="571504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1406" y="3429000"/>
              <a:ext cx="285752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-214346" y="3571876"/>
              <a:ext cx="571504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-71470" y="3714752"/>
              <a:ext cx="285752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409889" y="2906991"/>
            <a:ext cx="8429684" cy="3293209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just">
              <a:buBlip>
                <a:blip r:embed="rId3"/>
              </a:buBlip>
            </a:pPr>
            <a:r>
              <a:rPr lang="ru-RU" sz="2600" dirty="0" smtClean="0"/>
              <a:t> переменная </a:t>
            </a:r>
            <a:r>
              <a:rPr lang="ru-RU" sz="2600" b="1" dirty="0" err="1" smtClean="0"/>
              <a:t>a</a:t>
            </a:r>
            <a:r>
              <a:rPr lang="ru-RU" sz="2600" dirty="0" smtClean="0"/>
              <a:t> хранит значение типа </a:t>
            </a:r>
            <a:r>
              <a:rPr lang="ru-RU" sz="2600" b="1" dirty="0" err="1" smtClean="0"/>
              <a:t>int</a:t>
            </a:r>
            <a:r>
              <a:rPr lang="ru-RU" sz="2600" dirty="0" smtClean="0"/>
              <a:t> (целое число),</a:t>
            </a:r>
          </a:p>
          <a:p>
            <a:pPr algn="just">
              <a:buBlip>
                <a:blip r:embed="rId4"/>
              </a:buBlip>
            </a:pPr>
            <a:r>
              <a:rPr lang="ru-RU" sz="2600" dirty="0" smtClean="0"/>
              <a:t> переменная </a:t>
            </a:r>
            <a:r>
              <a:rPr lang="ru-RU" sz="2600" b="1" dirty="0" err="1" smtClean="0"/>
              <a:t>b</a:t>
            </a:r>
            <a:r>
              <a:rPr lang="ru-RU" sz="2600" dirty="0" smtClean="0"/>
              <a:t> — типа </a:t>
            </a:r>
            <a:r>
              <a:rPr lang="ru-RU" sz="2600" b="1" dirty="0" err="1" smtClean="0"/>
              <a:t>float</a:t>
            </a:r>
            <a:r>
              <a:rPr lang="ru-RU" sz="2600" dirty="0" smtClean="0"/>
              <a:t> (число с плавающей точкой, т.е. вещественное число),</a:t>
            </a:r>
          </a:p>
          <a:p>
            <a:pPr algn="just">
              <a:buBlip>
                <a:blip r:embed="rId5"/>
              </a:buBlip>
            </a:pPr>
            <a:r>
              <a:rPr lang="ru-RU" sz="2600" dirty="0" smtClean="0"/>
              <a:t> переменная </a:t>
            </a:r>
            <a:r>
              <a:rPr lang="ru-RU" sz="2600" b="1" dirty="0" err="1" smtClean="0"/>
              <a:t>c</a:t>
            </a:r>
            <a:r>
              <a:rPr lang="ru-RU" sz="2600" b="1" dirty="0" smtClean="0"/>
              <a:t> </a:t>
            </a:r>
            <a:r>
              <a:rPr lang="ru-RU" sz="2600" dirty="0" smtClean="0"/>
              <a:t>— типа </a:t>
            </a:r>
            <a:r>
              <a:rPr lang="ru-RU" sz="2600" b="1" dirty="0" err="1" smtClean="0"/>
              <a:t>str</a:t>
            </a:r>
            <a:r>
              <a:rPr lang="ru-RU" sz="2600" dirty="0" smtClean="0"/>
              <a:t> (строка),</a:t>
            </a:r>
          </a:p>
          <a:p>
            <a:pPr algn="just">
              <a:buBlip>
                <a:blip r:embed="rId6"/>
              </a:buBlip>
            </a:pPr>
            <a:r>
              <a:rPr lang="ru-RU" sz="2600" dirty="0" smtClean="0"/>
              <a:t> переменная </a:t>
            </a:r>
            <a:r>
              <a:rPr lang="ru-RU" sz="2600" b="1" dirty="0" err="1" smtClean="0"/>
              <a:t>d</a:t>
            </a:r>
            <a:r>
              <a:rPr lang="ru-RU" sz="2600" b="1" dirty="0" smtClean="0"/>
              <a:t> </a:t>
            </a:r>
            <a:r>
              <a:rPr lang="ru-RU" sz="2600" dirty="0" smtClean="0"/>
              <a:t>— типа </a:t>
            </a:r>
            <a:r>
              <a:rPr lang="ru-RU" sz="2600" b="1" dirty="0" err="1" smtClean="0"/>
              <a:t>list</a:t>
            </a:r>
            <a:r>
              <a:rPr lang="ru-RU" sz="2600" dirty="0" smtClean="0"/>
              <a:t> (список, в данном случае из трех целых чисел)</a:t>
            </a:r>
            <a:r>
              <a:rPr lang="en-US" sz="2600" dirty="0" smtClean="0"/>
              <a:t>,</a:t>
            </a:r>
          </a:p>
          <a:p>
            <a:pPr algn="just">
              <a:buBlip>
                <a:blip r:embed="rId7"/>
              </a:buBlip>
            </a:pPr>
            <a:r>
              <a:rPr lang="ru-RU" sz="2600" dirty="0" smtClean="0"/>
              <a:t> переменная </a:t>
            </a:r>
            <a:r>
              <a:rPr lang="en-US" sz="2600" b="1" dirty="0" smtClean="0"/>
              <a:t>e</a:t>
            </a:r>
            <a:r>
              <a:rPr lang="ru-RU" sz="2600" b="1" dirty="0" smtClean="0"/>
              <a:t> </a:t>
            </a:r>
            <a:r>
              <a:rPr lang="ru-RU" sz="2600" dirty="0" smtClean="0"/>
              <a:t>— типа </a:t>
            </a:r>
            <a:r>
              <a:rPr lang="en-US" sz="2600" b="1" dirty="0" err="1" smtClean="0"/>
              <a:t>bool</a:t>
            </a:r>
            <a:r>
              <a:rPr lang="ru-RU" sz="2600" dirty="0" smtClean="0"/>
              <a:t> (логический тип, где пере</a:t>
            </a:r>
            <a:r>
              <a:rPr lang="en-US" sz="2600" dirty="0" smtClean="0"/>
              <a:t>-</a:t>
            </a:r>
            <a:r>
              <a:rPr lang="ru-RU" sz="2600" dirty="0" err="1" smtClean="0"/>
              <a:t>менная</a:t>
            </a:r>
            <a:r>
              <a:rPr lang="ru-RU" sz="2600" dirty="0" smtClean="0"/>
              <a:t> может быть истиной (</a:t>
            </a:r>
            <a:r>
              <a:rPr lang="en-US" sz="2600" i="1" dirty="0" smtClean="0"/>
              <a:t>true</a:t>
            </a:r>
            <a:r>
              <a:rPr lang="en-US" sz="2600" dirty="0" smtClean="0"/>
              <a:t>) </a:t>
            </a:r>
            <a:r>
              <a:rPr lang="ru-RU" sz="2600" dirty="0" smtClean="0"/>
              <a:t>или ложью (</a:t>
            </a:r>
            <a:r>
              <a:rPr lang="en-US" sz="2600" i="1" dirty="0" smtClean="0"/>
              <a:t>false</a:t>
            </a:r>
            <a:r>
              <a:rPr lang="en-US" sz="2600" dirty="0" smtClean="0"/>
              <a:t>))</a:t>
            </a:r>
            <a:r>
              <a:rPr lang="ru-RU" sz="2600" dirty="0" smtClean="0"/>
              <a:t>.</a:t>
            </a:r>
            <a:endParaRPr lang="ru-RU" sz="26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-85501" y="888730"/>
            <a:ext cx="9179404" cy="1946029"/>
            <a:chOff x="270619" y="1106649"/>
            <a:chExt cx="7669516" cy="1946029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270619" y="1106649"/>
              <a:ext cx="7669516" cy="1946029"/>
            </a:xfrm>
            <a:prstGeom prst="rect">
              <a:avLst/>
            </a:prstGeom>
            <a:solidFill>
              <a:srgbClr val="1919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39454" y="1113686"/>
              <a:ext cx="264320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8FD7FF"/>
                  </a:solidFill>
                  <a:latin typeface="Consolas" pitchFamily="49" charset="0"/>
                  <a:cs typeface="Consolas" pitchFamily="49" charset="0"/>
                </a:rPr>
                <a:t>a</a:t>
              </a:r>
              <a:r>
                <a:rPr lang="en-US" sz="2400" b="1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= </a:t>
              </a:r>
              <a:r>
                <a:rPr lang="en-US" sz="2400" b="1" dirty="0" smtClean="0">
                  <a:solidFill>
                    <a:srgbClr val="DAF5AD"/>
                  </a:solidFill>
                  <a:latin typeface="Consolas" pitchFamily="49" charset="0"/>
                  <a:cs typeface="Consolas" pitchFamily="49" charset="0"/>
                </a:rPr>
                <a:t>10</a:t>
              </a:r>
            </a:p>
            <a:p>
              <a:r>
                <a:rPr lang="en-US" sz="2400" b="1" dirty="0" smtClean="0">
                  <a:solidFill>
                    <a:srgbClr val="8FD7FF"/>
                  </a:solidFill>
                  <a:latin typeface="Consolas" pitchFamily="49" charset="0"/>
                  <a:cs typeface="Consolas" pitchFamily="49" charset="0"/>
                </a:rPr>
                <a:t>b</a:t>
              </a:r>
              <a:r>
                <a:rPr lang="en-US" sz="2400" b="1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= </a:t>
              </a:r>
              <a:r>
                <a:rPr lang="en-US" sz="2400" b="1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Consolas" pitchFamily="49" charset="0"/>
                  <a:cs typeface="Consolas" pitchFamily="49" charset="0"/>
                </a:rPr>
                <a:t>3.1415926</a:t>
              </a:r>
            </a:p>
            <a:p>
              <a:r>
                <a:rPr lang="en-US" sz="2400" b="1" dirty="0" smtClean="0">
                  <a:solidFill>
                    <a:srgbClr val="8FD7FF"/>
                  </a:solidFill>
                  <a:latin typeface="Consolas" pitchFamily="49" charset="0"/>
                  <a:cs typeface="Consolas" pitchFamily="49" charset="0"/>
                </a:rPr>
                <a:t>c</a:t>
              </a:r>
              <a:r>
                <a:rPr lang="en-US" sz="2400" b="1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= </a:t>
              </a:r>
              <a:r>
                <a:rPr lang="en-US" sz="2400" b="1" dirty="0" smtClean="0">
                  <a:solidFill>
                    <a:srgbClr val="E49872"/>
                  </a:solidFill>
                  <a:latin typeface="Consolas" pitchFamily="49" charset="0"/>
                  <a:cs typeface="Consolas" pitchFamily="49" charset="0"/>
                </a:rPr>
                <a:t>“Hello”</a:t>
              </a:r>
            </a:p>
            <a:p>
              <a:r>
                <a:rPr lang="en-US" sz="2400" b="1" dirty="0" smtClean="0">
                  <a:solidFill>
                    <a:srgbClr val="8FD7FF"/>
                  </a:solidFill>
                  <a:latin typeface="Consolas" pitchFamily="49" charset="0"/>
                  <a:cs typeface="Consolas" pitchFamily="49" charset="0"/>
                </a:rPr>
                <a:t>d</a:t>
              </a:r>
              <a:r>
                <a:rPr lang="en-US" sz="2400" b="1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– [</a:t>
              </a:r>
              <a:r>
                <a:rPr lang="en-US" sz="2400" b="1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Consolas" pitchFamily="49" charset="0"/>
                  <a:cs typeface="Consolas" pitchFamily="49" charset="0"/>
                </a:rPr>
                <a:t>1</a:t>
              </a:r>
              <a:r>
                <a:rPr lang="en-US" sz="2400" b="1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, </a:t>
              </a:r>
              <a:r>
                <a:rPr lang="en-US" sz="2400" b="1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Consolas" pitchFamily="49" charset="0"/>
                  <a:cs typeface="Consolas" pitchFamily="49" charset="0"/>
                </a:rPr>
                <a:t>2</a:t>
              </a:r>
              <a:r>
                <a:rPr lang="en-US" sz="2400" b="1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, </a:t>
              </a:r>
              <a:r>
                <a:rPr lang="en-US" sz="2400" b="1" dirty="0" smtClean="0">
                  <a:solidFill>
                    <a:schemeClr val="accent3">
                      <a:lumMod val="40000"/>
                      <a:lumOff val="60000"/>
                    </a:schemeClr>
                  </a:solidFill>
                  <a:latin typeface="Consolas" pitchFamily="49" charset="0"/>
                  <a:cs typeface="Consolas" pitchFamily="49" charset="0"/>
                </a:rPr>
                <a:t>3</a:t>
              </a:r>
              <a:r>
                <a:rPr lang="en-US" sz="2400" b="1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]</a:t>
              </a:r>
            </a:p>
            <a:p>
              <a:r>
                <a:rPr lang="en-US" sz="2400" b="1" dirty="0" smtClean="0">
                  <a:solidFill>
                    <a:srgbClr val="8FD7FF"/>
                  </a:solidFill>
                  <a:latin typeface="Consolas" pitchFamily="49" charset="0"/>
                  <a:cs typeface="Consolas" pitchFamily="49" charset="0"/>
                </a:rPr>
                <a:t>e</a:t>
              </a:r>
              <a:r>
                <a:rPr lang="en-US" sz="2400" b="1" dirty="0" smtClean="0">
                  <a:solidFill>
                    <a:schemeClr val="bg1"/>
                  </a:solidFill>
                  <a:latin typeface="Consolas" pitchFamily="49" charset="0"/>
                  <a:cs typeface="Consolas" pitchFamily="49" charset="0"/>
                </a:rPr>
                <a:t> = true  </a:t>
              </a:r>
              <a:endParaRPr lang="ru-RU" sz="2400" b="1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601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556" y="130710"/>
            <a:ext cx="8229600" cy="1143000"/>
          </a:xfrm>
          <a:noFill/>
        </p:spPr>
        <p:txBody>
          <a:bodyPr>
            <a:noAutofit/>
          </a:bodyPr>
          <a:lstStyle/>
          <a:p>
            <a:pPr algn="l"/>
            <a:r>
              <a:rPr lang="ru-RU" sz="66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C000"/>
                </a:solidFill>
              </a:rPr>
              <a:t>Типы переменных</a:t>
            </a:r>
            <a:endParaRPr lang="ru-RU" sz="66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429684" cy="3143272"/>
          </a:xfrm>
          <a:noFill/>
        </p:spPr>
        <p:txBody>
          <a:bodyPr>
            <a:noAutofit/>
          </a:bodyPr>
          <a:lstStyle/>
          <a:p>
            <a:pPr algn="just">
              <a:buBlip>
                <a:blip r:embed="rId2"/>
              </a:buBlip>
            </a:pPr>
            <a:r>
              <a:rPr lang="ru-RU" sz="2800" b="1" dirty="0" smtClean="0">
                <a:solidFill>
                  <a:srgbClr val="002060"/>
                </a:solidFill>
              </a:rPr>
              <a:t>Никакого </a:t>
            </a:r>
            <a:r>
              <a:rPr lang="ru-RU" sz="2800" b="1" dirty="0">
                <a:solidFill>
                  <a:srgbClr val="002060"/>
                </a:solidFill>
              </a:rPr>
              <a:t>специального объявления переменных не требуется</a:t>
            </a:r>
            <a:r>
              <a:rPr lang="ru-RU" sz="2800" dirty="0"/>
              <a:t>, первое присваивание переменной значения и является ее объявлением. Идентификатор в </a:t>
            </a:r>
            <a:r>
              <a:rPr lang="ru-RU" sz="2800" dirty="0" err="1"/>
              <a:t>Python</a:t>
            </a:r>
            <a:r>
              <a:rPr lang="ru-RU" sz="2800" dirty="0"/>
              <a:t> является "ссылкой" на хранимые в памяти данные.</a:t>
            </a:r>
          </a:p>
          <a:p>
            <a:pPr algn="just">
              <a:buBlip>
                <a:blip r:embed="rId2"/>
              </a:buBlip>
            </a:pPr>
            <a:r>
              <a:rPr lang="ru-RU" sz="2800" b="1" dirty="0" err="1">
                <a:solidFill>
                  <a:srgbClr val="002060"/>
                </a:solidFill>
              </a:rPr>
              <a:t>Python</a:t>
            </a:r>
            <a:r>
              <a:rPr lang="ru-RU" sz="2800" b="1" dirty="0">
                <a:solidFill>
                  <a:srgbClr val="002060"/>
                </a:solidFill>
              </a:rPr>
              <a:t> — язык с динамической типизацией: </a:t>
            </a:r>
            <a:r>
              <a:rPr lang="ru-RU" sz="2800" dirty="0"/>
              <a:t>каждая переменная в каждый момент времени имеет определенный тип, но этот тип может меняться по ходу выполнения программы, достаточно просто присвоить ей новое значение другого типа</a:t>
            </a:r>
            <a:r>
              <a:rPr lang="ru-RU" sz="2800" dirty="0" smtClean="0"/>
              <a:t>.</a:t>
            </a:r>
            <a:r>
              <a:rPr lang="en-US" sz="2800" dirty="0" smtClean="0"/>
              <a:t> </a:t>
            </a:r>
            <a:r>
              <a:rPr lang="ru-RU" sz="2800" dirty="0" smtClean="0"/>
              <a:t>Определить, какой тип имеет переменная, можно с помощью команды </a:t>
            </a:r>
            <a:r>
              <a:rPr lang="ru-RU" sz="2800" b="1" dirty="0" err="1" smtClean="0"/>
              <a:t>type</a:t>
            </a:r>
            <a:r>
              <a:rPr lang="ru-RU" sz="2800" b="1" dirty="0" smtClean="0"/>
              <a:t>()</a:t>
            </a:r>
            <a:r>
              <a:rPr lang="en-US" sz="2800" dirty="0"/>
              <a:t>.</a:t>
            </a:r>
            <a:endParaRPr lang="ru-RU" sz="2800" dirty="0"/>
          </a:p>
        </p:txBody>
      </p:sp>
      <p:pic>
        <p:nvPicPr>
          <p:cNvPr id="14340" name="Picture 4" descr="Python — Википед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285728"/>
            <a:ext cx="857280" cy="857280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-142908" y="0"/>
            <a:ext cx="500066" cy="6858000"/>
          </a:xfrm>
          <a:prstGeom prst="rect">
            <a:avLst/>
          </a:prstGeom>
          <a:solidFill>
            <a:srgbClr val="3D86C3"/>
          </a:solidFill>
          <a:ln>
            <a:solidFill>
              <a:srgbClr val="3D8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-142908" y="571480"/>
            <a:ext cx="50006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42" name="AutoShape 6" descr="C:\Users\mm7\Desktop\%D1%88%D0%BA%D0%BE%D0%BB%D0%BA%D0%B0\%D0%BA%D0%B0%D1%80%D1%82%D0%B8%D0%BD%D0%BA%D0%B8\1_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" name="Группа 22"/>
          <p:cNvGrpSpPr/>
          <p:nvPr/>
        </p:nvGrpSpPr>
        <p:grpSpPr>
          <a:xfrm>
            <a:off x="-357222" y="6286520"/>
            <a:ext cx="714380" cy="474347"/>
            <a:chOff x="-357222" y="3286124"/>
            <a:chExt cx="714380" cy="474347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-357222" y="3286124"/>
              <a:ext cx="571504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1406" y="3429000"/>
              <a:ext cx="285752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-214346" y="3571876"/>
              <a:ext cx="571504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-71470" y="3714752"/>
              <a:ext cx="285752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9522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4709"/>
          <a:stretch/>
        </p:blipFill>
        <p:spPr>
          <a:xfrm>
            <a:off x="179512" y="1079761"/>
            <a:ext cx="8830890" cy="321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32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4624"/>
            <a:ext cx="7543800" cy="6941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Garamond" panose="02020404030301010803" pitchFamily="18" charset="0"/>
              </a:rPr>
              <a:t>Типы</a:t>
            </a:r>
            <a:r>
              <a:rPr lang="ru-RU" dirty="0"/>
              <a:t> </a:t>
            </a:r>
            <a:r>
              <a:rPr lang="ru-RU" b="1" dirty="0">
                <a:latin typeface="Garamond" panose="02020404030301010803" pitchFamily="18" charset="0"/>
              </a:rPr>
              <a:t>данных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1764" y="723595"/>
            <a:ext cx="9036496" cy="34563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016" y="4077072"/>
            <a:ext cx="91450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Garamond" panose="02020404030301010803" pitchFamily="18" charset="0"/>
              </a:rPr>
              <a:t>В вещественном числе целая часть от дробной отделяется точкой, при этом перед точкой и после неё должно быть, по крайней мере, по одной цифре. </a:t>
            </a:r>
            <a:endParaRPr lang="ru-RU" sz="2400" dirty="0" smtClean="0">
              <a:latin typeface="Garamond" panose="02020404030301010803" pitchFamily="18" charset="0"/>
            </a:endParaRPr>
          </a:p>
          <a:p>
            <a:pPr algn="ctr"/>
            <a:r>
              <a:rPr lang="ru-RU" sz="2400" dirty="0" smtClean="0">
                <a:latin typeface="Garamond" panose="02020404030301010803" pitchFamily="18" charset="0"/>
              </a:rPr>
              <a:t>Пробелы </a:t>
            </a:r>
            <a:r>
              <a:rPr lang="ru-RU" sz="2400" dirty="0">
                <a:latin typeface="Garamond" panose="02020404030301010803" pitchFamily="18" charset="0"/>
              </a:rPr>
              <a:t>внутри числа </a:t>
            </a:r>
            <a:r>
              <a:rPr lang="ru-RU" sz="2400" dirty="0" smtClean="0">
                <a:latin typeface="Garamond" panose="02020404030301010803" pitchFamily="18" charset="0"/>
              </a:rPr>
              <a:t>недопустимы.</a:t>
            </a:r>
          </a:p>
          <a:p>
            <a:pPr algn="ctr"/>
            <a:r>
              <a:rPr lang="ru-RU" sz="2400" b="1" dirty="0" smtClean="0">
                <a:latin typeface="Garamond" panose="02020404030301010803" pitchFamily="18" charset="0"/>
              </a:rPr>
              <a:t>Тип </a:t>
            </a:r>
            <a:r>
              <a:rPr lang="ru-RU" sz="2400" b="1" dirty="0">
                <a:latin typeface="Garamond" panose="02020404030301010803" pitchFamily="18" charset="0"/>
              </a:rPr>
              <a:t>переменной определяется в тот момент, когда ей присваивается новое значение</a:t>
            </a:r>
            <a:r>
              <a:rPr lang="ru-RU" sz="2400" dirty="0">
                <a:latin typeface="Garamond" panose="02020404030301010803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0693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8856984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Garamond" panose="02020404030301010803" pitchFamily="18" charset="0"/>
              </a:rPr>
              <a:t>Программы на языке </a:t>
            </a:r>
            <a:r>
              <a:rPr lang="ru-RU" sz="2400" dirty="0" err="1">
                <a:latin typeface="Garamond" panose="02020404030301010803" pitchFamily="18" charset="0"/>
              </a:rPr>
              <a:t>Python</a:t>
            </a:r>
            <a:r>
              <a:rPr lang="ru-RU" sz="2400" dirty="0">
                <a:latin typeface="Garamond" panose="02020404030301010803" pitchFamily="18" charset="0"/>
              </a:rPr>
              <a:t> чаще всего выполняются </a:t>
            </a:r>
            <a:r>
              <a:rPr lang="ru-RU" sz="2400" b="1" dirty="0">
                <a:latin typeface="Garamond" panose="02020404030301010803" pitchFamily="18" charset="0"/>
              </a:rPr>
              <a:t>интерпретатором</a:t>
            </a:r>
            <a:r>
              <a:rPr lang="ru-RU" sz="2400" dirty="0">
                <a:latin typeface="Garamond" panose="02020404030301010803" pitchFamily="18" charset="0"/>
              </a:rPr>
              <a:t>, который читает очередную команду и сразу её выполняет, не переводя всю программу в машинный код конкретного процессора. </a:t>
            </a:r>
            <a:endParaRPr lang="ru-RU" sz="2400" dirty="0" smtClean="0">
              <a:latin typeface="Garamond" panose="02020404030301010803" pitchFamily="18" charset="0"/>
            </a:endParaRPr>
          </a:p>
          <a:p>
            <a:pPr algn="ctr"/>
            <a:r>
              <a:rPr lang="ru-RU" sz="2400" dirty="0" smtClean="0">
                <a:latin typeface="Garamond" panose="02020404030301010803" pitchFamily="18" charset="0"/>
              </a:rPr>
              <a:t>Можно </a:t>
            </a:r>
            <a:r>
              <a:rPr lang="ru-RU" sz="2400" dirty="0">
                <a:latin typeface="Garamond" panose="02020404030301010803" pitchFamily="18" charset="0"/>
              </a:rPr>
              <a:t>работать в двух режимах: </a:t>
            </a:r>
            <a:endParaRPr lang="ru-RU" sz="2400" dirty="0" smtClean="0">
              <a:latin typeface="Garamond" panose="02020404030301010803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Garamond" panose="02020404030301010803" pitchFamily="18" charset="0"/>
              </a:rPr>
              <a:t>через </a:t>
            </a:r>
            <a:r>
              <a:rPr lang="ru-RU" sz="2400" dirty="0">
                <a:latin typeface="Garamond" panose="02020404030301010803" pitchFamily="18" charset="0"/>
              </a:rPr>
              <a:t>командную строку (в интерактивном режиме), когда каждая введённая команда сразу выполняется; </a:t>
            </a:r>
            <a:endParaRPr lang="ru-RU" sz="2400" dirty="0" smtClean="0">
              <a:latin typeface="Garamond" panose="02020404030301010803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Garamond" panose="02020404030301010803" pitchFamily="18" charset="0"/>
              </a:rPr>
              <a:t> </a:t>
            </a:r>
            <a:r>
              <a:rPr lang="ru-RU" sz="2400" dirty="0">
                <a:latin typeface="Garamond" panose="02020404030301010803" pitchFamily="18" charset="0"/>
              </a:rPr>
              <a:t>в программном режиме, когда программа сначала записывается в файл (обычно имеющий расширение .</a:t>
            </a:r>
            <a:r>
              <a:rPr lang="ru-RU" sz="2400" dirty="0" err="1">
                <a:latin typeface="Garamond" panose="02020404030301010803" pitchFamily="18" charset="0"/>
              </a:rPr>
              <a:t>ру</a:t>
            </a:r>
            <a:r>
              <a:rPr lang="ru-RU" sz="2400" dirty="0">
                <a:latin typeface="Garamond" panose="02020404030301010803" pitchFamily="18" charset="0"/>
              </a:rPr>
              <a:t>) </a:t>
            </a:r>
            <a:endParaRPr lang="ru-RU" sz="2400" dirty="0" smtClean="0">
              <a:latin typeface="Garamond" panose="02020404030301010803" pitchFamily="18" charset="0"/>
            </a:endParaRPr>
          </a:p>
          <a:p>
            <a:pPr algn="ctr"/>
            <a:r>
              <a:rPr lang="ru-RU" sz="2600" dirty="0" smtClean="0">
                <a:latin typeface="Garamond" panose="02020404030301010803" pitchFamily="18" charset="0"/>
              </a:rPr>
              <a:t>Для </a:t>
            </a:r>
            <a:r>
              <a:rPr lang="ru-RU" sz="2600" dirty="0">
                <a:latin typeface="Garamond" panose="02020404030301010803" pitchFamily="18" charset="0"/>
              </a:rPr>
              <a:t>запуска программы выбираем в меню Пуск Программы-</a:t>
            </a:r>
            <a:r>
              <a:rPr lang="ru-RU" sz="2600" dirty="0" err="1">
                <a:latin typeface="Garamond" panose="02020404030301010803" pitchFamily="18" charset="0"/>
              </a:rPr>
              <a:t>Python</a:t>
            </a:r>
            <a:r>
              <a:rPr lang="ru-RU" sz="2600" dirty="0">
                <a:latin typeface="Garamond" panose="02020404030301010803" pitchFamily="18" charset="0"/>
              </a:rPr>
              <a:t> </a:t>
            </a:r>
            <a:r>
              <a:rPr lang="ru-RU" sz="2600" dirty="0" smtClean="0">
                <a:latin typeface="Garamond" panose="02020404030301010803" pitchFamily="18" charset="0"/>
              </a:rPr>
              <a:t>3.7.1 </a:t>
            </a:r>
            <a:r>
              <a:rPr lang="ru-RU" sz="2600" dirty="0">
                <a:latin typeface="Garamond" panose="02020404030301010803" pitchFamily="18" charset="0"/>
              </a:rPr>
              <a:t>-IDLE. В результате откроется окно </a:t>
            </a:r>
            <a:r>
              <a:rPr lang="ru-RU" sz="2600" dirty="0" err="1">
                <a:latin typeface="Garamond" panose="02020404030301010803" pitchFamily="18" charset="0"/>
              </a:rPr>
              <a:t>PythonShell</a:t>
            </a:r>
            <a:r>
              <a:rPr lang="ru-RU" sz="2600" dirty="0">
                <a:latin typeface="Garamond" panose="02020404030301010803" pitchFamily="18" charset="0"/>
              </a:rPr>
              <a:t>, в котором символы </a:t>
            </a:r>
            <a:r>
              <a:rPr lang="ru-RU" sz="4400" b="1" dirty="0">
                <a:solidFill>
                  <a:srgbClr val="FF0000"/>
                </a:solidFill>
                <a:latin typeface="Garamond" panose="02020404030301010803" pitchFamily="18" charset="0"/>
              </a:rPr>
              <a:t>&gt;&gt;&gt;</a:t>
            </a:r>
            <a:r>
              <a:rPr lang="ru-RU" sz="2600" dirty="0">
                <a:latin typeface="Garamond" panose="02020404030301010803" pitchFamily="18" charset="0"/>
              </a:rPr>
              <a:t> означают приглашение ввести команду</a:t>
            </a:r>
            <a:r>
              <a:rPr lang="ru-RU" sz="2400" dirty="0">
                <a:latin typeface="Garamond" panose="02020404030301010803" pitchFamily="18" charset="0"/>
              </a:rPr>
              <a:t>. После ввода строки нажимаем клавишу </a:t>
            </a:r>
            <a:r>
              <a:rPr lang="ru-RU" sz="2400" dirty="0" err="1">
                <a:latin typeface="Garamond" panose="02020404030301010803" pitchFamily="18" charset="0"/>
              </a:rPr>
              <a:t>Enter</a:t>
            </a:r>
            <a:r>
              <a:rPr lang="ru-RU" sz="2400" dirty="0">
                <a:latin typeface="Garamond" panose="02020404030301010803" pitchFamily="18" charset="0"/>
              </a:rPr>
              <a:t>. </a:t>
            </a:r>
            <a:endParaRPr lang="ru-RU" sz="2400" dirty="0" smtClean="0">
              <a:latin typeface="Garamond" panose="02020404030301010803" pitchFamily="18" charset="0"/>
            </a:endParaRPr>
          </a:p>
          <a:p>
            <a:pPr algn="ctr"/>
            <a:r>
              <a:rPr lang="ru-RU" sz="2800" b="1" dirty="0" smtClean="0">
                <a:latin typeface="Garamond" panose="02020404030301010803" pitchFamily="18" charset="0"/>
              </a:rPr>
              <a:t>На </a:t>
            </a:r>
            <a:r>
              <a:rPr lang="ru-RU" sz="2800" b="1" dirty="0">
                <a:latin typeface="Garamond" panose="02020404030301010803" pitchFamily="18" charset="0"/>
              </a:rPr>
              <a:t>следующей строке сразу отобразиться результат, а далее приглашение для ввода новой команды.</a:t>
            </a:r>
          </a:p>
        </p:txBody>
      </p:sp>
    </p:spTree>
    <p:extLst>
      <p:ext uri="{BB962C8B-B14F-4D97-AF65-F5344CB8AC3E}">
        <p14:creationId xmlns:p14="http://schemas.microsoft.com/office/powerpoint/2010/main" val="98665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340768"/>
            <a:ext cx="9144000" cy="38884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016" y="0"/>
            <a:ext cx="91450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Garamond" panose="02020404030301010803" pitchFamily="18" charset="0"/>
              </a:rPr>
              <a:t>Изучение языков программирования принято начинать с программы, выводящей надпись: </a:t>
            </a:r>
            <a:r>
              <a:rPr lang="ru-RU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«Привет, мир!»</a:t>
            </a:r>
          </a:p>
          <a:p>
            <a:pPr algn="ctr"/>
            <a:r>
              <a:rPr lang="ru-RU" sz="3200" b="1" dirty="0" smtClean="0">
                <a:latin typeface="Garamond" panose="02020404030301010803" pitchFamily="18" charset="0"/>
              </a:rPr>
              <a:t>Надпись на </a:t>
            </a:r>
            <a:r>
              <a:rPr lang="en-US" sz="3200" b="1" dirty="0" smtClean="0">
                <a:latin typeface="Garamond" panose="02020404030301010803" pitchFamily="18" charset="0"/>
              </a:rPr>
              <a:t>Python</a:t>
            </a:r>
            <a:r>
              <a:rPr lang="en-US" sz="2400" dirty="0" smtClean="0">
                <a:latin typeface="Garamond" panose="02020404030301010803" pitchFamily="18" charset="0"/>
              </a:rPr>
              <a:t>:</a:t>
            </a:r>
            <a:endParaRPr lang="ru-RU" sz="2400" dirty="0">
              <a:latin typeface="Garamond" panose="020204040303010108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26776" y="5013176"/>
            <a:ext cx="939653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Garamond" panose="02020404030301010803" pitchFamily="18" charset="0"/>
              </a:rPr>
              <a:t>В начале строки (левее команды </a:t>
            </a:r>
            <a:r>
              <a:rPr lang="en-US" sz="3600" b="1" dirty="0" smtClean="0">
                <a:latin typeface="Garamond" panose="02020404030301010803" pitchFamily="18" charset="0"/>
              </a:rPr>
              <a:t>print ()</a:t>
            </a:r>
            <a:r>
              <a:rPr lang="ru-RU" sz="2400" dirty="0" smtClean="0">
                <a:latin typeface="Garamond" panose="02020404030301010803" pitchFamily="18" charset="0"/>
              </a:rPr>
              <a:t>)</a:t>
            </a:r>
            <a:r>
              <a:rPr lang="en-US" sz="2400" dirty="0" smtClean="0">
                <a:latin typeface="Garamond" panose="02020404030301010803" pitchFamily="18" charset="0"/>
              </a:rPr>
              <a:t> </a:t>
            </a:r>
            <a:r>
              <a:rPr lang="ru-RU" sz="2400" dirty="0" smtClean="0">
                <a:latin typeface="Garamond" panose="02020404030301010803" pitchFamily="18" charset="0"/>
              </a:rPr>
              <a:t>не должно быть пробелов!!!</a:t>
            </a:r>
            <a:endParaRPr lang="ru-RU" sz="3200" b="1" dirty="0" smtClean="0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pPr algn="ctr"/>
            <a:r>
              <a:rPr lang="ru-RU" sz="3200" b="1" dirty="0" smtClean="0">
                <a:latin typeface="Garamond" panose="02020404030301010803" pitchFamily="18" charset="0"/>
              </a:rPr>
              <a:t>Таково требование языка </a:t>
            </a:r>
            <a:r>
              <a:rPr lang="en-US" sz="3200" b="1" dirty="0" smtClean="0">
                <a:latin typeface="Garamond" panose="02020404030301010803" pitchFamily="18" charset="0"/>
              </a:rPr>
              <a:t>Python</a:t>
            </a:r>
            <a:r>
              <a:rPr lang="ru-RU" sz="2400" dirty="0" smtClean="0">
                <a:latin typeface="Garamond" panose="02020404030301010803" pitchFamily="18" charset="0"/>
              </a:rPr>
              <a:t>!!!!!</a:t>
            </a:r>
            <a:endParaRPr lang="ru-RU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41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78497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latin typeface="Garamond" panose="02020404030301010803" pitchFamily="18" charset="0"/>
              </a:rPr>
              <a:t>Для создания файла с программой в меню </a:t>
            </a:r>
            <a:r>
              <a:rPr lang="ru-RU" sz="3000" b="1" dirty="0" err="1">
                <a:solidFill>
                  <a:srgbClr val="FF0000"/>
                </a:solidFill>
                <a:latin typeface="Garamond" panose="02020404030301010803" pitchFamily="18" charset="0"/>
              </a:rPr>
              <a:t>File</a:t>
            </a:r>
            <a:r>
              <a:rPr lang="ru-RU" sz="3000" dirty="0">
                <a:latin typeface="Garamond" panose="02020404030301010803" pitchFamily="18" charset="0"/>
              </a:rPr>
              <a:t> выбираем пункт </a:t>
            </a:r>
            <a:r>
              <a:rPr lang="ru-RU" sz="3000" b="1" dirty="0" err="1">
                <a:solidFill>
                  <a:srgbClr val="FF0000"/>
                </a:solidFill>
                <a:latin typeface="Garamond" panose="02020404030301010803" pitchFamily="18" charset="0"/>
              </a:rPr>
              <a:t>NewFile</a:t>
            </a:r>
            <a:r>
              <a:rPr lang="ru-RU" sz="3000" dirty="0">
                <a:latin typeface="Garamond" panose="02020404030301010803" pitchFamily="18" charset="0"/>
              </a:rPr>
              <a:t>. </a:t>
            </a:r>
            <a:endParaRPr lang="ru-RU" sz="3000" dirty="0" smtClean="0">
              <a:latin typeface="Garamond" panose="02020404030301010803" pitchFamily="18" charset="0"/>
            </a:endParaRPr>
          </a:p>
          <a:p>
            <a:pPr algn="ctr"/>
            <a:r>
              <a:rPr lang="ru-RU" sz="3000" dirty="0" smtClean="0">
                <a:latin typeface="Garamond" panose="02020404030301010803" pitchFamily="18" charset="0"/>
              </a:rPr>
              <a:t>В </a:t>
            </a:r>
            <a:r>
              <a:rPr lang="ru-RU" sz="3000" dirty="0">
                <a:latin typeface="Garamond" panose="02020404030301010803" pitchFamily="18" charset="0"/>
              </a:rPr>
              <a:t>открывшемся окне набираем код Программы </a:t>
            </a:r>
            <a:r>
              <a:rPr lang="ru-RU" sz="3000" dirty="0" smtClean="0">
                <a:latin typeface="Garamond" panose="02020404030301010803" pitchFamily="18" charset="0"/>
              </a:rPr>
              <a:t>, </a:t>
            </a:r>
            <a:r>
              <a:rPr lang="ru-RU" sz="3000" dirty="0">
                <a:latin typeface="Garamond" panose="02020404030301010803" pitchFamily="18" charset="0"/>
              </a:rPr>
              <a:t>а затем сохраняем его под именем test.py, выбрав пункт меню </a:t>
            </a:r>
            <a:r>
              <a:rPr lang="ru-RU" sz="3000" b="1" dirty="0" err="1">
                <a:solidFill>
                  <a:srgbClr val="FF0000"/>
                </a:solidFill>
                <a:latin typeface="Garamond" panose="02020404030301010803" pitchFamily="18" charset="0"/>
              </a:rPr>
              <a:t>File-SaveAs</a:t>
            </a:r>
            <a:r>
              <a:rPr lang="ru-RU" sz="3000" dirty="0">
                <a:latin typeface="Garamond" panose="02020404030301010803" pitchFamily="18" charset="0"/>
              </a:rPr>
              <a:t>. </a:t>
            </a:r>
            <a:endParaRPr lang="ru-RU" sz="3000" dirty="0" smtClean="0">
              <a:latin typeface="Garamond" panose="02020404030301010803" pitchFamily="18" charset="0"/>
            </a:endParaRPr>
          </a:p>
          <a:p>
            <a:pPr algn="ctr"/>
            <a:r>
              <a:rPr lang="ru-RU" sz="3000" dirty="0" smtClean="0">
                <a:latin typeface="Garamond" panose="02020404030301010803" pitchFamily="18" charset="0"/>
              </a:rPr>
              <a:t>Запустить </a:t>
            </a:r>
            <a:r>
              <a:rPr lang="ru-RU" sz="3000" dirty="0">
                <a:latin typeface="Garamond" panose="02020404030301010803" pitchFamily="18" charset="0"/>
              </a:rPr>
              <a:t>программу на выполнение можно, выбрав пункт меню </a:t>
            </a:r>
            <a:r>
              <a:rPr lang="ru-RU" sz="3000" b="1" dirty="0" err="1">
                <a:solidFill>
                  <a:srgbClr val="FF0000"/>
                </a:solidFill>
                <a:latin typeface="Garamond" panose="02020404030301010803" pitchFamily="18" charset="0"/>
              </a:rPr>
              <a:t>Run-RunModule</a:t>
            </a:r>
            <a:r>
              <a:rPr lang="ru-RU" sz="3000" dirty="0">
                <a:latin typeface="Garamond" panose="02020404030301010803" pitchFamily="18" charset="0"/>
              </a:rPr>
              <a:t> или нажав клавишу </a:t>
            </a:r>
            <a:r>
              <a:rPr lang="ru-RU" sz="3000" b="1" dirty="0">
                <a:solidFill>
                  <a:srgbClr val="FF0000"/>
                </a:solidFill>
                <a:latin typeface="Garamond" panose="02020404030301010803" pitchFamily="18" charset="0"/>
              </a:rPr>
              <a:t>F5</a:t>
            </a:r>
            <a:r>
              <a:rPr lang="ru-RU" sz="3000" dirty="0">
                <a:latin typeface="Garamond" panose="02020404030301010803" pitchFamily="18" charset="0"/>
              </a:rPr>
              <a:t>. Существуют ресурсы для запуска и отладки программ на </a:t>
            </a:r>
            <a:r>
              <a:rPr lang="ru-RU" sz="3000" dirty="0" err="1">
                <a:latin typeface="Garamond" panose="02020404030301010803" pitchFamily="18" charset="0"/>
              </a:rPr>
              <a:t>Pythononline</a:t>
            </a:r>
            <a:r>
              <a:rPr lang="ru-RU" sz="3000" dirty="0">
                <a:latin typeface="Garamond" panose="02020404030301010803" pitchFamily="18" charset="0"/>
              </a:rPr>
              <a:t>. </a:t>
            </a:r>
            <a:endParaRPr lang="ru-RU" sz="3000" dirty="0" smtClean="0">
              <a:latin typeface="Garamond" panose="02020404030301010803" pitchFamily="18" charset="0"/>
            </a:endParaRPr>
          </a:p>
          <a:p>
            <a:pPr algn="just"/>
            <a:r>
              <a:rPr lang="ru-RU" sz="3000" dirty="0" smtClean="0">
                <a:latin typeface="Garamond" panose="02020404030301010803" pitchFamily="18" charset="0"/>
              </a:rPr>
              <a:t>Например</a:t>
            </a:r>
            <a:r>
              <a:rPr lang="ru-RU" sz="3000" dirty="0">
                <a:latin typeface="Garamond" panose="02020404030301010803" pitchFamily="18" charset="0"/>
              </a:rPr>
              <a:t>: </a:t>
            </a:r>
            <a:endParaRPr lang="ru-RU" sz="3000" dirty="0" smtClean="0">
              <a:latin typeface="Garamond" panose="02020404030301010803" pitchFamily="18" charset="0"/>
            </a:endParaRPr>
          </a:p>
          <a:p>
            <a:pPr algn="just"/>
            <a:r>
              <a:rPr lang="ru-RU" sz="2400" dirty="0" smtClean="0">
                <a:latin typeface="Garamond" panose="02020404030301010803" pitchFamily="18" charset="0"/>
              </a:rPr>
              <a:t>http</a:t>
            </a:r>
            <a:r>
              <a:rPr lang="ru-RU" sz="2400" dirty="0">
                <a:latin typeface="Garamond" panose="02020404030301010803" pitchFamily="18" charset="0"/>
              </a:rPr>
              <a:t>://pythontutor.com/visualize.html#mode=edit </a:t>
            </a:r>
            <a:r>
              <a:rPr lang="ru-RU" sz="2400" dirty="0" smtClean="0">
                <a:latin typeface="Garamond" panose="02020404030301010803" pitchFamily="18" charset="0"/>
              </a:rPr>
              <a:t> </a:t>
            </a:r>
            <a:r>
              <a:rPr lang="ru-RU" sz="2400" dirty="0">
                <a:latin typeface="Garamond" panose="02020404030301010803" pitchFamily="18" charset="0"/>
              </a:rPr>
              <a:t>http://rextester.com/l/python3_online_compiler </a:t>
            </a:r>
            <a:r>
              <a:rPr lang="ru-RU" sz="2400" dirty="0" smtClean="0">
                <a:latin typeface="Garamond" panose="02020404030301010803" pitchFamily="18" charset="0"/>
              </a:rPr>
              <a:t> </a:t>
            </a:r>
            <a:r>
              <a:rPr lang="ru-RU" sz="2400" dirty="0">
                <a:latin typeface="Garamond" panose="02020404030301010803" pitchFamily="18" charset="0"/>
              </a:rPr>
              <a:t>https://www.jdoodle.com/python3-programming-online </a:t>
            </a:r>
            <a:r>
              <a:rPr lang="ru-RU" sz="2400" dirty="0" smtClean="0">
                <a:latin typeface="Garamond" panose="02020404030301010803" pitchFamily="18" charset="0"/>
              </a:rPr>
              <a:t> </a:t>
            </a:r>
            <a:r>
              <a:rPr lang="ru-RU" sz="2400" dirty="0">
                <a:latin typeface="Garamond" panose="02020404030301010803" pitchFamily="18" charset="0"/>
              </a:rPr>
              <a:t>https://ideone.com/</a:t>
            </a:r>
          </a:p>
        </p:txBody>
      </p:sp>
    </p:spTree>
    <p:extLst>
      <p:ext uri="{BB962C8B-B14F-4D97-AF65-F5344CB8AC3E}">
        <p14:creationId xmlns:p14="http://schemas.microsoft.com/office/powerpoint/2010/main" val="335226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AutoShape 4"/>
          <p:cNvSpPr>
            <a:spLocks noChangeArrowheads="1"/>
          </p:cNvSpPr>
          <p:nvPr/>
        </p:nvSpPr>
        <p:spPr bwMode="auto">
          <a:xfrm rot="9195283">
            <a:off x="3273014" y="2239459"/>
            <a:ext cx="893763" cy="263525"/>
          </a:xfrm>
          <a:prstGeom prst="rightArrow">
            <a:avLst>
              <a:gd name="adj1" fmla="val 50000"/>
              <a:gd name="adj2" fmla="val 8478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 rot="1745219">
            <a:off x="4616449" y="2300960"/>
            <a:ext cx="893763" cy="261938"/>
          </a:xfrm>
          <a:prstGeom prst="rightArrow">
            <a:avLst>
              <a:gd name="adj1" fmla="val 50000"/>
              <a:gd name="adj2" fmla="val 8530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5150" name="Group 3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18003720"/>
              </p:ext>
            </p:extLst>
          </p:nvPr>
        </p:nvGraphicFramePr>
        <p:xfrm>
          <a:off x="494337" y="2689996"/>
          <a:ext cx="8229602" cy="254809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1148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1480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5479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aramond" panose="02020404030301010803" pitchFamily="18" charset="0"/>
                        </a:rPr>
                        <a:t>Естественные</a:t>
                      </a:r>
                      <a:r>
                        <a:rPr kumimoji="0" lang="ru-RU" sz="2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aramond" panose="02020404030301010803" pitchFamily="18" charset="0"/>
                        </a:rPr>
                        <a:t> (исторически созданные языки национальной речи, имеющие письменную и устную формы);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aramond" panose="02020404030301010803" pitchFamily="18" charset="0"/>
                        </a:rPr>
                        <a:t>Формальные</a:t>
                      </a:r>
                      <a:r>
                        <a:rPr kumimoji="0" lang="ru-RU" sz="2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aramond" panose="02020404030301010803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Garamond" panose="02020404030301010803" pitchFamily="18" charset="0"/>
                        </a:rPr>
                        <a:t>(искусственно созданные языки, имеющие только письменную форму).</a:t>
                      </a: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aramond" pitchFamily="18" charset="0"/>
                      </a:endParaRPr>
                    </a:p>
                  </a:txBody>
                  <a:tcPr marT="45705" marB="45705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105" name="Text Box 26"/>
          <p:cNvSpPr txBox="1">
            <a:spLocks noChangeArrowheads="1"/>
          </p:cNvSpPr>
          <p:nvPr/>
        </p:nvSpPr>
        <p:spPr bwMode="auto">
          <a:xfrm>
            <a:off x="3275856" y="1683737"/>
            <a:ext cx="2438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 dirty="0">
                <a:latin typeface="Garamond" panose="02020404030301010803" pitchFamily="18" charset="0"/>
              </a:rPr>
              <a:t>Языки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94340" y="555468"/>
            <a:ext cx="8229600" cy="1139825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latin typeface="Garamond" panose="02020404030301010803" pitchFamily="18" charset="0"/>
              </a:rPr>
              <a:t>Язык программирования </a:t>
            </a:r>
            <a:r>
              <a:rPr lang="ru-RU" sz="3200" dirty="0" smtClean="0">
                <a:latin typeface="Garamond" panose="02020404030301010803" pitchFamily="18" charset="0"/>
              </a:rPr>
              <a:t>– это язык для записи алгоритмов и программ, близкий к естественному, исполнителем которых является компьютер</a:t>
            </a:r>
            <a:endParaRPr lang="ru-RU" sz="3200" dirty="0">
              <a:latin typeface="Garamond" panose="02020404030301010803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723156" y="5085184"/>
            <a:ext cx="7543800" cy="9930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b="1" dirty="0" smtClean="0">
                <a:latin typeface="Garamond" panose="02020404030301010803" pitchFamily="18" charset="0"/>
              </a:rPr>
              <a:t>Программа </a:t>
            </a:r>
            <a:r>
              <a:rPr lang="ru-RU" sz="2800" dirty="0" smtClean="0">
                <a:latin typeface="Garamond" panose="02020404030301010803" pitchFamily="18" charset="0"/>
              </a:rPr>
              <a:t>– это алгоритм, записанный на языке программирования.</a:t>
            </a:r>
            <a:endParaRPr lang="ru-RU" sz="2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55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76672"/>
            <a:ext cx="771525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99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Компьютерный практикум</a:t>
            </a:r>
          </a:p>
        </p:txBody>
      </p:sp>
      <p:sp>
        <p:nvSpPr>
          <p:cNvPr id="13315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F16DA65-63A6-42E2-B276-317AC1D452C9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ru-RU" altLang="ru-RU" sz="1400"/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361949" y="836712"/>
            <a:ext cx="8420100" cy="435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4375" indent="-714375">
              <a:spcBef>
                <a:spcPct val="20000"/>
              </a:spcBef>
              <a:buChar char="•"/>
              <a:tabLst>
                <a:tab pos="714375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714375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714375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dirty="0" smtClean="0">
                <a:solidFill>
                  <a:srgbClr val="3333FF"/>
                </a:solidFill>
              </a:rPr>
              <a:t>«1»: </a:t>
            </a:r>
            <a:r>
              <a:rPr lang="ru-RU" altLang="ru-RU" sz="2400" dirty="0"/>
              <a:t>Вывести на экран текст «лесенкой»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ru-RU" altLang="ru-RU" sz="2400" b="1" dirty="0">
                <a:latin typeface="Courier New" panose="02070309020205020404" pitchFamily="49" charset="0"/>
              </a:rPr>
              <a:t>	 Вася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ru-RU" altLang="ru-RU" sz="2400" b="1" dirty="0">
                <a:latin typeface="Courier New" panose="02070309020205020404" pitchFamily="49" charset="0"/>
              </a:rPr>
              <a:t>         пошел</a:t>
            </a:r>
          </a:p>
          <a:p>
            <a:pPr eaLnBrk="1" hangingPunct="1">
              <a:spcBef>
                <a:spcPct val="15000"/>
              </a:spcBef>
              <a:buFontTx/>
              <a:buNone/>
            </a:pPr>
            <a:r>
              <a:rPr lang="ru-RU" altLang="ru-RU" sz="2400" b="1" dirty="0">
                <a:latin typeface="Courier New" panose="02070309020205020404" pitchFamily="49" charset="0"/>
              </a:rPr>
              <a:t>              гулять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dirty="0" smtClean="0">
                <a:solidFill>
                  <a:srgbClr val="3333FF"/>
                </a:solidFill>
              </a:rPr>
              <a:t>«2»: </a:t>
            </a:r>
            <a:r>
              <a:rPr lang="ru-RU" altLang="ru-RU" sz="2400" dirty="0"/>
              <a:t>Вывести на экран рисунок из букв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Courier New" panose="02070309020205020404" pitchFamily="49" charset="0"/>
              </a:rPr>
              <a:t>		  </a:t>
            </a:r>
            <a:r>
              <a:rPr lang="en-US" altLang="ru-RU" sz="2000" b="1" dirty="0">
                <a:latin typeface="Courier New" panose="02070309020205020404" pitchFamily="49" charset="0"/>
              </a:rPr>
              <a:t> </a:t>
            </a:r>
            <a:r>
              <a:rPr lang="ru-RU" altLang="ru-RU" sz="2000" b="1" dirty="0">
                <a:latin typeface="Courier New" panose="02070309020205020404" pitchFamily="49" charset="0"/>
              </a:rPr>
              <a:t>Ж</a:t>
            </a:r>
            <a:endParaRPr lang="en-US" altLang="ru-RU" sz="20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Courier New" panose="02070309020205020404" pitchFamily="49" charset="0"/>
              </a:rPr>
              <a:t>		  ЖЖЖ</a:t>
            </a:r>
            <a:endParaRPr lang="en-US" altLang="ru-RU" sz="20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Courier New" panose="02070309020205020404" pitchFamily="49" charset="0"/>
              </a:rPr>
              <a:t>       ЖЖЖЖЖ 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Courier New" panose="02070309020205020404" pitchFamily="49" charset="0"/>
              </a:rPr>
              <a:t>      ЖЖЖЖЖЖЖ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Courier New" panose="02070309020205020404" pitchFamily="49" charset="0"/>
              </a:rPr>
              <a:t>       </a:t>
            </a:r>
            <a:r>
              <a:rPr lang="en-US" altLang="ru-RU" sz="2000" b="1" dirty="0">
                <a:latin typeface="Courier New" panose="02070309020205020404" pitchFamily="49" charset="0"/>
              </a:rPr>
              <a:t>HH </a:t>
            </a:r>
            <a:r>
              <a:rPr lang="en-US" altLang="ru-RU" sz="2000" b="1" dirty="0" err="1">
                <a:latin typeface="Courier New" panose="02070309020205020404" pitchFamily="49" charset="0"/>
              </a:rPr>
              <a:t>HH</a:t>
            </a:r>
            <a:endParaRPr lang="en-US" altLang="ru-RU" sz="20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000" b="1" dirty="0">
                <a:latin typeface="Courier New" panose="02070309020205020404" pitchFamily="49" charset="0"/>
              </a:rPr>
              <a:t>       ZZZZZ</a:t>
            </a:r>
            <a:r>
              <a:rPr lang="ru-RU" altLang="ru-RU" sz="2000" b="1" dirty="0">
                <a:latin typeface="Courier New" panose="02070309020205020404" pitchFamily="49" charset="0"/>
              </a:rPr>
              <a:t>  </a:t>
            </a:r>
            <a:endParaRPr lang="ru-RU" altLang="ru-RU" sz="2000" b="1" dirty="0" smtClean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None/>
            </a:pPr>
            <a:r>
              <a:rPr lang="ru-RU" altLang="ru-RU" sz="2400" b="1" dirty="0">
                <a:solidFill>
                  <a:srgbClr val="3333FF"/>
                </a:solidFill>
              </a:rPr>
              <a:t>«3</a:t>
            </a:r>
            <a:r>
              <a:rPr lang="ru-RU" altLang="ru-RU" sz="2400" b="1" dirty="0" smtClean="0">
                <a:solidFill>
                  <a:srgbClr val="3333FF"/>
                </a:solidFill>
              </a:rPr>
              <a:t>» </a:t>
            </a:r>
            <a:r>
              <a:rPr lang="ru-RU" altLang="ru-RU" sz="2400" b="1" dirty="0">
                <a:latin typeface="Garamond" panose="02020404030301010803" pitchFamily="18" charset="0"/>
              </a:rPr>
              <a:t>Вычислите</a:t>
            </a:r>
            <a:r>
              <a:rPr lang="ru-RU" altLang="ru-RU" sz="2400" b="1" dirty="0" smtClean="0">
                <a:solidFill>
                  <a:srgbClr val="3333FF"/>
                </a:solidFill>
              </a:rPr>
              <a:t> </a:t>
            </a:r>
            <a:r>
              <a:rPr lang="ru-RU" sz="2400" b="1" dirty="0">
                <a:latin typeface="Garamond" panose="02020404030301010803" pitchFamily="18" charset="0"/>
              </a:rPr>
              <a:t>через командную строку </a:t>
            </a:r>
            <a:r>
              <a:rPr lang="ru-RU" sz="2400" b="1" dirty="0" smtClean="0">
                <a:solidFill>
                  <a:srgbClr val="3333FF"/>
                </a:solidFill>
              </a:rPr>
              <a:t>:</a:t>
            </a:r>
          </a:p>
          <a:p>
            <a:pPr>
              <a:lnSpc>
                <a:spcPct val="80000"/>
              </a:lnSpc>
              <a:spcBef>
                <a:spcPct val="0"/>
              </a:spcBef>
              <a:buNone/>
            </a:pPr>
            <a:r>
              <a:rPr lang="ru-RU" sz="2400" b="1" dirty="0" smtClean="0">
                <a:solidFill>
                  <a:srgbClr val="3333FF"/>
                </a:solidFill>
                <a:latin typeface="Garamond" panose="02020404030301010803" pitchFamily="18" charset="0"/>
              </a:rPr>
              <a:t>1. </a:t>
            </a:r>
            <a:endParaRPr lang="ru-RU" sz="2400" dirty="0" smtClean="0">
              <a:latin typeface="Garamond" panose="02020404030301010803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4762974"/>
            <a:ext cx="1797371" cy="15632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635896" y="4966024"/>
                <a:ext cx="3528392" cy="11571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>
                              <a:latin typeface="Cambria Math" panose="02040503050406030204" pitchFamily="18" charset="0"/>
                            </a:rPr>
                            <m:t>7</m:t>
                          </m:r>
                          <m:sSup>
                            <m:sSupPr>
                              <m:ctrlPr>
                                <a:rPr lang="ru-RU" sz="32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sz="32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ru-RU" sz="32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3200" i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e>
                                    <m:sup>
                                      <m:r>
                                        <a:rPr lang="ru-RU" sz="3200" i="0">
                                          <a:latin typeface="Cambria Math" panose="02040503050406030204" pitchFamily="18" charset="0"/>
                                        </a:rPr>
                                        <m:t>5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ru-RU" sz="3200" i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  <m:r>
                            <a:rPr lang="ru-RU" sz="3200" i="0">
                              <a:latin typeface="Cambria Math" panose="02040503050406030204" pitchFamily="18" charset="0"/>
                            </a:rPr>
                            <m:t>+11</m:t>
                          </m:r>
                          <m:sSup>
                            <m:sSupPr>
                              <m:ctrlPr>
                                <a:rPr lang="ru-RU" sz="32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sz="32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ru-RU" sz="32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32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ru-RU" sz="3200" i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ru-RU" sz="3200" i="0">
                                  <a:latin typeface="Cambria Math" panose="02040503050406030204" pitchFamily="18" charset="0"/>
                                </a:rPr>
                                <m:t>13</m:t>
                              </m:r>
                            </m:sup>
                          </m:sSup>
                        </m:num>
                        <m:den>
                          <m:r>
                            <a:rPr lang="ru-RU" sz="3200" i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ru-RU" sz="32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sz="32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ru-RU" sz="3200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ru-RU" sz="3200" i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e>
                                    <m:sup>
                                      <m:r>
                                        <a:rPr lang="ru-RU" sz="3200" i="0">
                                          <a:latin typeface="Cambria Math" panose="02040503050406030204" pitchFamily="18" charset="0"/>
                                        </a:rPr>
                                        <m:t>15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ru-RU" sz="32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4966024"/>
                <a:ext cx="3528392" cy="11571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7524328" y="6098970"/>
            <a:ext cx="167706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 smtClean="0"/>
              <a:t>(</a:t>
            </a:r>
            <a:r>
              <a:rPr lang="ru-RU" sz="1050" dirty="0" smtClean="0"/>
              <a:t>0.0004184399466434458</a:t>
            </a:r>
            <a:r>
              <a:rPr lang="en-US" sz="1050" dirty="0" smtClean="0"/>
              <a:t>)</a:t>
            </a:r>
            <a:endParaRPr lang="ru-RU" sz="105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667797" y="5951461"/>
            <a:ext cx="139012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dirty="0"/>
              <a:t>0.7499999999999999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2243829"/>
            <a:ext cx="1171575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83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274" y="4221088"/>
            <a:ext cx="8886517" cy="18722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71" y="620688"/>
            <a:ext cx="8879829" cy="262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9861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Компьютерный практикум</a:t>
            </a:r>
          </a:p>
        </p:txBody>
      </p:sp>
      <p:sp>
        <p:nvSpPr>
          <p:cNvPr id="13315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F16DA65-63A6-42E2-B276-317AC1D452C9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23</a:t>
            </a:fld>
            <a:endParaRPr lang="ru-RU" altLang="ru-RU" sz="140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19288" t="27601" r="25981" b="38100"/>
          <a:stretch/>
        </p:blipFill>
        <p:spPr>
          <a:xfrm>
            <a:off x="179512" y="1844824"/>
            <a:ext cx="8783506" cy="30963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11150" y="4941168"/>
            <a:ext cx="35283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7.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2255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838140"/>
          </a:xfrm>
        </p:spPr>
        <p:txBody>
          <a:bodyPr/>
          <a:lstStyle/>
          <a:p>
            <a:pPr algn="ctr"/>
            <a:r>
              <a:rPr lang="ru-RU" b="1" dirty="0" smtClean="0">
                <a:latin typeface="Garamond" panose="02020404030301010803" pitchFamily="18" charset="0"/>
              </a:rPr>
              <a:t>Оператор присваивания</a:t>
            </a:r>
            <a:endParaRPr lang="ru-RU" b="1" dirty="0">
              <a:latin typeface="Garamond" panose="020204040303010108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784976" cy="4752528"/>
          </a:xfrm>
        </p:spPr>
        <p:txBody>
          <a:bodyPr>
            <a:normAutofit fontScale="70000" lnSpcReduction="20000"/>
          </a:bodyPr>
          <a:lstStyle/>
          <a:p>
            <a:r>
              <a:rPr lang="ru-RU" sz="2600" b="1" dirty="0">
                <a:latin typeface="Garamond" panose="02020404030301010803" pitchFamily="18" charset="0"/>
              </a:rPr>
              <a:t>Общий вид оператора: </a:t>
            </a:r>
            <a:endParaRPr lang="en-US" sz="2600" b="1" dirty="0" smtClean="0">
              <a:latin typeface="Garamond" panose="02020404030301010803" pitchFamily="18" charset="0"/>
            </a:endParaRPr>
          </a:p>
          <a:p>
            <a:r>
              <a:rPr lang="en-US" sz="6200" b="1" dirty="0">
                <a:latin typeface="Garamond" panose="02020404030301010803" pitchFamily="18" charset="0"/>
              </a:rPr>
              <a:t>&lt;</a:t>
            </a:r>
            <a:r>
              <a:rPr lang="ru-RU" sz="6200" b="1" dirty="0">
                <a:latin typeface="Garamond" panose="02020404030301010803" pitchFamily="18" charset="0"/>
              </a:rPr>
              <a:t>имя переменной</a:t>
            </a:r>
            <a:r>
              <a:rPr lang="en-US" sz="6200" b="1" dirty="0">
                <a:latin typeface="Garamond" panose="02020404030301010803" pitchFamily="18" charset="0"/>
              </a:rPr>
              <a:t>&gt;</a:t>
            </a:r>
            <a:r>
              <a:rPr lang="ru-RU" sz="6200" b="1" dirty="0">
                <a:latin typeface="Garamond" panose="02020404030301010803" pitchFamily="18" charset="0"/>
              </a:rPr>
              <a:t>=</a:t>
            </a:r>
            <a:r>
              <a:rPr lang="en-US" sz="6200" b="1" dirty="0">
                <a:latin typeface="Garamond" panose="02020404030301010803" pitchFamily="18" charset="0"/>
              </a:rPr>
              <a:t>&lt;</a:t>
            </a:r>
            <a:r>
              <a:rPr lang="ru-RU" sz="6200" b="1" dirty="0">
                <a:latin typeface="Garamond" panose="02020404030301010803" pitchFamily="18" charset="0"/>
              </a:rPr>
              <a:t>значение или вычисляемое выражение</a:t>
            </a:r>
            <a:r>
              <a:rPr lang="en-US" sz="6200" b="1" dirty="0">
                <a:latin typeface="Garamond" panose="02020404030301010803" pitchFamily="18" charset="0"/>
              </a:rPr>
              <a:t>&gt;</a:t>
            </a:r>
          </a:p>
          <a:p>
            <a:pPr marL="2417763" indent="361950"/>
            <a:r>
              <a:rPr lang="ru-RU" sz="36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Примеры</a:t>
            </a:r>
            <a:r>
              <a:rPr lang="ru-RU" sz="3600" b="1" dirty="0">
                <a:solidFill>
                  <a:srgbClr val="FF0000"/>
                </a:solidFill>
                <a:latin typeface="Garamond" panose="02020404030301010803" pitchFamily="18" charset="0"/>
              </a:rPr>
              <a:t>: </a:t>
            </a:r>
            <a:endParaRPr lang="ru-RU" sz="3600" b="1" dirty="0" smtClean="0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pPr marL="3232150" indent="-90488"/>
            <a:r>
              <a:rPr lang="ru-RU" sz="3600" b="1" dirty="0" smtClean="0">
                <a:latin typeface="Garamond" panose="02020404030301010803" pitchFamily="18" charset="0"/>
              </a:rPr>
              <a:t>a </a:t>
            </a:r>
            <a:r>
              <a:rPr lang="ru-RU" sz="3600" b="1" dirty="0">
                <a:latin typeface="Garamond" panose="02020404030301010803" pitchFamily="18" charset="0"/>
              </a:rPr>
              <a:t>= 25 </a:t>
            </a:r>
            <a:endParaRPr lang="ru-RU" sz="3600" b="1" dirty="0" smtClean="0">
              <a:latin typeface="Garamond" panose="02020404030301010803" pitchFamily="18" charset="0"/>
            </a:endParaRPr>
          </a:p>
          <a:p>
            <a:pPr marL="3232150" indent="-90488"/>
            <a:r>
              <a:rPr lang="ru-RU" sz="3600" b="1" dirty="0" smtClean="0">
                <a:latin typeface="Garamond" panose="02020404030301010803" pitchFamily="18" charset="0"/>
              </a:rPr>
              <a:t>b </a:t>
            </a:r>
            <a:r>
              <a:rPr lang="ru-RU" sz="3600" b="1" dirty="0">
                <a:latin typeface="Garamond" panose="02020404030301010803" pitchFamily="18" charset="0"/>
              </a:rPr>
              <a:t>= "Привет" </a:t>
            </a:r>
            <a:endParaRPr lang="ru-RU" sz="3600" b="1" dirty="0" smtClean="0">
              <a:latin typeface="Garamond" panose="02020404030301010803" pitchFamily="18" charset="0"/>
            </a:endParaRPr>
          </a:p>
          <a:p>
            <a:pPr marL="3232150" indent="-90488"/>
            <a:r>
              <a:rPr lang="ru-RU" sz="3600" b="1" dirty="0" smtClean="0">
                <a:latin typeface="Garamond" panose="02020404030301010803" pitchFamily="18" charset="0"/>
              </a:rPr>
              <a:t>c </a:t>
            </a:r>
            <a:r>
              <a:rPr lang="ru-RU" sz="3600" b="1" dirty="0">
                <a:latin typeface="Garamond" panose="02020404030301010803" pitchFamily="18" charset="0"/>
              </a:rPr>
              <a:t>= 1.4 + 5.7 * a </a:t>
            </a:r>
            <a:endParaRPr lang="ru-RU" sz="3600" b="1" dirty="0" smtClean="0">
              <a:latin typeface="Garamond" panose="02020404030301010803" pitchFamily="18" charset="0"/>
            </a:endParaRPr>
          </a:p>
          <a:p>
            <a:pPr marL="3232150" indent="-90488"/>
            <a:r>
              <a:rPr lang="ru-RU" sz="3600" b="1" dirty="0" smtClean="0">
                <a:latin typeface="Garamond" panose="02020404030301010803" pitchFamily="18" charset="0"/>
              </a:rPr>
              <a:t>d </a:t>
            </a:r>
            <a:r>
              <a:rPr lang="ru-RU" sz="3600" b="1" dirty="0">
                <a:latin typeface="Garamond" panose="02020404030301010803" pitchFamily="18" charset="0"/>
              </a:rPr>
              <a:t>= a &lt; </a:t>
            </a:r>
            <a:r>
              <a:rPr lang="ru-RU" sz="3600" b="1" dirty="0" smtClean="0">
                <a:latin typeface="Garamond" panose="02020404030301010803" pitchFamily="18" charset="0"/>
              </a:rPr>
              <a:t>c</a:t>
            </a:r>
          </a:p>
          <a:p>
            <a:pPr marL="3232150" indent="-90488"/>
            <a:r>
              <a:rPr lang="en-US" sz="3600" b="1" dirty="0" smtClean="0">
                <a:latin typeface="Garamond" panose="02020404030301010803" pitchFamily="18" charset="0"/>
              </a:rPr>
              <a:t>e=“</a:t>
            </a:r>
            <a:r>
              <a:rPr lang="ru-RU" sz="3600" b="1" dirty="0" smtClean="0">
                <a:latin typeface="Garamond" panose="02020404030301010803" pitchFamily="18" charset="0"/>
              </a:rPr>
              <a:t>мир</a:t>
            </a:r>
            <a:r>
              <a:rPr lang="en-US" sz="3600" b="1" dirty="0" smtClean="0">
                <a:latin typeface="Garamond" panose="02020404030301010803" pitchFamily="18" charset="0"/>
              </a:rPr>
              <a:t>”</a:t>
            </a:r>
            <a:r>
              <a:rPr lang="ru-RU" sz="3600" b="1" dirty="0" smtClean="0">
                <a:latin typeface="Garamond" panose="02020404030301010803" pitchFamily="18" charset="0"/>
              </a:rPr>
              <a:t>+</a:t>
            </a:r>
            <a:r>
              <a:rPr lang="en-US" sz="3600" b="1" dirty="0" smtClean="0">
                <a:latin typeface="Garamond" panose="02020404030301010803" pitchFamily="18" charset="0"/>
              </a:rPr>
              <a:t>b</a:t>
            </a:r>
          </a:p>
          <a:p>
            <a:pPr marL="3232150" indent="-90488"/>
            <a:r>
              <a:rPr lang="en-US" sz="3600" b="1" dirty="0" smtClean="0">
                <a:latin typeface="Garamond" panose="02020404030301010803" pitchFamily="18" charset="0"/>
              </a:rPr>
              <a:t>f=x*(</a:t>
            </a:r>
            <a:r>
              <a:rPr lang="en-US" sz="3600" b="1" dirty="0" err="1" smtClean="0">
                <a:latin typeface="Garamond" panose="02020404030301010803" pitchFamily="18" charset="0"/>
              </a:rPr>
              <a:t>a+c</a:t>
            </a:r>
            <a:r>
              <a:rPr lang="en-US" sz="3600" b="1" dirty="0" smtClean="0">
                <a:latin typeface="Garamond" panose="02020404030301010803" pitchFamily="18" charset="0"/>
              </a:rPr>
              <a:t>)/3</a:t>
            </a:r>
            <a:endParaRPr lang="ru-RU" sz="36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12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789040"/>
            <a:ext cx="7615808" cy="1753833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latin typeface="Garamond" panose="02020404030301010803" pitchFamily="18" charset="0"/>
              </a:rPr>
              <a:t>Нельзя указывать в правой части выражения переменные, которые не были заранее </a:t>
            </a:r>
            <a:r>
              <a:rPr lang="ru-RU" sz="3200" dirty="0" smtClean="0">
                <a:latin typeface="Garamond" panose="02020404030301010803" pitchFamily="18" charset="0"/>
              </a:rPr>
              <a:t>созданы </a:t>
            </a:r>
            <a:r>
              <a:rPr lang="ru-RU" sz="3200" dirty="0">
                <a:latin typeface="Garamond" panose="02020404030301010803" pitchFamily="18" charset="0"/>
              </a:rPr>
              <a:t>(определены). </a:t>
            </a:r>
            <a:r>
              <a:rPr lang="en-US" sz="3200" dirty="0" smtClean="0">
                <a:latin typeface="Garamond" panose="02020404030301010803" pitchFamily="18" charset="0"/>
              </a:rPr>
              <a:t/>
            </a:r>
            <a:br>
              <a:rPr lang="en-US" sz="3200" dirty="0" smtClean="0">
                <a:latin typeface="Garamond" panose="02020404030301010803" pitchFamily="18" charset="0"/>
              </a:rPr>
            </a:br>
            <a:r>
              <a:rPr lang="ru-RU" sz="3200" dirty="0" smtClean="0">
                <a:latin typeface="Garamond" panose="02020404030301010803" pitchFamily="18" charset="0"/>
              </a:rPr>
              <a:t>Так </a:t>
            </a:r>
            <a:r>
              <a:rPr lang="ru-RU" sz="3200" dirty="0">
                <a:latin typeface="Garamond" panose="02020404030301010803" pitchFamily="18" charset="0"/>
              </a:rPr>
              <a:t>для переменных c и d все входящие переменные были заданы выше. </a:t>
            </a:r>
            <a:r>
              <a:rPr lang="en-US" sz="3200" dirty="0" smtClean="0">
                <a:latin typeface="Garamond" panose="02020404030301010803" pitchFamily="18" charset="0"/>
              </a:rPr>
              <a:t/>
            </a:r>
            <a:br>
              <a:rPr lang="en-US" sz="3200" dirty="0" smtClean="0">
                <a:latin typeface="Garamond" panose="02020404030301010803" pitchFamily="18" charset="0"/>
              </a:rPr>
            </a:br>
            <a:r>
              <a:rPr lang="ru-RU" sz="3200" b="1" dirty="0" smtClean="0">
                <a:latin typeface="Garamond" panose="02020404030301010803" pitchFamily="18" charset="0"/>
              </a:rPr>
              <a:t>Следующая </a:t>
            </a:r>
            <a:r>
              <a:rPr lang="ru-RU" sz="3200" b="1" dirty="0">
                <a:latin typeface="Garamond" panose="02020404030301010803" pitchFamily="18" charset="0"/>
              </a:rPr>
              <a:t>строка ошибочна </a:t>
            </a:r>
            <a:r>
              <a:rPr lang="en-US" sz="3200" dirty="0" smtClean="0">
                <a:latin typeface="Garamond" panose="02020404030301010803" pitchFamily="18" charset="0"/>
              </a:rPr>
              <a:t/>
            </a:r>
            <a:br>
              <a:rPr lang="en-US" sz="3200" dirty="0" smtClean="0">
                <a:latin typeface="Garamond" panose="02020404030301010803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f </a:t>
            </a:r>
            <a:r>
              <a:rPr lang="ru-RU" sz="3200" b="1" dirty="0">
                <a:solidFill>
                  <a:srgbClr val="FF0000"/>
                </a:solidFill>
                <a:latin typeface="Garamond" panose="02020404030301010803" pitchFamily="18" charset="0"/>
              </a:rPr>
              <a:t>= x * (a + c) / 3 </a:t>
            </a:r>
            <a:r>
              <a:rPr lang="en-US" sz="3200" dirty="0" smtClean="0">
                <a:latin typeface="Garamond" panose="02020404030301010803" pitchFamily="18" charset="0"/>
              </a:rPr>
              <a:t/>
            </a:r>
            <a:br>
              <a:rPr lang="en-US" sz="3200" dirty="0" smtClean="0">
                <a:latin typeface="Garamond" panose="02020404030301010803" pitchFamily="18" charset="0"/>
              </a:rPr>
            </a:br>
            <a:r>
              <a:rPr lang="ru-RU" sz="3200" dirty="0" smtClean="0">
                <a:latin typeface="Garamond" panose="02020404030301010803" pitchFamily="18" charset="0"/>
              </a:rPr>
              <a:t>так </a:t>
            </a:r>
            <a:r>
              <a:rPr lang="ru-RU" sz="3200" dirty="0">
                <a:latin typeface="Garamond" panose="02020404030301010803" pitchFamily="18" charset="0"/>
              </a:rPr>
              <a:t>как переменная x из правой части ранее не была создана. </a:t>
            </a:r>
            <a:endParaRPr lang="ru-RU" sz="32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10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07" y="133467"/>
            <a:ext cx="9036496" cy="216024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Garamond" panose="02020404030301010803" pitchFamily="18" charset="0"/>
              </a:rPr>
              <a:t>В </a:t>
            </a:r>
            <a:r>
              <a:rPr lang="ru-RU" sz="2800" b="1" dirty="0" err="1">
                <a:latin typeface="Garamond" panose="02020404030301010803" pitchFamily="18" charset="0"/>
              </a:rPr>
              <a:t>Python</a:t>
            </a:r>
            <a:r>
              <a:rPr lang="ru-RU" sz="2800" b="1" dirty="0">
                <a:latin typeface="Garamond" panose="02020404030301010803" pitchFamily="18" charset="0"/>
              </a:rPr>
              <a:t> разрешено множественное присваивание. </a:t>
            </a:r>
            <a:r>
              <a:rPr lang="en-US" sz="3600" dirty="0" smtClean="0">
                <a:latin typeface="Garamond" panose="02020404030301010803" pitchFamily="18" charset="0"/>
              </a:rPr>
              <a:t/>
            </a:r>
            <a:br>
              <a:rPr lang="en-US" sz="3600" dirty="0" smtClean="0">
                <a:latin typeface="Garamond" panose="02020404030301010803" pitchFamily="18" charset="0"/>
              </a:rPr>
            </a:br>
            <a:r>
              <a:rPr lang="ru-RU" sz="2800" b="1" dirty="0" smtClean="0">
                <a:latin typeface="Garamond" panose="02020404030301010803" pitchFamily="18" charset="0"/>
              </a:rPr>
              <a:t>Запись </a:t>
            </a:r>
            <a:r>
              <a:rPr lang="ru-RU" sz="2800" b="1" dirty="0">
                <a:latin typeface="Garamond" panose="02020404030301010803" pitchFamily="18" charset="0"/>
              </a:rPr>
              <a:t>а = b = 0 </a:t>
            </a:r>
            <a:r>
              <a:rPr lang="en-US" sz="2800" b="1" dirty="0" smtClean="0">
                <a:latin typeface="Garamond" panose="02020404030301010803" pitchFamily="18" charset="0"/>
              </a:rPr>
              <a:t/>
            </a:r>
            <a:br>
              <a:rPr lang="en-US" sz="2800" b="1" dirty="0" smtClean="0">
                <a:latin typeface="Garamond" panose="02020404030301010803" pitchFamily="18" charset="0"/>
              </a:rPr>
            </a:br>
            <a:r>
              <a:rPr lang="ru-RU" sz="2800" b="1" dirty="0" smtClean="0">
                <a:latin typeface="Garamond" panose="02020404030301010803" pitchFamily="18" charset="0"/>
              </a:rPr>
              <a:t>равносильна </a:t>
            </a:r>
            <a:r>
              <a:rPr lang="ru-RU" sz="2800" b="1" dirty="0">
                <a:latin typeface="Garamond" panose="02020404030301010803" pitchFamily="18" charset="0"/>
              </a:rPr>
              <a:t>паре операторов </a:t>
            </a:r>
            <a:r>
              <a:rPr lang="en-US" sz="2800" b="1" dirty="0" smtClean="0">
                <a:latin typeface="Garamond" panose="02020404030301010803" pitchFamily="18" charset="0"/>
              </a:rPr>
              <a:t/>
            </a:r>
            <a:br>
              <a:rPr lang="en-US" sz="2800" b="1" dirty="0" smtClean="0">
                <a:latin typeface="Garamond" panose="02020404030301010803" pitchFamily="18" charset="0"/>
              </a:rPr>
            </a:br>
            <a:r>
              <a:rPr lang="ru-RU" sz="2800" b="1" dirty="0" smtClean="0">
                <a:latin typeface="Garamond" panose="02020404030301010803" pitchFamily="18" charset="0"/>
              </a:rPr>
              <a:t>b </a:t>
            </a:r>
            <a:r>
              <a:rPr lang="ru-RU" sz="2800" b="1" dirty="0">
                <a:latin typeface="Garamond" panose="02020404030301010803" pitchFamily="18" charset="0"/>
              </a:rPr>
              <a:t>= </a:t>
            </a:r>
            <a:r>
              <a:rPr lang="ru-RU" sz="2800" b="1" dirty="0" smtClean="0">
                <a:latin typeface="Garamond" panose="02020404030301010803" pitchFamily="18" charset="0"/>
              </a:rPr>
              <a:t>0 и а </a:t>
            </a:r>
            <a:r>
              <a:rPr lang="ru-RU" sz="2800" b="1" dirty="0">
                <a:latin typeface="Garamond" panose="02020404030301010803" pitchFamily="18" charset="0"/>
              </a:rPr>
              <a:t>= </a:t>
            </a:r>
            <a:r>
              <a:rPr lang="ru-RU" sz="2800" b="1" dirty="0" smtClean="0">
                <a:latin typeface="Garamond" panose="02020404030301010803" pitchFamily="18" charset="0"/>
              </a:rPr>
              <a:t>0</a:t>
            </a:r>
            <a:r>
              <a:rPr lang="en-US" sz="2800" b="1" dirty="0" smtClean="0">
                <a:latin typeface="Garamond" panose="02020404030301010803" pitchFamily="18" charset="0"/>
              </a:rPr>
              <a:t/>
            </a:r>
            <a:br>
              <a:rPr lang="en-US" sz="2800" b="1" dirty="0" smtClean="0">
                <a:latin typeface="Garamond" panose="02020404030301010803" pitchFamily="18" charset="0"/>
              </a:rPr>
            </a:br>
            <a:r>
              <a:rPr lang="ru-RU" sz="2800" b="1" dirty="0" smtClean="0">
                <a:latin typeface="Garamond" panose="02020404030301010803" pitchFamily="18" charset="0"/>
              </a:rPr>
              <a:t/>
            </a:r>
            <a:br>
              <a:rPr lang="ru-RU" sz="2800" b="1" dirty="0" smtClean="0">
                <a:latin typeface="Garamond" panose="02020404030301010803" pitchFamily="18" charset="0"/>
              </a:rPr>
            </a:br>
            <a:r>
              <a:rPr lang="en-US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a</a:t>
            </a:r>
            <a:r>
              <a:rPr lang="ru-RU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,</a:t>
            </a:r>
            <a:r>
              <a:rPr lang="en-US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b=5</a:t>
            </a:r>
            <a:r>
              <a:rPr lang="ru-RU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,3</a:t>
            </a:r>
            <a:r>
              <a:rPr lang="en-US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ИЛИ </a:t>
            </a:r>
            <a:r>
              <a:rPr lang="en-US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a=5 </a:t>
            </a:r>
            <a:r>
              <a:rPr lang="ru-RU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и </a:t>
            </a:r>
            <a:r>
              <a:rPr lang="en-US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b=</a:t>
            </a:r>
            <a:r>
              <a:rPr lang="ru-RU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3</a:t>
            </a:r>
            <a:endParaRPr lang="ru-RU" sz="3200" b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2176" t="44054" r="8128" b="24276"/>
          <a:stretch/>
        </p:blipFill>
        <p:spPr>
          <a:xfrm>
            <a:off x="103907" y="2276872"/>
            <a:ext cx="9019949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1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537" y="614224"/>
            <a:ext cx="8532948" cy="186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dirty="0">
                <a:solidFill>
                  <a:srgbClr val="330066"/>
                </a:solidFill>
                <a:latin typeface="Garamond" panose="02020404030301010803" pitchFamily="18" charset="0"/>
              </a:rPr>
              <a:t>Выражение –</a:t>
            </a:r>
            <a:r>
              <a:rPr lang="ru-RU" sz="2000" b="1" dirty="0" smtClean="0">
                <a:solidFill>
                  <a:srgbClr val="330066"/>
                </a:solidFill>
                <a:latin typeface="Garamond" panose="02020404030301010803" pitchFamily="18" charset="0"/>
              </a:rPr>
              <a:t> </a:t>
            </a:r>
            <a:r>
              <a:rPr lang="ru-RU" sz="2000" dirty="0">
                <a:solidFill>
                  <a:srgbClr val="330066"/>
                </a:solidFill>
                <a:latin typeface="Garamond" panose="02020404030301010803" pitchFamily="18" charset="0"/>
              </a:rPr>
              <a:t>это конструкция, возвращающая значение некоторого типа</a:t>
            </a: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Простыми </a:t>
            </a:r>
            <a:r>
              <a:rPr lang="ru-RU" sz="2000" dirty="0">
                <a:solidFill>
                  <a:srgbClr val="330066"/>
                </a:solidFill>
                <a:latin typeface="Garamond" panose="02020404030301010803" pitchFamily="18" charset="0"/>
              </a:rPr>
              <a:t>выражениями являются переменные и </a:t>
            </a: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константы.</a:t>
            </a:r>
            <a:endParaRPr lang="ru-RU" sz="2000" dirty="0">
              <a:solidFill>
                <a:srgbClr val="330066"/>
              </a:solidFill>
              <a:latin typeface="Garamond" panose="02020404030301010803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Сложные </a:t>
            </a:r>
            <a:r>
              <a:rPr lang="ru-RU" sz="2000" dirty="0">
                <a:solidFill>
                  <a:srgbClr val="330066"/>
                </a:solidFill>
                <a:latin typeface="Garamond" panose="02020404030301010803" pitchFamily="18" charset="0"/>
              </a:rPr>
              <a:t>выражения строятся из простых с помощью операций, </a:t>
            </a: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функций </a:t>
            </a:r>
            <a:r>
              <a:rPr lang="ru-RU" sz="2000" dirty="0">
                <a:solidFill>
                  <a:srgbClr val="330066"/>
                </a:solidFill>
                <a:latin typeface="Garamond" panose="02020404030301010803" pitchFamily="18" charset="0"/>
              </a:rPr>
              <a:t>и скобок. Данные, к которым применяются операции, называются </a:t>
            </a:r>
            <a:r>
              <a:rPr lang="ru-RU" sz="2000" b="1" dirty="0">
                <a:solidFill>
                  <a:srgbClr val="330066"/>
                </a:solidFill>
                <a:latin typeface="Garamond" panose="02020404030301010803" pitchFamily="18" charset="0"/>
              </a:rPr>
              <a:t>операндами</a:t>
            </a: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Используется линейная форма записи выражений (в одну строку).</a:t>
            </a:r>
          </a:p>
        </p:txBody>
      </p:sp>
      <p:sp>
        <p:nvSpPr>
          <p:cNvPr id="3" name="Rectangle 422"/>
          <p:cNvSpPr txBox="1">
            <a:spLocks noChangeArrowheads="1"/>
          </p:cNvSpPr>
          <p:nvPr/>
        </p:nvSpPr>
        <p:spPr bwMode="auto">
          <a:xfrm>
            <a:off x="611560" y="-64158"/>
            <a:ext cx="7452828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ru-RU" sz="3200" dirty="0" smtClean="0">
                <a:solidFill>
                  <a:srgbClr val="330066"/>
                </a:solidFill>
              </a:rPr>
              <a:t>Выражения и операции</a:t>
            </a:r>
            <a:endParaRPr lang="ru-RU" sz="3200" dirty="0">
              <a:solidFill>
                <a:srgbClr val="330066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429404"/>
              </p:ext>
            </p:extLst>
          </p:nvPr>
        </p:nvGraphicFramePr>
        <p:xfrm>
          <a:off x="683568" y="2902956"/>
          <a:ext cx="7578841" cy="3334354"/>
        </p:xfrm>
        <a:graphic>
          <a:graphicData uri="http://schemas.openxmlformats.org/drawingml/2006/table">
            <a:tbl>
              <a:tblPr/>
              <a:tblGrid>
                <a:gridCol w="35397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553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837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419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b="1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Операция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b="1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Обозначение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b="1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Пример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3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Сложение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3 + 4</a:t>
                      </a:r>
                      <a:r>
                        <a:rPr lang="en-US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= 7</a:t>
                      </a:r>
                      <a:endParaRPr lang="ru-RU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3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Вычитание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7 - 2</a:t>
                      </a:r>
                      <a:r>
                        <a:rPr lang="en-US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= 5</a:t>
                      </a:r>
                      <a:endParaRPr lang="ru-RU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3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Умножение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*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2 * 2</a:t>
                      </a:r>
                      <a:r>
                        <a:rPr lang="en-US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</a:t>
                      </a:r>
                      <a:r>
                        <a:rPr lang="en-US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= 4</a:t>
                      </a:r>
                      <a:endParaRPr lang="ru-RU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3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Деление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/</a:t>
                      </a:r>
                      <a:endParaRPr lang="ru-RU" sz="2400" b="1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8 / 2</a:t>
                      </a:r>
                      <a:r>
                        <a:rPr lang="en-US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</a:t>
                      </a:r>
                      <a:r>
                        <a:rPr lang="en-US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= 4</a:t>
                      </a:r>
                      <a:endParaRPr lang="ru-RU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3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Целочисленное деление</a:t>
                      </a:r>
                      <a:endParaRPr lang="ru-RU" kern="1200" dirty="0">
                        <a:solidFill>
                          <a:srgbClr val="330066"/>
                        </a:solidFill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//</a:t>
                      </a:r>
                      <a:endParaRPr lang="ru-RU" sz="2400" b="1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9 </a:t>
                      </a: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//</a:t>
                      </a:r>
                      <a:r>
                        <a:rPr lang="en-US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</a:t>
                      </a:r>
                      <a:r>
                        <a:rPr lang="ru-RU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2 = 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13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Остаток </a:t>
                      </a:r>
                      <a:r>
                        <a:rPr lang="ru-RU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от деления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%</a:t>
                      </a:r>
                      <a:endParaRPr lang="ru-RU" sz="2400" b="1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9 </a:t>
                      </a: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%</a:t>
                      </a:r>
                      <a:r>
                        <a:rPr lang="en-US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 </a:t>
                      </a:r>
                      <a:r>
                        <a:rPr lang="en-US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2 = 1</a:t>
                      </a:r>
                      <a:endParaRPr lang="ru-RU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3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Возведение в степень</a:t>
                      </a:r>
                      <a:endParaRPr lang="ru-RU" kern="1200" dirty="0">
                        <a:solidFill>
                          <a:srgbClr val="330066"/>
                        </a:solidFill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**</a:t>
                      </a:r>
                      <a:endParaRPr lang="ru-RU" sz="2400" b="1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2 ** 3 = 8</a:t>
                      </a:r>
                      <a:endParaRPr lang="ru-RU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75755" y="2504947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330066"/>
                </a:solidFill>
              </a:rPr>
              <a:t>Арифметические операции</a:t>
            </a:r>
          </a:p>
        </p:txBody>
      </p:sp>
    </p:spTree>
    <p:extLst>
      <p:ext uri="{BB962C8B-B14F-4D97-AF65-F5344CB8AC3E}">
        <p14:creationId xmlns:p14="http://schemas.microsoft.com/office/powerpoint/2010/main" val="364309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314831"/>
            <a:ext cx="8229600" cy="1143000"/>
          </a:xfrm>
          <a:noFill/>
        </p:spPr>
        <p:txBody>
          <a:bodyPr>
            <a:noAutofit/>
          </a:bodyPr>
          <a:lstStyle/>
          <a:p>
            <a:pPr algn="l">
              <a:lnSpc>
                <a:spcPct val="70000"/>
              </a:lnSpc>
            </a:pPr>
            <a:r>
              <a:rPr lang="ru-RU" sz="6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C000"/>
                </a:solidFill>
              </a:rPr>
              <a:t>Основные операции</a:t>
            </a:r>
            <a:endParaRPr lang="ru-RU" sz="60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7037" y="857232"/>
            <a:ext cx="8429684" cy="3143272"/>
          </a:xfrm>
          <a:noFill/>
        </p:spPr>
        <p:txBody>
          <a:bodyPr>
            <a:noAutofit/>
          </a:bodyPr>
          <a:lstStyle/>
          <a:p>
            <a:pPr indent="0" algn="just">
              <a:buNone/>
            </a:pPr>
            <a:r>
              <a:rPr lang="ru-RU" sz="2800" b="1" dirty="0"/>
              <a:t>Основные операции с целыми </a:t>
            </a:r>
            <a:r>
              <a:rPr lang="en-US" sz="2800" b="1" dirty="0" smtClean="0"/>
              <a:t>(</a:t>
            </a:r>
            <a:r>
              <a:rPr lang="en-US" sz="2800" b="1" dirty="0" err="1" smtClean="0"/>
              <a:t>int</a:t>
            </a:r>
            <a:r>
              <a:rPr lang="en-US" sz="2800" b="1" dirty="0" smtClean="0"/>
              <a:t>) </a:t>
            </a:r>
            <a:r>
              <a:rPr lang="ru-RU" sz="2800" b="1" dirty="0" smtClean="0"/>
              <a:t>и вещественными</a:t>
            </a:r>
            <a:r>
              <a:rPr lang="en-US" sz="2800" b="1" dirty="0" smtClean="0"/>
              <a:t> </a:t>
            </a:r>
            <a:r>
              <a:rPr lang="ru-RU" sz="2800" b="1" dirty="0" smtClean="0"/>
              <a:t>(</a:t>
            </a:r>
            <a:r>
              <a:rPr lang="en-US" sz="2800" b="1" dirty="0" smtClean="0"/>
              <a:t>float</a:t>
            </a:r>
            <a:r>
              <a:rPr lang="ru-RU" sz="2800" b="1" dirty="0" smtClean="0"/>
              <a:t>) числами:</a:t>
            </a:r>
            <a:endParaRPr lang="ru-RU" sz="2800" b="1" dirty="0"/>
          </a:p>
          <a:p>
            <a:pPr indent="0">
              <a:buBlip>
                <a:blip r:embed="rId2"/>
              </a:buBlip>
            </a:pPr>
            <a:r>
              <a:rPr lang="ru-RU" sz="2800" dirty="0"/>
              <a:t>A + B — сумма;</a:t>
            </a:r>
          </a:p>
          <a:p>
            <a:pPr indent="0">
              <a:buBlip>
                <a:blip r:embed="rId2"/>
              </a:buBlip>
            </a:pPr>
            <a:r>
              <a:rPr lang="ru-RU" sz="2800" dirty="0"/>
              <a:t>A - B — разность;</a:t>
            </a:r>
          </a:p>
          <a:p>
            <a:pPr indent="0">
              <a:buBlip>
                <a:blip r:embed="rId2"/>
              </a:buBlip>
            </a:pPr>
            <a:r>
              <a:rPr lang="ru-RU" sz="2800" dirty="0"/>
              <a:t>A * B — произведение;</a:t>
            </a:r>
          </a:p>
          <a:p>
            <a:pPr indent="0">
              <a:buBlip>
                <a:blip r:embed="rId2"/>
              </a:buBlip>
            </a:pPr>
            <a:r>
              <a:rPr lang="ru-RU" sz="2800" dirty="0"/>
              <a:t>A / B — частное, </a:t>
            </a:r>
            <a:r>
              <a:rPr lang="ru-RU" sz="2800" i="1" dirty="0"/>
              <a:t>(результатом этого действия является вещественное число, даже если A нацело делится на B);</a:t>
            </a:r>
            <a:endParaRPr lang="ru-RU" sz="2800" dirty="0"/>
          </a:p>
          <a:p>
            <a:pPr indent="0">
              <a:buBlip>
                <a:blip r:embed="rId2"/>
              </a:buBlip>
            </a:pPr>
            <a:r>
              <a:rPr lang="ru-RU" sz="2800" dirty="0" smtClean="0"/>
              <a:t>A </a:t>
            </a:r>
            <a:r>
              <a:rPr lang="ru-RU" sz="2800" dirty="0"/>
              <a:t>% B — взятие остатка от деления A на B;</a:t>
            </a:r>
          </a:p>
          <a:p>
            <a:pPr indent="0">
              <a:buBlip>
                <a:blip r:embed="rId2"/>
              </a:buBlip>
            </a:pPr>
            <a:r>
              <a:rPr lang="ru-RU" sz="2800" dirty="0"/>
              <a:t>A // B — взятие целой части от деления A на B</a:t>
            </a:r>
          </a:p>
          <a:p>
            <a:pPr indent="0">
              <a:buBlip>
                <a:blip r:embed="rId2"/>
              </a:buBlip>
            </a:pPr>
            <a:r>
              <a:rPr lang="ru-RU" sz="2800" dirty="0"/>
              <a:t>A ** B — возведение в степень.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14340" name="Picture 4" descr="Python — Википед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65367" y="14106"/>
            <a:ext cx="874483" cy="874483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-142908" y="0"/>
            <a:ext cx="500066" cy="6858000"/>
          </a:xfrm>
          <a:prstGeom prst="rect">
            <a:avLst/>
          </a:prstGeom>
          <a:solidFill>
            <a:srgbClr val="3D86C3"/>
          </a:solidFill>
          <a:ln>
            <a:solidFill>
              <a:srgbClr val="3D8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-142908" y="428604"/>
            <a:ext cx="50006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42" name="AutoShape 6" descr="C:\Users\mm7\Desktop\%D1%88%D0%BA%D0%BE%D0%BB%D0%BA%D0%B0\%D0%BA%D0%B0%D1%80%D1%82%D0%B8%D0%BD%D0%BA%D0%B8\1_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" name="Группа 22"/>
          <p:cNvGrpSpPr/>
          <p:nvPr/>
        </p:nvGrpSpPr>
        <p:grpSpPr>
          <a:xfrm>
            <a:off x="-357222" y="6286520"/>
            <a:ext cx="714380" cy="474347"/>
            <a:chOff x="-357222" y="3286124"/>
            <a:chExt cx="714380" cy="474347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-357222" y="3286124"/>
              <a:ext cx="571504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1406" y="3429000"/>
              <a:ext cx="285752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-214346" y="3571876"/>
              <a:ext cx="571504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-71470" y="3714752"/>
              <a:ext cx="285752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2732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3557" y="980728"/>
            <a:ext cx="8548923" cy="209288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2400" b="1" dirty="0">
                <a:solidFill>
                  <a:srgbClr val="330066"/>
                </a:solidFill>
                <a:latin typeface="Garamond" panose="02020404030301010803" pitchFamily="18" charset="0"/>
              </a:rPr>
              <a:t>Логические выражения </a:t>
            </a:r>
            <a:r>
              <a:rPr lang="ru-RU" sz="2400" dirty="0">
                <a:solidFill>
                  <a:srgbClr val="330066"/>
                </a:solidFill>
                <a:latin typeface="Garamond" panose="02020404030301010803" pitchFamily="18" charset="0"/>
              </a:rPr>
              <a:t>могут содержать </a:t>
            </a:r>
            <a:r>
              <a:rPr lang="ru-RU" sz="24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величины </a:t>
            </a:r>
            <a:r>
              <a:rPr lang="ru-RU" sz="2400" dirty="0">
                <a:solidFill>
                  <a:srgbClr val="330066"/>
                </a:solidFill>
                <a:latin typeface="Garamond" panose="02020404030301010803" pitchFamily="18" charset="0"/>
              </a:rPr>
              <a:t>или выражения, которые сравниваются между собой с помощью операций сравнения. </a:t>
            </a:r>
            <a:endParaRPr lang="ru-RU" sz="2400" dirty="0" smtClean="0">
              <a:solidFill>
                <a:srgbClr val="330066"/>
              </a:solidFill>
              <a:latin typeface="Garamond" panose="02020404030301010803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ru-RU" sz="24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Логическое </a:t>
            </a:r>
            <a:r>
              <a:rPr lang="ru-RU" sz="2400" dirty="0">
                <a:solidFill>
                  <a:srgbClr val="330066"/>
                </a:solidFill>
                <a:latin typeface="Garamond" panose="02020404030301010803" pitchFamily="18" charset="0"/>
              </a:rPr>
              <a:t>выражение может принимать лишь два значения: «истина» или «ложь».</a:t>
            </a:r>
          </a:p>
        </p:txBody>
      </p:sp>
      <p:sp>
        <p:nvSpPr>
          <p:cNvPr id="4" name="Rectangle 422"/>
          <p:cNvSpPr txBox="1">
            <a:spLocks noChangeArrowheads="1"/>
          </p:cNvSpPr>
          <p:nvPr/>
        </p:nvSpPr>
        <p:spPr bwMode="auto">
          <a:xfrm>
            <a:off x="395536" y="188640"/>
            <a:ext cx="7452828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ru-RU" sz="32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Выражения и операции</a:t>
            </a:r>
            <a:endParaRPr lang="ru-RU" sz="3200" dirty="0">
              <a:solidFill>
                <a:srgbClr val="330066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029541"/>
              </p:ext>
            </p:extLst>
          </p:nvPr>
        </p:nvGraphicFramePr>
        <p:xfrm>
          <a:off x="1331639" y="3680360"/>
          <a:ext cx="6624736" cy="2484942"/>
        </p:xfrm>
        <a:graphic>
          <a:graphicData uri="http://schemas.openxmlformats.org/drawingml/2006/table">
            <a:tbl>
              <a:tblPr/>
              <a:tblGrid>
                <a:gridCol w="29090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578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5786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066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b="1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Операция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b="1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Символы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b="1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Пример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71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равно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=</a:t>
                      </a:r>
                      <a:r>
                        <a:rPr lang="en-US" sz="1800" b="1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=</a:t>
                      </a:r>
                      <a:endParaRPr lang="ru-RU" sz="1800" b="1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0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x </a:t>
                      </a:r>
                      <a:r>
                        <a:rPr lang="en-US" sz="1800" i="0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== </a:t>
                      </a:r>
                      <a:r>
                        <a:rPr lang="en-US" sz="1800" i="0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0</a:t>
                      </a:r>
                      <a:endParaRPr lang="ru-RU" sz="1800" i="0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622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не равно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!=</a:t>
                      </a:r>
                      <a:endParaRPr lang="ru-RU" sz="1800" b="1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0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x </a:t>
                      </a:r>
                      <a:r>
                        <a:rPr lang="en-US" sz="1800" i="0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!= </a:t>
                      </a:r>
                      <a:r>
                        <a:rPr lang="en-US" sz="1800" i="0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0</a:t>
                      </a:r>
                      <a:endParaRPr lang="ru-RU" sz="1800" i="0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22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больше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&gt;</a:t>
                      </a:r>
                      <a:endParaRPr lang="ru-RU" sz="1800" b="1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0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x &gt; 0</a:t>
                      </a:r>
                      <a:endParaRPr lang="ru-RU" sz="1800" i="0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22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меньше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&lt;</a:t>
                      </a:r>
                      <a:endParaRPr lang="ru-RU" sz="1800" b="1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0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x &lt; 0</a:t>
                      </a:r>
                      <a:endParaRPr lang="ru-RU" sz="1800" i="0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22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больше или равно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&gt;=</a:t>
                      </a:r>
                      <a:endParaRPr lang="ru-RU" sz="1800" b="1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0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x &gt;= 0</a:t>
                      </a:r>
                      <a:endParaRPr lang="ru-RU" sz="1800" i="0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22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solidFill>
                            <a:srgbClr val="330066"/>
                          </a:solidFill>
                          <a:latin typeface="Arial" charset="0"/>
                          <a:ea typeface="+mn-ea"/>
                          <a:cs typeface="+mn-cs"/>
                        </a:rPr>
                        <a:t>меньше или равно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&lt;=</a:t>
                      </a:r>
                      <a:endParaRPr lang="ru-RU" sz="1800" b="1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i="0" kern="1200" dirty="0">
                          <a:solidFill>
                            <a:srgbClr val="330066"/>
                          </a:solidFill>
                          <a:latin typeface="Courier New" pitchFamily="49" charset="0"/>
                          <a:ea typeface="+mn-ea"/>
                          <a:cs typeface="Courier New" pitchFamily="49" charset="0"/>
                        </a:rPr>
                        <a:t>x &lt;= 0</a:t>
                      </a:r>
                      <a:endParaRPr lang="ru-RU" sz="1800" i="0" kern="1200" dirty="0">
                        <a:solidFill>
                          <a:srgbClr val="330066"/>
                        </a:solidFill>
                        <a:latin typeface="Courier New" pitchFamily="49" charset="0"/>
                        <a:ea typeface="+mn-ea"/>
                        <a:cs typeface="Courier New" pitchFamily="49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0594" y="3084596"/>
            <a:ext cx="8388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30066"/>
                </a:solidFill>
                <a:latin typeface="Garamond" panose="02020404030301010803" pitchFamily="18" charset="0"/>
              </a:rPr>
              <a:t>Операции сравнения</a:t>
            </a:r>
            <a:endParaRPr lang="ru-RU" sz="3200" b="1" dirty="0">
              <a:solidFill>
                <a:srgbClr val="330066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910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408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dirty="0">
                <a:latin typeface="Garamond" panose="02020404030301010803" pitchFamily="18" charset="0"/>
              </a:rPr>
              <a:t>Как и люди, компьютеры «говорят» на разных языках, только языки эти — компьютерные. </a:t>
            </a:r>
            <a:endParaRPr lang="ru-RU" sz="3000" dirty="0" smtClean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r>
              <a:rPr lang="ru-RU" sz="3000" dirty="0" smtClean="0">
                <a:latin typeface="Garamond" panose="02020404030301010803" pitchFamily="18" charset="0"/>
              </a:rPr>
              <a:t>Компьютерный </a:t>
            </a:r>
            <a:r>
              <a:rPr lang="ru-RU" sz="3000" dirty="0">
                <a:latin typeface="Garamond" panose="02020404030301010803" pitchFamily="18" charset="0"/>
              </a:rPr>
              <a:t>язык служит для того, чтобы переговариваться с компьютером, используя команды, понятные и компьютеру, и человеку. </a:t>
            </a:r>
            <a:endParaRPr lang="ru-RU" sz="3000" dirty="0" smtClean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r>
              <a:rPr lang="ru-RU" sz="3000" dirty="0" smtClean="0">
                <a:latin typeface="Garamond" panose="02020404030301010803" pitchFamily="18" charset="0"/>
              </a:rPr>
              <a:t>Некоторые </a:t>
            </a:r>
            <a:r>
              <a:rPr lang="ru-RU" sz="3000" dirty="0">
                <a:latin typeface="Garamond" panose="02020404030301010803" pitchFamily="18" charset="0"/>
              </a:rPr>
              <a:t>языки программирования названы в честь людей (например, Ада и Паскаль), </a:t>
            </a:r>
            <a:endParaRPr lang="ru-RU" sz="3000" dirty="0" smtClean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r>
              <a:rPr lang="ru-RU" sz="3000" dirty="0" smtClean="0">
                <a:latin typeface="Garamond" panose="02020404030301010803" pitchFamily="18" charset="0"/>
              </a:rPr>
              <a:t>другие </a:t>
            </a:r>
            <a:r>
              <a:rPr lang="ru-RU" sz="3000" dirty="0">
                <a:latin typeface="Garamond" panose="02020404030301010803" pitchFamily="18" charset="0"/>
              </a:rPr>
              <a:t>названия являются простыми акронимами, то есть аббревиатурой (к примеру, BASIC — от англ. </a:t>
            </a:r>
            <a:r>
              <a:rPr lang="ru-RU" sz="3000" dirty="0" err="1">
                <a:latin typeface="Garamond" panose="02020404030301010803" pitchFamily="18" charset="0"/>
              </a:rPr>
              <a:t>Beginner’s</a:t>
            </a:r>
            <a:r>
              <a:rPr lang="ru-RU" sz="3000" dirty="0">
                <a:latin typeface="Garamond" panose="02020404030301010803" pitchFamily="18" charset="0"/>
              </a:rPr>
              <a:t> </a:t>
            </a:r>
            <a:r>
              <a:rPr lang="ru-RU" sz="3000" dirty="0" err="1">
                <a:latin typeface="Garamond" panose="02020404030301010803" pitchFamily="18" charset="0"/>
              </a:rPr>
              <a:t>All-purpose</a:t>
            </a:r>
            <a:r>
              <a:rPr lang="ru-RU" sz="3000" dirty="0">
                <a:latin typeface="Garamond" panose="02020404030301010803" pitchFamily="18" charset="0"/>
              </a:rPr>
              <a:t> </a:t>
            </a:r>
            <a:r>
              <a:rPr lang="ru-RU" sz="3000" dirty="0" err="1">
                <a:latin typeface="Garamond" panose="02020404030301010803" pitchFamily="18" charset="0"/>
              </a:rPr>
              <a:t>Symbolic</a:t>
            </a:r>
            <a:r>
              <a:rPr lang="ru-RU" sz="3000" dirty="0">
                <a:latin typeface="Garamond" panose="02020404030301010803" pitchFamily="18" charset="0"/>
              </a:rPr>
              <a:t> </a:t>
            </a:r>
            <a:r>
              <a:rPr lang="ru-RU" sz="3000" dirty="0" err="1">
                <a:latin typeface="Garamond" panose="02020404030301010803" pitchFamily="18" charset="0"/>
              </a:rPr>
              <a:t>Instruction</a:t>
            </a:r>
            <a:r>
              <a:rPr lang="ru-RU" sz="3000" dirty="0">
                <a:latin typeface="Garamond" panose="02020404030301010803" pitchFamily="18" charset="0"/>
              </a:rPr>
              <a:t> </a:t>
            </a:r>
            <a:r>
              <a:rPr lang="ru-RU" sz="3000" dirty="0" err="1">
                <a:latin typeface="Garamond" panose="02020404030301010803" pitchFamily="18" charset="0"/>
              </a:rPr>
              <a:t>Code</a:t>
            </a:r>
            <a:r>
              <a:rPr lang="ru-RU" sz="3000" dirty="0">
                <a:latin typeface="Garamond" panose="02020404030301010803" pitchFamily="18" charset="0"/>
              </a:rPr>
              <a:t>, универсальный код символических инструкций для начинающих), и уж совсем немногие языки названы в </a:t>
            </a:r>
            <a:r>
              <a:rPr lang="ru-RU" sz="3000" b="1" dirty="0">
                <a:latin typeface="Garamond" panose="02020404030301010803" pitchFamily="18" charset="0"/>
              </a:rPr>
              <a:t>честь телевизионных шоу — как </a:t>
            </a:r>
            <a:r>
              <a:rPr lang="ru-RU" sz="3000" b="1" dirty="0" err="1">
                <a:latin typeface="Garamond" panose="02020404030301010803" pitchFamily="18" charset="0"/>
              </a:rPr>
              <a:t>Python</a:t>
            </a:r>
            <a:r>
              <a:rPr lang="ru-RU" sz="3000" dirty="0" smtClean="0">
                <a:latin typeface="Garamond" panose="02020404030301010803" pitchFamily="18" charset="0"/>
              </a:rPr>
              <a:t>.</a:t>
            </a:r>
            <a:endParaRPr lang="ru-RU" sz="3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23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r="27804" b="56662"/>
          <a:stretch/>
        </p:blipFill>
        <p:spPr>
          <a:xfrm>
            <a:off x="107504" y="1556792"/>
            <a:ext cx="8743433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97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614" y="142852"/>
            <a:ext cx="8357171" cy="678657"/>
          </a:xfrm>
          <a:noFill/>
        </p:spPr>
        <p:txBody>
          <a:bodyPr>
            <a:noAutofit/>
          </a:bodyPr>
          <a:lstStyle/>
          <a:p>
            <a:pPr algn="l">
              <a:lnSpc>
                <a:spcPct val="70000"/>
              </a:lnSpc>
            </a:pPr>
            <a:r>
              <a:rPr lang="ru-RU" sz="54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C000"/>
                </a:solidFill>
              </a:rPr>
              <a:t>Приоритеты операций</a:t>
            </a:r>
            <a:endParaRPr lang="ru-RU" sz="54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61611"/>
            <a:ext cx="8286808" cy="5929330"/>
          </a:xfrm>
          <a:noFill/>
        </p:spPr>
        <p:txBody>
          <a:bodyPr>
            <a:noAutofit/>
          </a:bodyPr>
          <a:lstStyle/>
          <a:p>
            <a:pPr indent="0" algn="just">
              <a:buNone/>
            </a:pPr>
            <a:r>
              <a:rPr lang="ru-RU" sz="2600" b="1" dirty="0" smtClean="0"/>
              <a:t>Приоритеты </a:t>
            </a:r>
            <a:r>
              <a:rPr lang="ru-RU" sz="2600" b="1" dirty="0"/>
              <a:t>операций в </a:t>
            </a:r>
            <a:r>
              <a:rPr lang="ru-RU" sz="2600" b="1" dirty="0" err="1" smtClean="0"/>
              <a:t>Python</a:t>
            </a:r>
            <a:r>
              <a:rPr lang="ru-RU" sz="2600" b="1" dirty="0" smtClean="0"/>
              <a:t> совпадают </a:t>
            </a:r>
            <a:r>
              <a:rPr lang="ru-RU" sz="2600" b="1" dirty="0"/>
              <a:t>с приоритетом операций в математике, а именно:</a:t>
            </a:r>
          </a:p>
          <a:p>
            <a:pPr marL="857250" indent="-514350" algn="just">
              <a:buFont typeface="+mj-lt"/>
              <a:buAutoNum type="arabicParenR"/>
            </a:pPr>
            <a:r>
              <a:rPr lang="ru-RU" sz="2600" dirty="0"/>
              <a:t>Выполняются возведения в степень справа налево, то есть 3 ** 3 ** 3 это 3 ** (3 ** 3).</a:t>
            </a:r>
          </a:p>
          <a:p>
            <a:pPr marL="857250" indent="-514350" algn="just">
              <a:buFont typeface="+mj-lt"/>
              <a:buAutoNum type="arabicParenR"/>
            </a:pPr>
            <a:r>
              <a:rPr lang="ru-RU" sz="2600" dirty="0"/>
              <a:t>Выполняются унарные минусы (отрицания).</a:t>
            </a:r>
          </a:p>
          <a:p>
            <a:pPr marL="857250" indent="-514350" algn="just">
              <a:buFont typeface="+mj-lt"/>
              <a:buAutoNum type="arabicParenR"/>
            </a:pPr>
            <a:r>
              <a:rPr lang="ru-RU" sz="2600" dirty="0"/>
              <a:t>Выполняются умножения и деления слева направо. Операции умножения и деления имеют одинаковый приоритет.</a:t>
            </a:r>
          </a:p>
          <a:p>
            <a:pPr marL="857250" indent="-514350" algn="just">
              <a:buFont typeface="+mj-lt"/>
              <a:buAutoNum type="arabicParenR"/>
            </a:pPr>
            <a:r>
              <a:rPr lang="ru-RU" sz="2600" dirty="0"/>
              <a:t>Выполняются сложения и вычитания слева направо. Операции сложения и вычитания имеют одинаковый приоритет.</a:t>
            </a:r>
          </a:p>
          <a:p>
            <a:pPr marL="857250" indent="-514350" algn="just">
              <a:buFont typeface="+mj-lt"/>
              <a:buAutoNum type="arabicParenR"/>
            </a:pPr>
            <a:r>
              <a:rPr lang="ru-RU" sz="2600" dirty="0"/>
              <a:t>Для изменения порядка действий нужно использовать скобки.</a:t>
            </a:r>
          </a:p>
          <a:p>
            <a:pPr marL="0" indent="0" algn="just">
              <a:buNone/>
            </a:pPr>
            <a:endParaRPr lang="ru-RU" sz="2600" dirty="0" smtClean="0"/>
          </a:p>
          <a:p>
            <a:pPr marL="0" indent="0" algn="just">
              <a:buNone/>
            </a:pPr>
            <a:r>
              <a:rPr lang="ru-RU" sz="2600" dirty="0" smtClean="0"/>
              <a:t> </a:t>
            </a:r>
            <a:endParaRPr lang="ru-RU" sz="2600" dirty="0"/>
          </a:p>
        </p:txBody>
      </p:sp>
      <p:pic>
        <p:nvPicPr>
          <p:cNvPr id="14340" name="Picture 4" descr="Python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0217" y="-24207"/>
            <a:ext cx="785818" cy="785818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-142908" y="0"/>
            <a:ext cx="500066" cy="6858000"/>
          </a:xfrm>
          <a:prstGeom prst="rect">
            <a:avLst/>
          </a:prstGeom>
          <a:solidFill>
            <a:srgbClr val="3D86C3"/>
          </a:solidFill>
          <a:ln>
            <a:solidFill>
              <a:srgbClr val="3D8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-142908" y="428604"/>
            <a:ext cx="50006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42" name="AutoShape 6" descr="C:\Users\mm7\Desktop\%D1%88%D0%BA%D0%BE%D0%BB%D0%BA%D0%B0\%D0%BA%D0%B0%D1%80%D1%82%D0%B8%D0%BD%D0%BA%D0%B8\1_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" name="Группа 22"/>
          <p:cNvGrpSpPr/>
          <p:nvPr/>
        </p:nvGrpSpPr>
        <p:grpSpPr>
          <a:xfrm>
            <a:off x="-357222" y="6286520"/>
            <a:ext cx="714380" cy="474347"/>
            <a:chOff x="-357222" y="3286124"/>
            <a:chExt cx="714380" cy="474347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-357222" y="3286124"/>
              <a:ext cx="571504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1406" y="3429000"/>
              <a:ext cx="285752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-214346" y="3571876"/>
              <a:ext cx="571504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-71470" y="3714752"/>
              <a:ext cx="285752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4215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ext Box 3"/>
          <p:cNvSpPr txBox="1">
            <a:spLocks noChangeArrowheads="1"/>
          </p:cNvSpPr>
          <p:nvPr/>
        </p:nvSpPr>
        <p:spPr bwMode="auto">
          <a:xfrm>
            <a:off x="266467" y="4235422"/>
            <a:ext cx="2013334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000" b="1" i="1" dirty="0">
                <a:solidFill>
                  <a:schemeClr val="tx2"/>
                </a:solidFill>
              </a:rPr>
              <a:t>Например</a:t>
            </a:r>
            <a:r>
              <a:rPr lang="ru-RU" sz="2000" b="1" i="1" dirty="0" smtClean="0">
                <a:solidFill>
                  <a:schemeClr val="tx2"/>
                </a:solidFill>
              </a:rPr>
              <a:t>:</a:t>
            </a:r>
            <a:endParaRPr lang="ru-RU" sz="2000" b="1" i="1" dirty="0">
              <a:solidFill>
                <a:schemeClr val="tx2"/>
              </a:solidFill>
            </a:endParaRPr>
          </a:p>
        </p:txBody>
      </p:sp>
      <p:sp>
        <p:nvSpPr>
          <p:cNvPr id="14131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41316" name="Object 4"/>
          <p:cNvGraphicFramePr>
            <a:graphicFrameLocks noChangeAspect="1"/>
          </p:cNvGraphicFramePr>
          <p:nvPr>
            <p:extLst/>
          </p:nvPr>
        </p:nvGraphicFramePr>
        <p:xfrm>
          <a:off x="2195736" y="4182796"/>
          <a:ext cx="1346541" cy="974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Формула" r:id="rId3" imgW="545760" imgH="393480" progId="Equation.3">
                  <p:embed/>
                </p:oleObj>
              </mc:Choice>
              <mc:Fallback>
                <p:oleObj name="Формула" r:id="rId3" imgW="545760" imgH="393480" progId="Equation.3">
                  <p:embed/>
                  <p:pic>
                    <p:nvPicPr>
                      <p:cNvPr id="14131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4182796"/>
                        <a:ext cx="1346541" cy="97439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22"/>
          <p:cNvSpPr txBox="1">
            <a:spLocks noChangeArrowheads="1"/>
          </p:cNvSpPr>
          <p:nvPr/>
        </p:nvSpPr>
        <p:spPr bwMode="auto">
          <a:xfrm>
            <a:off x="778920" y="6658"/>
            <a:ext cx="7452828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9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ru-RU" sz="32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Выражения и операции</a:t>
            </a:r>
            <a:endParaRPr lang="ru-RU" sz="3200" dirty="0">
              <a:solidFill>
                <a:srgbClr val="330066"/>
              </a:solidFill>
              <a:latin typeface="Garamond" panose="02020404030301010803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187649" y="5217395"/>
            <a:ext cx="2754306" cy="1048529"/>
            <a:chOff x="3455876" y="2990290"/>
            <a:chExt cx="2754306" cy="1048529"/>
          </a:xfrm>
        </p:grpSpPr>
        <p:sp>
          <p:nvSpPr>
            <p:cNvPr id="141318" name="Text Box 6"/>
            <p:cNvSpPr txBox="1">
              <a:spLocks noChangeArrowheads="1"/>
            </p:cNvSpPr>
            <p:nvPr/>
          </p:nvSpPr>
          <p:spPr bwMode="auto">
            <a:xfrm>
              <a:off x="3455876" y="3392488"/>
              <a:ext cx="2754306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600" dirty="0" err="1" smtClean="0">
                  <a:latin typeface="Garamond" panose="02020404030301010803" pitchFamily="18" charset="0"/>
                </a:rPr>
                <a:t>v+a</a:t>
              </a:r>
              <a:r>
                <a:rPr lang="en-US" sz="3600" dirty="0" smtClean="0">
                  <a:latin typeface="Garamond" panose="02020404030301010803" pitchFamily="18" charset="0"/>
                </a:rPr>
                <a:t>*t**2/2</a:t>
              </a:r>
              <a:endParaRPr lang="ru-RU" sz="3600" dirty="0">
                <a:latin typeface="Garamond" panose="02020404030301010803" pitchFamily="18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4968044" y="2991579"/>
              <a:ext cx="23402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  <a:latin typeface="Garamond" panose="02020404030301010803" pitchFamily="18" charset="0"/>
                </a:rPr>
                <a:t>1</a:t>
              </a:r>
              <a:endParaRPr lang="ru-RU" sz="3600" b="1" dirty="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37974" y="2998397"/>
              <a:ext cx="23402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  <a:latin typeface="Garamond" panose="02020404030301010803" pitchFamily="18" charset="0"/>
                </a:rPr>
                <a:t>2</a:t>
              </a:r>
              <a:endParaRPr lang="ru-RU" sz="3600" b="1" dirty="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571693" y="2990290"/>
              <a:ext cx="23402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  <a:latin typeface="Garamond" panose="02020404030301010803" pitchFamily="18" charset="0"/>
                </a:rPr>
                <a:t>3</a:t>
              </a:r>
              <a:endParaRPr lang="ru-RU" sz="3600" b="1" dirty="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845979" y="2995543"/>
              <a:ext cx="23402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rgbClr val="FF0000"/>
                  </a:solidFill>
                  <a:latin typeface="Garamond" panose="02020404030301010803" pitchFamily="18" charset="0"/>
                </a:rPr>
                <a:t>4</a:t>
              </a:r>
              <a:endParaRPr lang="ru-RU" sz="3600" b="1" dirty="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49740" y="590964"/>
            <a:ext cx="8476916" cy="35548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rgbClr val="330066"/>
                </a:solidFill>
                <a:latin typeface="Garamond" panose="02020404030301010803" pitchFamily="18" charset="0"/>
              </a:rPr>
              <a:t>Приоритет выполнения операций: </a:t>
            </a:r>
            <a:endParaRPr lang="ru-RU" sz="2000" b="1" i="1" dirty="0" smtClean="0">
              <a:solidFill>
                <a:srgbClr val="330066"/>
              </a:solidFill>
              <a:latin typeface="Garamond" panose="02020404030301010803" pitchFamily="18" charset="0"/>
            </a:endParaRPr>
          </a:p>
          <a:p>
            <a:r>
              <a:rPr lang="ru-RU" sz="2000" b="1" i="1" dirty="0" smtClean="0">
                <a:solidFill>
                  <a:srgbClr val="330066"/>
                </a:solidFill>
                <a:latin typeface="Garamond" panose="02020404030301010803" pitchFamily="18" charset="0"/>
              </a:rPr>
              <a:t/>
            </a:r>
            <a:br>
              <a:rPr lang="ru-RU" sz="2000" b="1" i="1" dirty="0" smtClean="0">
                <a:solidFill>
                  <a:srgbClr val="330066"/>
                </a:solidFill>
                <a:latin typeface="Garamond" panose="02020404030301010803" pitchFamily="18" charset="0"/>
              </a:rPr>
            </a:b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1</a:t>
            </a:r>
            <a:r>
              <a:rPr lang="ru-RU" sz="2000" dirty="0">
                <a:solidFill>
                  <a:srgbClr val="330066"/>
                </a:solidFill>
                <a:latin typeface="Garamond" panose="02020404030301010803" pitchFamily="18" charset="0"/>
              </a:rPr>
              <a:t>) </a:t>
            </a: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операции </a:t>
            </a:r>
            <a:r>
              <a:rPr lang="ru-RU" sz="2000" dirty="0">
                <a:solidFill>
                  <a:srgbClr val="330066"/>
                </a:solidFill>
                <a:latin typeface="Garamond" panose="02020404030301010803" pitchFamily="18" charset="0"/>
              </a:rPr>
              <a:t>в скобках; </a:t>
            </a: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/>
            </a:r>
            <a:b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</a:b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2</a:t>
            </a:r>
            <a:r>
              <a:rPr lang="ru-RU" sz="2000" dirty="0">
                <a:solidFill>
                  <a:srgbClr val="330066"/>
                </a:solidFill>
                <a:latin typeface="Garamond" panose="02020404030301010803" pitchFamily="18" charset="0"/>
              </a:rPr>
              <a:t>) </a:t>
            </a: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возведение в степень; </a:t>
            </a:r>
            <a:b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</a:b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3</a:t>
            </a:r>
            <a:r>
              <a:rPr lang="ru-RU" sz="2000" dirty="0">
                <a:solidFill>
                  <a:srgbClr val="330066"/>
                </a:solidFill>
                <a:latin typeface="Garamond" panose="02020404030301010803" pitchFamily="18" charset="0"/>
              </a:rPr>
              <a:t>) умножение и </a:t>
            </a: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деление (в том числе</a:t>
            </a:r>
            <a:r>
              <a:rPr lang="en-US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 </a:t>
            </a: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// и</a:t>
            </a:r>
            <a:r>
              <a:rPr lang="en-US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 </a:t>
            </a: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%); </a:t>
            </a:r>
            <a:b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</a:b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4</a:t>
            </a:r>
            <a:r>
              <a:rPr lang="ru-RU" sz="2000" dirty="0">
                <a:solidFill>
                  <a:srgbClr val="330066"/>
                </a:solidFill>
                <a:latin typeface="Garamond" panose="02020404030301010803" pitchFamily="18" charset="0"/>
              </a:rPr>
              <a:t>) сложение и </a:t>
            </a: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вычитание.</a:t>
            </a:r>
            <a:b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</a:b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 Операции </a:t>
            </a:r>
            <a:r>
              <a:rPr lang="ru-RU" sz="2000" dirty="0">
                <a:solidFill>
                  <a:srgbClr val="330066"/>
                </a:solidFill>
                <a:latin typeface="Garamond" panose="02020404030301010803" pitchFamily="18" charset="0"/>
              </a:rPr>
              <a:t>одинакового приоритета выполняются в порядке записи слева направо</a:t>
            </a: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.</a:t>
            </a:r>
          </a:p>
          <a:p>
            <a:pPr algn="just">
              <a:spcBef>
                <a:spcPts val="600"/>
              </a:spcBef>
            </a:pPr>
            <a:r>
              <a:rPr lang="ru-RU" sz="2000" dirty="0" smtClean="0">
                <a:solidFill>
                  <a:srgbClr val="330066"/>
                </a:solidFill>
                <a:latin typeface="Garamond" panose="02020404030301010803" pitchFamily="18" charset="0"/>
              </a:rPr>
              <a:t>Если выражение слишком длинное и не помещается в одной строке, необходимо заключить всё выражение в скобки (перенос внутри скобок разрешён).</a:t>
            </a:r>
            <a:endParaRPr lang="ru-RU" sz="2000" dirty="0">
              <a:solidFill>
                <a:srgbClr val="330066"/>
              </a:solidFill>
              <a:latin typeface="Garamond" panose="02020404030301010803" pitchFamily="18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5053216" y="3890408"/>
            <a:ext cx="2484276" cy="1037511"/>
            <a:chOff x="3425472" y="2969840"/>
            <a:chExt cx="2484276" cy="1037511"/>
          </a:xfrm>
        </p:grpSpPr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3425472" y="3422576"/>
              <a:ext cx="2484276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3200" dirty="0" smtClean="0">
                  <a:latin typeface="Garamond" panose="02020404030301010803" pitchFamily="18" charset="0"/>
                </a:rPr>
                <a:t>(</a:t>
              </a:r>
              <a:r>
                <a:rPr lang="en-US" sz="3200" dirty="0" err="1" smtClean="0">
                  <a:latin typeface="Garamond" panose="02020404030301010803" pitchFamily="18" charset="0"/>
                </a:rPr>
                <a:t>a+b</a:t>
              </a:r>
              <a:r>
                <a:rPr lang="ru-RU" sz="3200" dirty="0" smtClean="0">
                  <a:latin typeface="Garamond" panose="02020404030301010803" pitchFamily="18" charset="0"/>
                </a:rPr>
                <a:t>)</a:t>
              </a:r>
              <a:r>
                <a:rPr lang="en-US" sz="3200" dirty="0" smtClean="0">
                  <a:latin typeface="Garamond" panose="02020404030301010803" pitchFamily="18" charset="0"/>
                </a:rPr>
                <a:t>*h/2</a:t>
              </a:r>
              <a:endParaRPr lang="ru-RU" sz="3200" dirty="0">
                <a:latin typeface="Garamond" panose="02020404030301010803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059525" y="3004083"/>
              <a:ext cx="234026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0000"/>
                  </a:solidFill>
                  <a:latin typeface="Garamond" panose="02020404030301010803" pitchFamily="18" charset="0"/>
                </a:rPr>
                <a:t>1</a:t>
              </a:r>
              <a:endParaRPr lang="ru-RU" sz="3200" b="1" dirty="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667560" y="3028485"/>
              <a:ext cx="234026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0000"/>
                  </a:solidFill>
                  <a:latin typeface="Garamond" panose="02020404030301010803" pitchFamily="18" charset="0"/>
                </a:rPr>
                <a:t>2</a:t>
              </a:r>
              <a:endParaRPr lang="ru-RU" sz="3200" b="1" dirty="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58188" y="2969840"/>
              <a:ext cx="234026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0000"/>
                  </a:solidFill>
                  <a:latin typeface="Garamond" panose="02020404030301010803" pitchFamily="18" charset="0"/>
                </a:rPr>
                <a:t>3</a:t>
              </a:r>
              <a:endParaRPr lang="ru-RU" sz="3200" b="1" dirty="0">
                <a:solidFill>
                  <a:srgbClr val="FF0000"/>
                </a:solidFill>
                <a:latin typeface="Garamond" panose="02020404030301010803" pitchFamily="18" charset="0"/>
              </a:endParaRPr>
            </a:p>
          </p:txBody>
        </p:sp>
      </p:grpSp>
      <p:graphicFrame>
        <p:nvGraphicFramePr>
          <p:cNvPr id="2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047861"/>
              </p:ext>
            </p:extLst>
          </p:nvPr>
        </p:nvGraphicFramePr>
        <p:xfrm>
          <a:off x="2387995" y="5231137"/>
          <a:ext cx="1260140" cy="1128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7" name="Формула" r:id="rId5" imgW="469800" imgH="419040" progId="Equation.3">
                  <p:embed/>
                </p:oleObj>
              </mc:Choice>
              <mc:Fallback>
                <p:oleObj name="Формула" r:id="rId5" imgW="469800" imgH="419040" progId="Equation.3">
                  <p:embed/>
                  <p:pic>
                    <p:nvPicPr>
                      <p:cNvPr id="2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7995" y="5231137"/>
                        <a:ext cx="1260140" cy="112876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Стрелка вправо 3"/>
          <p:cNvSpPr/>
          <p:nvPr/>
        </p:nvSpPr>
        <p:spPr>
          <a:xfrm>
            <a:off x="4109290" y="4523800"/>
            <a:ext cx="792088" cy="292388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4200017" y="5797280"/>
            <a:ext cx="792088" cy="292388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9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animBg="1"/>
      <p:bldP spid="16" grpId="0" animBg="1"/>
      <p:bldP spid="4" grpId="0" animBg="1"/>
      <p:bldP spid="2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7680" t="20002" r="14813" b="11420"/>
          <a:stretch/>
        </p:blipFill>
        <p:spPr>
          <a:xfrm>
            <a:off x="-10913" y="836712"/>
            <a:ext cx="9107949" cy="520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10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4521"/>
          <a:stretch/>
        </p:blipFill>
        <p:spPr>
          <a:xfrm>
            <a:off x="0" y="0"/>
            <a:ext cx="9031959" cy="26369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36911"/>
            <a:ext cx="9144000" cy="422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74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412776"/>
            <a:ext cx="8847171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59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6239"/>
          <a:stretch/>
        </p:blipFill>
        <p:spPr>
          <a:xfrm>
            <a:off x="179512" y="476672"/>
            <a:ext cx="8838819" cy="548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62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b="72754"/>
          <a:stretch/>
        </p:blipFill>
        <p:spPr>
          <a:xfrm>
            <a:off x="107504" y="475119"/>
            <a:ext cx="9036496" cy="13789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056167"/>
            <a:ext cx="8913772" cy="274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8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Div</a:t>
            </a:r>
            <a:r>
              <a:rPr lang="en-US" dirty="0" smtClean="0"/>
              <a:t> I mod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46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764704"/>
            <a:ext cx="72008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latin typeface="Garamond" panose="02020404030301010803" pitchFamily="18" charset="0"/>
              </a:rPr>
              <a:t>О да, язык программирования </a:t>
            </a:r>
            <a:r>
              <a:rPr lang="ru-RU" sz="3000" dirty="0" err="1">
                <a:latin typeface="Garamond" panose="02020404030301010803" pitchFamily="18" charset="0"/>
              </a:rPr>
              <a:t>Python</a:t>
            </a:r>
            <a:r>
              <a:rPr lang="ru-RU" sz="3000" dirty="0">
                <a:latin typeface="Garamond" panose="02020404030301010803" pitchFamily="18" charset="0"/>
              </a:rPr>
              <a:t> (произносится «</a:t>
            </a:r>
            <a:r>
              <a:rPr lang="ru-RU" sz="3000" b="1" dirty="0" err="1">
                <a:latin typeface="Garamond" panose="02020404030301010803" pitchFamily="18" charset="0"/>
              </a:rPr>
              <a:t>Пайтон</a:t>
            </a:r>
            <a:r>
              <a:rPr lang="ru-RU" sz="3000" dirty="0">
                <a:latin typeface="Garamond" panose="02020404030301010803" pitchFamily="18" charset="0"/>
              </a:rPr>
              <a:t>», с ударением на первый слог, хотя имейте в виду, что в России многие называют язык просто «</a:t>
            </a:r>
            <a:r>
              <a:rPr lang="ru-RU" sz="3000" b="1" dirty="0">
                <a:latin typeface="Garamond" panose="02020404030301010803" pitchFamily="18" charset="0"/>
              </a:rPr>
              <a:t>питон</a:t>
            </a:r>
            <a:r>
              <a:rPr lang="ru-RU" sz="3000" dirty="0">
                <a:latin typeface="Garamond" panose="02020404030301010803" pitchFamily="18" charset="0"/>
              </a:rPr>
              <a:t>») </a:t>
            </a:r>
            <a:endParaRPr lang="ru-RU" sz="3000" dirty="0" smtClean="0">
              <a:latin typeface="Garamond" panose="02020404030301010803" pitchFamily="18" charset="0"/>
            </a:endParaRPr>
          </a:p>
          <a:p>
            <a:pPr algn="ctr"/>
            <a:r>
              <a:rPr lang="ru-RU" sz="3000" dirty="0" smtClean="0">
                <a:latin typeface="Garamond" panose="02020404030301010803" pitchFamily="18" charset="0"/>
              </a:rPr>
              <a:t>получил </a:t>
            </a:r>
            <a:r>
              <a:rPr lang="ru-RU" sz="3000" dirty="0">
                <a:latin typeface="Garamond" panose="02020404030301010803" pitchFamily="18" charset="0"/>
              </a:rPr>
              <a:t>свое имя </a:t>
            </a:r>
            <a:r>
              <a:rPr lang="ru-RU" sz="3000" dirty="0" smtClean="0">
                <a:latin typeface="Garamond" panose="02020404030301010803" pitchFamily="18" charset="0"/>
              </a:rPr>
              <a:t>благодаря</a:t>
            </a:r>
          </a:p>
          <a:p>
            <a:pPr algn="ctr"/>
            <a:r>
              <a:rPr lang="ru-RU" sz="3000" dirty="0" smtClean="0">
                <a:latin typeface="Garamond" panose="02020404030301010803" pitchFamily="18" charset="0"/>
              </a:rPr>
              <a:t> </a:t>
            </a:r>
            <a:r>
              <a:rPr lang="ru-RU" sz="4000" b="1" dirty="0">
                <a:latin typeface="Garamond" panose="02020404030301010803" pitchFamily="18" charset="0"/>
              </a:rPr>
              <a:t>телешоу «Летающий цирк Монти </a:t>
            </a:r>
            <a:r>
              <a:rPr lang="ru-RU" sz="4000" b="1" dirty="0" err="1">
                <a:latin typeface="Garamond" panose="02020404030301010803" pitchFamily="18" charset="0"/>
              </a:rPr>
              <a:t>Пайтона</a:t>
            </a:r>
            <a:r>
              <a:rPr lang="ru-RU" sz="4000" b="1" dirty="0">
                <a:latin typeface="Garamond" panose="02020404030301010803" pitchFamily="18" charset="0"/>
              </a:rPr>
              <a:t>», </a:t>
            </a:r>
            <a:endParaRPr lang="ru-RU" sz="4000" b="1" dirty="0" smtClean="0">
              <a:latin typeface="Garamond" panose="02020404030301010803" pitchFamily="18" charset="0"/>
            </a:endParaRPr>
          </a:p>
          <a:p>
            <a:pPr algn="ctr"/>
            <a:r>
              <a:rPr lang="ru-RU" sz="3000" dirty="0" smtClean="0">
                <a:latin typeface="Garamond" panose="02020404030301010803" pitchFamily="18" charset="0"/>
              </a:rPr>
              <a:t>так </a:t>
            </a:r>
            <a:r>
              <a:rPr lang="ru-RU" sz="3000" dirty="0">
                <a:latin typeface="Garamond" panose="02020404030301010803" pitchFamily="18" charset="0"/>
              </a:rPr>
              <a:t>что змея питон здесь вовсе ни при чем</a:t>
            </a:r>
          </a:p>
        </p:txBody>
      </p:sp>
    </p:spTree>
    <p:extLst>
      <p:ext uri="{BB962C8B-B14F-4D97-AF65-F5344CB8AC3E}">
        <p14:creationId xmlns:p14="http://schemas.microsoft.com/office/powerpoint/2010/main" val="265416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82809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err="1">
                <a:latin typeface="Garamond" panose="02020404030301010803" pitchFamily="18" charset="0"/>
              </a:rPr>
              <a:t>Python</a:t>
            </a:r>
            <a:r>
              <a:rPr lang="ru-RU" sz="3000" dirty="0">
                <a:latin typeface="Garamond" panose="02020404030301010803" pitchFamily="18" charset="0"/>
              </a:rPr>
              <a:t> – язык программирования высокого уровня, предназначенный для самого широкого круга задач. </a:t>
            </a:r>
            <a:endParaRPr lang="ru-RU" sz="3000" dirty="0" smtClean="0">
              <a:latin typeface="Garamond" panose="02020404030301010803" pitchFamily="18" charset="0"/>
            </a:endParaRPr>
          </a:p>
          <a:p>
            <a:pPr algn="ctr"/>
            <a:r>
              <a:rPr lang="ru-RU" sz="3200" dirty="0" smtClean="0">
                <a:latin typeface="Garamond" panose="02020404030301010803" pitchFamily="18" charset="0"/>
              </a:rPr>
              <a:t>С </a:t>
            </a:r>
            <a:r>
              <a:rPr lang="ru-RU" sz="3200" dirty="0">
                <a:latin typeface="Garamond" panose="02020404030301010803" pitchFamily="18" charset="0"/>
              </a:rPr>
              <a:t>его помощью можно обрабатывать различные данные, создавать изображения, работать с базами данных, разрабатывать </a:t>
            </a:r>
            <a:r>
              <a:rPr lang="ru-RU" sz="3200" dirty="0" err="1">
                <a:latin typeface="Garamond" panose="02020404030301010803" pitchFamily="18" charset="0"/>
              </a:rPr>
              <a:t>Web</a:t>
            </a:r>
            <a:r>
              <a:rPr lang="ru-RU" sz="3200" dirty="0">
                <a:latin typeface="Garamond" panose="02020404030301010803" pitchFamily="18" charset="0"/>
              </a:rPr>
              <a:t>-сайты. </a:t>
            </a:r>
            <a:endParaRPr lang="ru-RU" sz="3200" dirty="0" smtClean="0">
              <a:latin typeface="Garamond" panose="02020404030301010803" pitchFamily="18" charset="0"/>
            </a:endParaRPr>
          </a:p>
          <a:p>
            <a:pPr algn="ctr"/>
            <a:r>
              <a:rPr lang="ru-RU" sz="3200" dirty="0" smtClean="0">
                <a:latin typeface="Garamond" panose="02020404030301010803" pitchFamily="18" charset="0"/>
              </a:rPr>
              <a:t>Разработка </a:t>
            </a:r>
            <a:r>
              <a:rPr lang="ru-RU" sz="3200" dirty="0">
                <a:latin typeface="Garamond" panose="02020404030301010803" pitchFamily="18" charset="0"/>
              </a:rPr>
              <a:t>языка </a:t>
            </a:r>
            <a:r>
              <a:rPr lang="ru-RU" sz="3200" dirty="0" err="1">
                <a:latin typeface="Garamond" panose="02020404030301010803" pitchFamily="18" charset="0"/>
              </a:rPr>
              <a:t>Python</a:t>
            </a:r>
            <a:r>
              <a:rPr lang="ru-RU" sz="3200" dirty="0">
                <a:latin typeface="Garamond" panose="02020404030301010803" pitchFamily="18" charset="0"/>
              </a:rPr>
              <a:t> была начата в конце 1980-х годов сотрудником голландского института CWI Гвидо </a:t>
            </a:r>
            <a:r>
              <a:rPr lang="ru-RU" sz="3200" dirty="0" err="1">
                <a:latin typeface="Garamond" panose="02020404030301010803" pitchFamily="18" charset="0"/>
              </a:rPr>
              <a:t>ван</a:t>
            </a:r>
            <a:r>
              <a:rPr lang="ru-RU" sz="3200" dirty="0">
                <a:latin typeface="Garamond" panose="02020404030301010803" pitchFamily="18" charset="0"/>
              </a:rPr>
              <a:t> </a:t>
            </a:r>
            <a:r>
              <a:rPr lang="ru-RU" sz="3200" dirty="0" err="1">
                <a:latin typeface="Garamond" panose="02020404030301010803" pitchFamily="18" charset="0"/>
              </a:rPr>
              <a:t>Россумом</a:t>
            </a:r>
            <a:r>
              <a:rPr lang="ru-RU" sz="3200" dirty="0">
                <a:latin typeface="Garamond" panose="02020404030301010803" pitchFamily="18" charset="0"/>
              </a:rPr>
              <a:t>. Опубликован исходный текст в феврале 1991 года. </a:t>
            </a:r>
          </a:p>
        </p:txBody>
      </p:sp>
    </p:spTree>
    <p:extLst>
      <p:ext uri="{BB962C8B-B14F-4D97-AF65-F5344CB8AC3E}">
        <p14:creationId xmlns:p14="http://schemas.microsoft.com/office/powerpoint/2010/main" val="216705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411162"/>
            <a:ext cx="8229600" cy="1143000"/>
          </a:xfrm>
          <a:noFill/>
        </p:spPr>
        <p:txBody>
          <a:bodyPr>
            <a:noAutofit/>
          </a:bodyPr>
          <a:lstStyle/>
          <a:p>
            <a:pPr algn="l">
              <a:lnSpc>
                <a:spcPct val="70000"/>
              </a:lnSpc>
            </a:pPr>
            <a:r>
              <a:rPr lang="ru-RU" sz="6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C000"/>
                </a:solidFill>
              </a:rPr>
              <a:t>Синтаксис</a:t>
            </a:r>
            <a:endParaRPr lang="ru-RU" sz="60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501122" cy="5929330"/>
          </a:xfrm>
          <a:noFill/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400" b="1" dirty="0" smtClean="0"/>
              <a:t>Основные принципы </a:t>
            </a:r>
            <a:r>
              <a:rPr lang="ru-RU" sz="2400" b="1" dirty="0"/>
              <a:t>синтаксиса языка </a:t>
            </a:r>
            <a:r>
              <a:rPr lang="ru-RU" sz="2400" b="1" dirty="0" err="1"/>
              <a:t>Python</a:t>
            </a:r>
            <a:endParaRPr lang="ru-RU" sz="2400" b="1" dirty="0"/>
          </a:p>
          <a:p>
            <a:pPr marL="857250" indent="-514350">
              <a:buFont typeface="+mj-lt"/>
              <a:buAutoNum type="arabicPeriod"/>
            </a:pPr>
            <a:r>
              <a:rPr lang="ru-RU" sz="2400" dirty="0"/>
              <a:t>Конец строки является концом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инструкции (</a:t>
            </a:r>
            <a:r>
              <a:rPr lang="ru-RU" dirty="0" smtClean="0"/>
              <a:t>";" </a:t>
            </a:r>
            <a:r>
              <a:rPr lang="ru-RU" sz="2400" dirty="0" smtClean="0"/>
              <a:t>не </a:t>
            </a:r>
            <a:r>
              <a:rPr lang="ru-RU" sz="2400" dirty="0"/>
              <a:t>требуется</a:t>
            </a:r>
            <a:r>
              <a:rPr lang="ru-RU" sz="2400" dirty="0" smtClean="0"/>
              <a:t>).</a:t>
            </a:r>
          </a:p>
          <a:p>
            <a:pPr indent="0">
              <a:buNone/>
            </a:pPr>
            <a:endParaRPr lang="ru-RU" sz="1600" dirty="0" smtClean="0"/>
          </a:p>
          <a:p>
            <a:pPr marL="857250" indent="-514350" algn="just">
              <a:buFont typeface="+mj-lt"/>
              <a:buAutoNum type="arabicPeriod" startAt="2"/>
            </a:pPr>
            <a:r>
              <a:rPr lang="ru-RU" sz="2400" dirty="0" smtClean="0"/>
              <a:t>Вложенные </a:t>
            </a:r>
            <a:r>
              <a:rPr lang="ru-RU" sz="2400" dirty="0"/>
              <a:t>инструкции объединяются в блоки по величине отступов. Отступ может быть любым, главное, чтобы в пределах одного вложенного блока отступ был одинаков. </a:t>
            </a:r>
            <a:endParaRPr lang="ru-RU" sz="2400" dirty="0" smtClean="0"/>
          </a:p>
          <a:p>
            <a:pPr marL="857250" indent="-514350" algn="just">
              <a:buFont typeface="+mj-lt"/>
              <a:buAutoNum type="arabicPeriod" startAt="2"/>
            </a:pPr>
            <a:endParaRPr lang="ru-RU" sz="2400" dirty="0"/>
          </a:p>
          <a:p>
            <a:pPr marL="857250" indent="-514350" algn="just">
              <a:buFont typeface="+mj-lt"/>
              <a:buAutoNum type="arabicPeriod" startAt="3"/>
            </a:pPr>
            <a:r>
              <a:rPr lang="ru-RU" sz="2400" dirty="0" smtClean="0"/>
              <a:t>Вложенные </a:t>
            </a:r>
            <a:r>
              <a:rPr lang="ru-RU" sz="2400" dirty="0"/>
              <a:t>инструкции в </a:t>
            </a:r>
            <a:r>
              <a:rPr lang="ru-RU" sz="2400" dirty="0" err="1"/>
              <a:t>Python</a:t>
            </a:r>
            <a:r>
              <a:rPr lang="ru-RU" sz="2400" dirty="0"/>
              <a:t> записываются в соответствии с одним и тем же шаблоном, когда основная инструкция завершается двоеточием, вслед за которым располагается вложенный блок кода, обычно с отступом под строкой основной инструкции.</a:t>
            </a:r>
          </a:p>
          <a:p>
            <a:pPr marL="0" indent="0" algn="just">
              <a:buNone/>
            </a:pPr>
            <a:endParaRPr lang="ru-RU" sz="2400" dirty="0"/>
          </a:p>
        </p:txBody>
      </p:sp>
      <p:pic>
        <p:nvPicPr>
          <p:cNvPr id="14340" name="Picture 4" descr="Python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142852"/>
            <a:ext cx="785818" cy="785818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-142908" y="0"/>
            <a:ext cx="500066" cy="6858000"/>
          </a:xfrm>
          <a:prstGeom prst="rect">
            <a:avLst/>
          </a:prstGeom>
          <a:solidFill>
            <a:srgbClr val="3D86C3"/>
          </a:solidFill>
          <a:ln>
            <a:solidFill>
              <a:srgbClr val="3D8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-142908" y="285728"/>
            <a:ext cx="50006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42" name="AutoShape 6" descr="C:\Users\mm7\Desktop\%D1%88%D0%BA%D0%BE%D0%BB%D0%BA%D0%B0\%D0%BA%D0%B0%D1%80%D1%82%D0%B8%D0%BD%D0%BA%D0%B8\1_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" name="Группа 22"/>
          <p:cNvGrpSpPr/>
          <p:nvPr/>
        </p:nvGrpSpPr>
        <p:grpSpPr>
          <a:xfrm>
            <a:off x="-357222" y="6286520"/>
            <a:ext cx="714380" cy="474347"/>
            <a:chOff x="-357222" y="3286124"/>
            <a:chExt cx="714380" cy="474347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-357222" y="3286124"/>
              <a:ext cx="571504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1406" y="3429000"/>
              <a:ext cx="285752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-214346" y="3571876"/>
              <a:ext cx="571504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-71470" y="3714752"/>
              <a:ext cx="285752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6269" y="1089028"/>
            <a:ext cx="2043254" cy="114300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/>
          <a:srcRect r="3827"/>
          <a:stretch>
            <a:fillRect/>
          </a:stretch>
        </p:blipFill>
        <p:spPr bwMode="auto">
          <a:xfrm>
            <a:off x="5652120" y="3411510"/>
            <a:ext cx="2786082" cy="100013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1252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838140"/>
          </a:xfrm>
        </p:spPr>
        <p:txBody>
          <a:bodyPr/>
          <a:lstStyle/>
          <a:p>
            <a:pPr algn="ctr"/>
            <a:r>
              <a:rPr lang="ru-RU" b="1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Алфавит и словарь языка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375" y="1052736"/>
            <a:ext cx="8712969" cy="4824536"/>
          </a:xfrm>
        </p:spPr>
        <p:txBody>
          <a:bodyPr>
            <a:noAutofit/>
          </a:bodyPr>
          <a:lstStyle/>
          <a:p>
            <a:pPr algn="just"/>
            <a:r>
              <a:rPr lang="ru-RU" dirty="0">
                <a:latin typeface="Garamond" panose="02020404030301010803" pitchFamily="18" charset="0"/>
              </a:rPr>
              <a:t>Основой языка программирования </a:t>
            </a:r>
            <a:r>
              <a:rPr lang="ru-RU" dirty="0" smtClean="0">
                <a:latin typeface="Garamond" panose="02020404030301010803" pitchFamily="18" charset="0"/>
              </a:rPr>
              <a:t>является </a:t>
            </a:r>
            <a:r>
              <a:rPr lang="ru-RU" dirty="0">
                <a:latin typeface="Garamond" panose="02020404030301010803" pitchFamily="18" charset="0"/>
              </a:rPr>
              <a:t>алфавит — набор допустимых символов, которые можно использовать для записи </a:t>
            </a:r>
            <a:r>
              <a:rPr lang="ru-RU" dirty="0" smtClean="0">
                <a:latin typeface="Garamond" panose="02020404030301010803" pitchFamily="18" charset="0"/>
              </a:rPr>
              <a:t>программы:</a:t>
            </a:r>
          </a:p>
          <a:p>
            <a:pPr marL="0" indent="242888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Garamond" panose="02020404030301010803" pitchFamily="18" charset="0"/>
              </a:rPr>
              <a:t>латинские </a:t>
            </a:r>
            <a:r>
              <a:rPr lang="ru-RU" dirty="0">
                <a:latin typeface="Garamond" panose="02020404030301010803" pitchFamily="18" charset="0"/>
              </a:rPr>
              <a:t>прописные и строчные буквы (А, В, С, ..., X, Y, Z, а, b, с, ..., х, у, z); </a:t>
            </a:r>
            <a:endParaRPr lang="ru-RU" dirty="0" smtClean="0">
              <a:latin typeface="Garamond" panose="02020404030301010803" pitchFamily="18" charset="0"/>
            </a:endParaRPr>
          </a:p>
          <a:p>
            <a:pPr marL="0" indent="242888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Garamond" panose="02020404030301010803" pitchFamily="18" charset="0"/>
              </a:rPr>
              <a:t>русские </a:t>
            </a:r>
            <a:r>
              <a:rPr lang="ru-RU" dirty="0">
                <a:latin typeface="Garamond" panose="02020404030301010803" pitchFamily="18" charset="0"/>
              </a:rPr>
              <a:t>прописные и строчные буквы (можно использовать, но это является очень плохим стилем); </a:t>
            </a:r>
            <a:endParaRPr lang="ru-RU" dirty="0" smtClean="0">
              <a:latin typeface="Garamond" panose="02020404030301010803" pitchFamily="18" charset="0"/>
            </a:endParaRPr>
          </a:p>
          <a:p>
            <a:pPr marL="0" indent="242888" algn="just">
              <a:buFont typeface="Wingdings" panose="05000000000000000000" pitchFamily="2" charset="2"/>
              <a:buChar char="q"/>
            </a:pPr>
            <a:r>
              <a:rPr lang="ru-RU" dirty="0" smtClean="0">
                <a:latin typeface="Garamond" panose="02020404030301010803" pitchFamily="18" charset="0"/>
              </a:rPr>
              <a:t>арабские </a:t>
            </a:r>
            <a:r>
              <a:rPr lang="ru-RU" dirty="0">
                <a:latin typeface="Garamond" panose="02020404030301010803" pitchFamily="18" charset="0"/>
              </a:rPr>
              <a:t>цифры (0, 1, 2, ..., 7, 8, 9); специальные символы (знак подчёркивания; знаки препинания; </a:t>
            </a:r>
            <a:r>
              <a:rPr lang="ru-RU" dirty="0" smtClean="0">
                <a:latin typeface="Garamond" panose="02020404030301010803" pitchFamily="18" charset="0"/>
              </a:rPr>
              <a:t>круглые</a:t>
            </a:r>
            <a:r>
              <a:rPr lang="ru-RU" dirty="0">
                <a:latin typeface="Garamond" panose="02020404030301010803" pitchFamily="18" charset="0"/>
              </a:rPr>
              <a:t>, квадратные скобки; знаки арифметических операций, # - знак комментарий и др.). </a:t>
            </a:r>
            <a:endParaRPr lang="ru-RU" dirty="0" smtClean="0"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Garamond" panose="02020404030301010803" pitchFamily="18" charset="0"/>
              </a:rPr>
              <a:t>В </a:t>
            </a:r>
            <a:r>
              <a:rPr lang="ru-RU" dirty="0">
                <a:latin typeface="Garamond" panose="02020404030301010803" pitchFamily="18" charset="0"/>
              </a:rPr>
              <a:t>качестве неделимых элементов (составных символов) рассматриваются следующие последовательности символов: </a:t>
            </a:r>
            <a:endParaRPr lang="ru-RU" dirty="0" smtClean="0">
              <a:latin typeface="Garamond" panose="02020404030301010803" pitchFamily="18" charset="0"/>
            </a:endParaRPr>
          </a:p>
          <a:p>
            <a:pPr marL="0" lvl="1" indent="242888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Garamond" panose="02020404030301010803" pitchFamily="18" charset="0"/>
              </a:rPr>
              <a:t>&gt;= </a:t>
            </a:r>
            <a:r>
              <a:rPr lang="ru-RU" sz="2000" dirty="0">
                <a:latin typeface="Garamond" panose="02020404030301010803" pitchFamily="18" charset="0"/>
              </a:rPr>
              <a:t>и &lt;= (знаки ≥ и ≤); </a:t>
            </a:r>
            <a:endParaRPr lang="ru-RU" sz="2000" dirty="0" smtClean="0">
              <a:latin typeface="Garamond" panose="02020404030301010803" pitchFamily="18" charset="0"/>
            </a:endParaRPr>
          </a:p>
          <a:p>
            <a:pPr marL="0" lvl="1" indent="242888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Garamond" panose="02020404030301010803" pitchFamily="18" charset="0"/>
              </a:rPr>
              <a:t>«!», =, ≠</a:t>
            </a:r>
          </a:p>
          <a:p>
            <a:pPr marL="0" lvl="1" indent="242888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Garamond" panose="02020404030301010803" pitchFamily="18" charset="0"/>
              </a:rPr>
              <a:t> """ или ' ' ' </a:t>
            </a:r>
            <a:r>
              <a:rPr lang="ru-RU" sz="2000" dirty="0">
                <a:latin typeface="Garamond" panose="02020404030301010803" pitchFamily="18" charset="0"/>
              </a:rPr>
              <a:t>и </a:t>
            </a:r>
            <a:r>
              <a:rPr lang="ru-RU" sz="2000" dirty="0" smtClean="0">
                <a:latin typeface="Garamond" panose="02020404030301010803" pitchFamily="18" charset="0"/>
              </a:rPr>
              <a:t>''‘ или </a:t>
            </a:r>
            <a:r>
              <a:rPr lang="en-US" sz="2000" dirty="0" smtClean="0">
                <a:latin typeface="Garamond" panose="02020404030301010803" pitchFamily="18" charset="0"/>
              </a:rPr>
              <a:t>#</a:t>
            </a:r>
            <a:r>
              <a:rPr lang="ru-RU" sz="2000" dirty="0" smtClean="0">
                <a:latin typeface="Garamond" panose="02020404030301010803" pitchFamily="18" charset="0"/>
              </a:rPr>
              <a:t> </a:t>
            </a:r>
            <a:r>
              <a:rPr lang="ru-RU" sz="2000" dirty="0">
                <a:latin typeface="Garamond" panose="02020404030301010803" pitchFamily="18" charset="0"/>
              </a:rPr>
              <a:t>– утроенные </a:t>
            </a:r>
            <a:r>
              <a:rPr lang="ru-RU" sz="2000" dirty="0" smtClean="0">
                <a:latin typeface="Garamond" panose="02020404030301010803" pitchFamily="18" charset="0"/>
              </a:rPr>
              <a:t>кавычки  </a:t>
            </a:r>
            <a:r>
              <a:rPr lang="ru-RU" sz="2000" dirty="0">
                <a:latin typeface="Garamond" panose="02020404030301010803" pitchFamily="18" charset="0"/>
              </a:rPr>
              <a:t>или апострофы (начало и конец комментария)</a:t>
            </a:r>
          </a:p>
        </p:txBody>
      </p:sp>
    </p:spTree>
    <p:extLst>
      <p:ext uri="{BB962C8B-B14F-4D97-AF65-F5344CB8AC3E}">
        <p14:creationId xmlns:p14="http://schemas.microsoft.com/office/powerpoint/2010/main" val="128792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556" y="130710"/>
            <a:ext cx="8229600" cy="1143000"/>
          </a:xfrm>
          <a:noFill/>
        </p:spPr>
        <p:txBody>
          <a:bodyPr>
            <a:noAutofit/>
          </a:bodyPr>
          <a:lstStyle/>
          <a:p>
            <a:pPr algn="l"/>
            <a:r>
              <a:rPr lang="ru-RU" sz="8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C000"/>
                </a:solidFill>
              </a:rPr>
              <a:t>Идентификатор</a:t>
            </a:r>
            <a:endParaRPr lang="ru-RU" sz="80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928934"/>
            <a:ext cx="7786742" cy="385765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69A2D1"/>
                </a:solidFill>
              </a:rPr>
              <a:t>Идентификатор: </a:t>
            </a:r>
            <a:endParaRPr lang="ru-RU" sz="28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69A2D1"/>
              </a:solidFill>
            </a:endParaRPr>
          </a:p>
          <a:p>
            <a:pPr marL="514350" indent="-514350" algn="just">
              <a:buBlip>
                <a:blip r:embed="rId2"/>
              </a:buBlip>
            </a:pPr>
            <a:r>
              <a:rPr lang="ru-RU" sz="2800" dirty="0" smtClean="0"/>
              <a:t>обязательно есть у</a:t>
            </a:r>
            <a:r>
              <a:rPr lang="ru-RU" sz="2800" b="1" dirty="0" smtClean="0"/>
              <a:t> каждой </a:t>
            </a:r>
            <a:r>
              <a:rPr lang="ru-RU" sz="2800" dirty="0" smtClean="0"/>
              <a:t>переменной, функции, объекта и т.п.; </a:t>
            </a:r>
          </a:p>
          <a:p>
            <a:pPr marL="514350" indent="-514350" algn="just">
              <a:buBlip>
                <a:blip r:embed="rId2"/>
              </a:buBlip>
            </a:pPr>
            <a:r>
              <a:rPr lang="ru-RU" sz="2800" dirty="0" smtClean="0"/>
              <a:t>не ограничен по длине; </a:t>
            </a:r>
          </a:p>
          <a:p>
            <a:pPr marL="514350" indent="-514350" algn="just">
              <a:buBlip>
                <a:blip r:embed="rId2"/>
              </a:buBlip>
            </a:pPr>
            <a:r>
              <a:rPr lang="ru-RU" sz="2800" dirty="0" smtClean="0"/>
              <a:t>чувствителен </a:t>
            </a:r>
            <a:r>
              <a:rPr lang="ru-RU" sz="2800" dirty="0"/>
              <a:t>к </a:t>
            </a:r>
            <a:r>
              <a:rPr lang="ru-RU" sz="2800" dirty="0" smtClean="0"/>
              <a:t>регистру </a:t>
            </a:r>
            <a:r>
              <a:rPr lang="ru-RU" sz="2800" i="1" dirty="0" smtClean="0"/>
              <a:t>(то </a:t>
            </a:r>
            <a:r>
              <a:rPr lang="ru-RU" sz="2800" i="1" dirty="0"/>
              <a:t>есть </a:t>
            </a:r>
            <a:r>
              <a:rPr lang="ru-RU" sz="2800" b="1" i="1" dirty="0"/>
              <a:t>А</a:t>
            </a:r>
            <a:r>
              <a:rPr lang="ru-RU" sz="2800" i="1" dirty="0"/>
              <a:t> и </a:t>
            </a:r>
            <a:r>
              <a:rPr lang="ru-RU" sz="2800" b="1" i="1" dirty="0"/>
              <a:t>а</a:t>
            </a:r>
            <a:r>
              <a:rPr lang="ru-RU" sz="2800" i="1" dirty="0"/>
              <a:t> — это разные имена переменных или </a:t>
            </a:r>
            <a:r>
              <a:rPr lang="ru-RU" sz="2800" i="1" dirty="0" smtClean="0"/>
              <a:t>функций).</a:t>
            </a:r>
          </a:p>
        </p:txBody>
      </p:sp>
      <p:pic>
        <p:nvPicPr>
          <p:cNvPr id="14340" name="Picture 4" descr="Python — Википед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357166"/>
            <a:ext cx="857280" cy="857280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-142908" y="0"/>
            <a:ext cx="500066" cy="6858000"/>
          </a:xfrm>
          <a:prstGeom prst="rect">
            <a:avLst/>
          </a:prstGeom>
          <a:solidFill>
            <a:srgbClr val="3D86C3"/>
          </a:solidFill>
          <a:ln>
            <a:solidFill>
              <a:srgbClr val="3D8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1357298"/>
            <a:ext cx="7786742" cy="1384995"/>
          </a:xfrm>
          <a:prstGeom prst="rect">
            <a:avLst/>
          </a:prstGeom>
          <a:ln w="3810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— имя некоторого объекта в программе, являющееся его уникальным признаком, позволяющим отличать его от других объектов.</a:t>
            </a:r>
            <a:endParaRPr lang="en-US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-142908" y="3214686"/>
            <a:ext cx="50006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42" name="AutoShape 6" descr="C:\Users\mm7\Desktop\%D1%88%D0%BA%D0%BE%D0%BB%D0%BA%D0%B0\%D0%BA%D0%B0%D1%80%D1%82%D0%B8%D0%BD%D0%BA%D0%B8\1_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" name="Группа 22"/>
          <p:cNvGrpSpPr/>
          <p:nvPr/>
        </p:nvGrpSpPr>
        <p:grpSpPr>
          <a:xfrm>
            <a:off x="-357222" y="6286520"/>
            <a:ext cx="714380" cy="474347"/>
            <a:chOff x="-357222" y="3286124"/>
            <a:chExt cx="714380" cy="474347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-357222" y="3286124"/>
              <a:ext cx="571504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1406" y="3429000"/>
              <a:ext cx="285752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-214346" y="3571876"/>
              <a:ext cx="571504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-71470" y="3714752"/>
              <a:ext cx="285752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4271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556" y="130710"/>
            <a:ext cx="8229600" cy="1143000"/>
          </a:xfrm>
          <a:noFill/>
        </p:spPr>
        <p:txBody>
          <a:bodyPr>
            <a:noAutofit/>
          </a:bodyPr>
          <a:lstStyle/>
          <a:p>
            <a:pPr algn="l"/>
            <a:r>
              <a:rPr lang="ru-RU" sz="8000" b="1" dirty="0" smtClean="0"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C000"/>
                </a:solidFill>
              </a:rPr>
              <a:t>Идентификатор</a:t>
            </a:r>
            <a:endParaRPr lang="ru-RU" sz="8000" b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28736"/>
            <a:ext cx="8072494" cy="385765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Допустимые символы: </a:t>
            </a:r>
            <a:endParaRPr lang="ru-RU" sz="28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  <a:p>
            <a:pPr marL="0" indent="0" algn="just">
              <a:buBlip>
                <a:blip r:embed="rId2"/>
              </a:buBlip>
            </a:pPr>
            <a:r>
              <a:rPr lang="ru-RU" sz="2800" dirty="0" smtClean="0"/>
              <a:t> только символы латинского языка (от "A" до "Z")</a:t>
            </a:r>
          </a:p>
          <a:p>
            <a:pPr marL="0" indent="0" algn="just">
              <a:buBlip>
                <a:blip r:embed="rId2"/>
              </a:buBlip>
            </a:pPr>
            <a:r>
              <a:rPr lang="ru-RU" sz="2800" dirty="0" smtClean="0"/>
              <a:t> подчеркивание "_" </a:t>
            </a:r>
          </a:p>
          <a:p>
            <a:pPr marL="0" indent="0">
              <a:buBlip>
                <a:blip r:embed="rId2"/>
              </a:buBlip>
            </a:pPr>
            <a:r>
              <a:rPr lang="ru-RU" sz="2800" dirty="0" smtClean="0"/>
              <a:t> цифры от "0" до "9"</a:t>
            </a:r>
            <a:endParaRPr lang="en-US" sz="28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 algn="just">
              <a:buNone/>
            </a:pPr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НО:</a:t>
            </a:r>
            <a:r>
              <a:rPr lang="ru-RU" sz="40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 marL="0" indent="0" algn="just">
              <a:buBlip>
                <a:blip r:embed="rId3"/>
              </a:buBlip>
            </a:pPr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</a:rPr>
              <a:t> </a:t>
            </a:r>
            <a:r>
              <a:rPr lang="ru-RU" sz="2800" dirty="0"/>
              <a:t>идентификатор </a:t>
            </a:r>
            <a:r>
              <a:rPr lang="ru-RU" sz="2800" b="1" dirty="0"/>
              <a:t>не может </a:t>
            </a:r>
            <a:r>
              <a:rPr lang="ru-RU" sz="2800" dirty="0"/>
              <a:t>начинаться с </a:t>
            </a:r>
            <a:r>
              <a:rPr lang="ru-RU" sz="2800" b="1" dirty="0" smtClean="0"/>
              <a:t>цифры</a:t>
            </a:r>
          </a:p>
          <a:p>
            <a:pPr marL="0" indent="0" algn="just">
              <a:buBlip>
                <a:blip r:embed="rId3"/>
              </a:buBlip>
            </a:pPr>
            <a:r>
              <a:rPr lang="ru-RU" sz="2800" b="1" dirty="0"/>
              <a:t> </a:t>
            </a:r>
            <a:r>
              <a:rPr lang="ru-RU" sz="2800" dirty="0" smtClean="0"/>
              <a:t>должен быть </a:t>
            </a:r>
            <a:r>
              <a:rPr lang="ru-RU" sz="2800" b="1" dirty="0" smtClean="0"/>
              <a:t>НЕ </a:t>
            </a:r>
            <a:r>
              <a:rPr lang="ru-RU" sz="2800" dirty="0" smtClean="0"/>
              <a:t>ключевым словом </a:t>
            </a:r>
            <a:endParaRPr lang="ru-RU" sz="2800" dirty="0"/>
          </a:p>
          <a:p>
            <a:pPr marL="0" indent="0" algn="just">
              <a:buNone/>
            </a:pPr>
            <a:endParaRPr lang="ru-RU" sz="2800" b="1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ru-RU" sz="28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5898CC"/>
              </a:solidFill>
              <a:uFill>
                <a:solidFill>
                  <a:srgbClr val="FFC000"/>
                </a:solidFill>
              </a:uFill>
            </a:endParaRPr>
          </a:p>
        </p:txBody>
      </p:sp>
      <p:pic>
        <p:nvPicPr>
          <p:cNvPr id="14340" name="Picture 4" descr="Python — Википед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24" y="357166"/>
            <a:ext cx="857280" cy="857280"/>
          </a:xfrm>
          <a:prstGeom prst="rect">
            <a:avLst/>
          </a:prstGeom>
          <a:noFill/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-142908" y="0"/>
            <a:ext cx="500066" cy="6858000"/>
          </a:xfrm>
          <a:prstGeom prst="rect">
            <a:avLst/>
          </a:prstGeom>
          <a:solidFill>
            <a:srgbClr val="3D86C3"/>
          </a:solidFill>
          <a:ln>
            <a:solidFill>
              <a:srgbClr val="3D86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-142908" y="1571612"/>
            <a:ext cx="500066" cy="4286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42" name="AutoShape 6" descr="C:\Users\mm7\Desktop\%D1%88%D0%BA%D0%BE%D0%BB%D0%BA%D0%B0\%D0%BA%D0%B0%D1%80%D1%82%D0%B8%D0%BD%D0%BA%D0%B8\1_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4" name="Группа 22"/>
          <p:cNvGrpSpPr/>
          <p:nvPr/>
        </p:nvGrpSpPr>
        <p:grpSpPr>
          <a:xfrm>
            <a:off x="-357222" y="6286520"/>
            <a:ext cx="714380" cy="474347"/>
            <a:chOff x="-357222" y="3286124"/>
            <a:chExt cx="714380" cy="474347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-357222" y="3286124"/>
              <a:ext cx="571504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1406" y="3429000"/>
              <a:ext cx="285752" cy="45719"/>
            </a:xfrm>
            <a:prstGeom prst="rect">
              <a:avLst/>
            </a:prstGeom>
            <a:solidFill>
              <a:srgbClr val="69A2D1"/>
            </a:solidFill>
            <a:ln>
              <a:solidFill>
                <a:srgbClr val="69A2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-214346" y="3571876"/>
              <a:ext cx="571504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-71470" y="3714752"/>
              <a:ext cx="285752" cy="45719"/>
            </a:xfrm>
            <a:prstGeom prst="rect">
              <a:avLst/>
            </a:prstGeom>
            <a:solidFill>
              <a:srgbClr val="316D9F"/>
            </a:solidFill>
            <a:ln>
              <a:solidFill>
                <a:srgbClr val="316D9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80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495</TotalTime>
  <Words>1505</Words>
  <Application>Microsoft Office PowerPoint</Application>
  <PresentationFormat>Экран (4:3)</PresentationFormat>
  <Paragraphs>225</Paragraphs>
  <Slides>38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0" baseType="lpstr">
      <vt:lpstr>Ретро</vt:lpstr>
      <vt:lpstr>Формула</vt:lpstr>
      <vt:lpstr>Введение в Python</vt:lpstr>
      <vt:lpstr>Язык программирования – это язык для записи алгоритмов и программ, близкий к естественному, исполнителем которых является компьютер</vt:lpstr>
      <vt:lpstr>Презентация PowerPoint</vt:lpstr>
      <vt:lpstr>Презентация PowerPoint</vt:lpstr>
      <vt:lpstr>Презентация PowerPoint</vt:lpstr>
      <vt:lpstr>Синтаксис</vt:lpstr>
      <vt:lpstr>Алфавит и словарь языка</vt:lpstr>
      <vt:lpstr>Идентификатор</vt:lpstr>
      <vt:lpstr>Идентификатор</vt:lpstr>
      <vt:lpstr>Презентация PowerPoint</vt:lpstr>
      <vt:lpstr>Служебные слова</vt:lpstr>
      <vt:lpstr>Переменные</vt:lpstr>
      <vt:lpstr>Типы переменных</vt:lpstr>
      <vt:lpstr>Типы переменных</vt:lpstr>
      <vt:lpstr>Презентация PowerPoint</vt:lpstr>
      <vt:lpstr>Типы данных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Компьютерный практикум</vt:lpstr>
      <vt:lpstr>Презентация PowerPoint</vt:lpstr>
      <vt:lpstr>Компьютерный практикум</vt:lpstr>
      <vt:lpstr>Оператор присваивания</vt:lpstr>
      <vt:lpstr>Нельзя указывать в правой части выражения переменные, которые не были заранее созданы (определены).  Так для переменных c и d все входящие переменные были заданы выше.  Следующая строка ошибочна  f = x * (a + c) / 3  так как переменная x из правой части ранее не была создана. </vt:lpstr>
      <vt:lpstr>В Python разрешено множественное присваивание.  Запись а = b = 0  равносильна паре операторов  b = 0 и а = 0  a,b=5,3 ИЛИ a=5 и b=3</vt:lpstr>
      <vt:lpstr>Презентация PowerPoint</vt:lpstr>
      <vt:lpstr>Основные операции</vt:lpstr>
      <vt:lpstr>Презентация PowerPoint</vt:lpstr>
      <vt:lpstr>Презентация PowerPoint</vt:lpstr>
      <vt:lpstr>Приоритеты операций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Div I mod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Python</dc:title>
  <dc:creator>cab_422</dc:creator>
  <cp:lastModifiedBy>Ученик</cp:lastModifiedBy>
  <cp:revision>54</cp:revision>
  <dcterms:created xsi:type="dcterms:W3CDTF">2021-01-14T09:54:13Z</dcterms:created>
  <dcterms:modified xsi:type="dcterms:W3CDTF">2022-09-21T06:21:23Z</dcterms:modified>
</cp:coreProperties>
</file>