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notesMasterIdLst>
    <p:notesMasterId r:id="rId23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03503-7C18-4EA3-97C3-E1086FE3BF8B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2F4C8-18B7-40AA-B315-1428C41B46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579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7148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274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410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Алгоритмизация и программирование, язык 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Python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2015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1CDF59-F24A-47AF-BB4C-733D105F7F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4112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Алгоритмизация и программирование, язык 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Python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2015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1CDF59-F24A-47AF-BB4C-733D105F7F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3238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Алгоритмизация и программирование, язык 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Python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2015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1CDF59-F24A-47AF-BB4C-733D105F7F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78729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Алгоритмизация и программирование, язык 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Python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2015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1CDF59-F24A-47AF-BB4C-733D105F7F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11070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Алгоритмизация и программирование, язык 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Python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2015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1CDF59-F24A-47AF-BB4C-733D105F7F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6327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Алгоритмизация и программирование, язык 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Python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2015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1CDF59-F24A-47AF-BB4C-733D105F7F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32793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Алгоритмизация и программирование, язык 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Python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2015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1CDF59-F24A-47AF-BB4C-733D105F7F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51990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Алгоритмизация и программирование, язык 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Python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2015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1CDF59-F24A-47AF-BB4C-733D105F7F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43614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9926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Алгоритмизация и программирование, язык 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Python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2015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1CDF59-F24A-47AF-BB4C-733D105F7F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3850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Алгоритмизация и программирование, язык 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Python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2015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1CDF59-F24A-47AF-BB4C-733D105F7F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86994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Алгоритмизация и программирование, язык 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Python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2015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1CDF59-F24A-47AF-BB4C-733D105F7F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95045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Алгоритмизация и программирование, язык 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Python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2015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1CDF59-F24A-47AF-BB4C-733D105F7F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038682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 userDrawn="1"/>
        </p:nvSpPr>
        <p:spPr>
          <a:xfrm>
            <a:off x="0" y="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Алгоритмизация и программирование, язык 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Python</a:t>
            </a:r>
            <a:endParaRPr lang="ru-RU" sz="1400" i="1" dirty="0">
              <a:solidFill>
                <a:srgbClr val="7F7F7F"/>
              </a:solidFill>
              <a:cs typeface="Arial" charset="0"/>
            </a:endParaRPr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0" y="6572250"/>
            <a:ext cx="9144000" cy="285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tabLst>
                <a:tab pos="8791200" algn="r"/>
              </a:tabLst>
              <a:defRPr/>
            </a:pP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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 </a:t>
            </a:r>
            <a:r>
              <a:rPr lang="ru-RU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К.Ю. Поляков, 2015 	</a:t>
            </a:r>
            <a:r>
              <a:rPr lang="en-US" sz="1400" i="1" dirty="0">
                <a:solidFill>
                  <a:srgbClr val="7F7F7F"/>
                </a:solidFill>
                <a:cs typeface="Arial" charset="0"/>
                <a:sym typeface="Symbol" pitchFamily="18" charset="2"/>
              </a:rPr>
              <a:t>http://kpolyakov.spb.ru</a:t>
            </a:r>
            <a:endParaRPr lang="ru-RU" sz="1400" i="1" dirty="0">
              <a:solidFill>
                <a:srgbClr val="7F7F7F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5" name="Line 2"/>
          <p:cNvSpPr>
            <a:spLocks noChangeShapeType="1"/>
          </p:cNvSpPr>
          <p:nvPr userDrawn="1"/>
        </p:nvSpPr>
        <p:spPr bwMode="auto">
          <a:xfrm>
            <a:off x="376238" y="795338"/>
            <a:ext cx="8464550" cy="0"/>
          </a:xfrm>
          <a:prstGeom prst="line">
            <a:avLst/>
          </a:prstGeom>
          <a:noFill/>
          <a:ln w="38100">
            <a:solidFill>
              <a:srgbClr val="0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310718" y="301272"/>
            <a:ext cx="8376082" cy="471086"/>
          </a:xfrm>
        </p:spPr>
        <p:txBody>
          <a:bodyPr/>
          <a:lstStyle>
            <a:lvl1pPr algn="l">
              <a:defRPr sz="3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04050" y="-20638"/>
            <a:ext cx="2133600" cy="476251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91CDF59-F24A-47AF-BB4C-733D105F7F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57554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5070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420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573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701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281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965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068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143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  <p:sldLayoutId id="2147483729" r:id="rId23"/>
    <p:sldLayoutId id="2147483730" r:id="rId24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4490" y="620688"/>
            <a:ext cx="8064896" cy="35661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Программирование линейных алгоритмов</a:t>
            </a:r>
            <a:r>
              <a:rPr lang="ru-RU" dirty="0" smtClean="0"/>
              <a:t> в </a:t>
            </a:r>
            <a:r>
              <a:rPr lang="en-US" dirty="0"/>
              <a:t>Python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Шабалдина Н.В.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687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311150" y="301625"/>
            <a:ext cx="8375650" cy="471488"/>
          </a:xfrm>
        </p:spPr>
        <p:txBody>
          <a:bodyPr>
            <a:normAutofit fontScale="90000"/>
          </a:bodyPr>
          <a:lstStyle/>
          <a:p>
            <a:r>
              <a:rPr lang="ru-RU" altLang="ru-RU" smtClean="0"/>
              <a:t>Остаток от деления</a:t>
            </a:r>
            <a:endParaRPr lang="ru-RU" altLang="ru-RU" smtClean="0">
              <a:solidFill>
                <a:srgbClr val="0000FF"/>
              </a:solidFill>
            </a:endParaRPr>
          </a:p>
        </p:txBody>
      </p:sp>
      <p:sp>
        <p:nvSpPr>
          <p:cNvPr id="34819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A30791E-C3FC-4095-AE00-A1A8E43532DF}" type="slidenum">
              <a:rPr lang="ru-RU" altLang="ru-RU" sz="140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ru-RU" altLang="ru-RU" sz="1400"/>
          </a:p>
        </p:txBody>
      </p:sp>
      <p:sp>
        <p:nvSpPr>
          <p:cNvPr id="35850" name="Прямоугольник 9"/>
          <p:cNvSpPr>
            <a:spLocks noChangeArrowheads="1"/>
          </p:cNvSpPr>
          <p:nvPr/>
        </p:nvSpPr>
        <p:spPr bwMode="auto">
          <a:xfrm>
            <a:off x="403225" y="819150"/>
            <a:ext cx="83931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274638" indent="-268288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15000"/>
              </a:spcBef>
              <a:buFontTx/>
              <a:buNone/>
            </a:pPr>
            <a:r>
              <a:rPr lang="ru-RU" altLang="ru-RU" b="1">
                <a:solidFill>
                  <a:srgbClr val="0000FF"/>
                </a:solidFill>
                <a:latin typeface="Courier New" panose="02070309020205020404" pitchFamily="49" charset="0"/>
              </a:rPr>
              <a:t>%</a:t>
            </a:r>
            <a:r>
              <a:rPr lang="ru-RU" altLang="ru-RU" b="1"/>
              <a:t> </a:t>
            </a:r>
            <a:r>
              <a:rPr lang="en-US" altLang="ru-RU"/>
              <a:t>– </a:t>
            </a:r>
            <a:r>
              <a:rPr lang="ru-RU" altLang="ru-RU"/>
              <a:t>остаток от деления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941388" y="1357313"/>
            <a:ext cx="5411787" cy="241935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174625" lvl="1" indent="1588" eaLnBrk="1" hangingPunct="1">
              <a:spcBef>
                <a:spcPct val="15000"/>
              </a:spcBef>
              <a:defRPr/>
            </a:pPr>
            <a:r>
              <a:rPr lang="en-US" sz="2700" b="1" dirty="0">
                <a:latin typeface="Courier New" pitchFamily="49" charset="0"/>
              </a:rPr>
              <a:t>d = </a:t>
            </a:r>
            <a:r>
              <a:rPr lang="en-US" sz="2700" b="1" dirty="0">
                <a:solidFill>
                  <a:srgbClr val="00B0F0"/>
                </a:solidFill>
                <a:latin typeface="Courier New" pitchFamily="49" charset="0"/>
              </a:rPr>
              <a:t>85</a:t>
            </a:r>
          </a:p>
          <a:p>
            <a:pPr marL="174625" lvl="1" indent="1588" eaLnBrk="1" hangingPunct="1">
              <a:spcBef>
                <a:spcPct val="15000"/>
              </a:spcBef>
              <a:defRPr/>
            </a:pPr>
            <a:r>
              <a:rPr lang="en-US" sz="2700" b="1" dirty="0">
                <a:latin typeface="Courier New" pitchFamily="49" charset="0"/>
              </a:rPr>
              <a:t>b = d</a:t>
            </a:r>
            <a:r>
              <a:rPr lang="ru-RU" sz="2700" b="1" dirty="0">
                <a:latin typeface="Courier New" pitchFamily="49" charset="0"/>
              </a:rPr>
              <a:t> </a:t>
            </a:r>
            <a:r>
              <a:rPr lang="en-US" sz="2700" b="1" dirty="0">
                <a:solidFill>
                  <a:srgbClr val="0000FF"/>
                </a:solidFill>
                <a:latin typeface="Courier New" pitchFamily="49" charset="0"/>
              </a:rPr>
              <a:t>//</a:t>
            </a:r>
            <a:r>
              <a:rPr lang="en-US" sz="2700" b="1" dirty="0">
                <a:latin typeface="Courier New" pitchFamily="49" charset="0"/>
              </a:rPr>
              <a:t> </a:t>
            </a:r>
            <a:r>
              <a:rPr lang="en-US" sz="2700" b="1" dirty="0">
                <a:solidFill>
                  <a:srgbClr val="0095FF"/>
                </a:solidFill>
                <a:latin typeface="Courier New" pitchFamily="49" charset="0"/>
              </a:rPr>
              <a:t>10</a:t>
            </a:r>
            <a:r>
              <a:rPr lang="en-US" sz="2700" b="1" dirty="0">
                <a:latin typeface="Courier New" pitchFamily="49" charset="0"/>
              </a:rPr>
              <a:t>   </a:t>
            </a:r>
            <a:r>
              <a:rPr lang="en-US" sz="2700" b="1" dirty="0">
                <a:solidFill>
                  <a:srgbClr val="008000"/>
                </a:solidFill>
                <a:latin typeface="Courier New" pitchFamily="49" charset="0"/>
              </a:rPr>
              <a:t># 8</a:t>
            </a:r>
            <a:r>
              <a:rPr lang="en-US" sz="2700" b="1" dirty="0">
                <a:solidFill>
                  <a:srgbClr val="0000FF"/>
                </a:solidFill>
                <a:latin typeface="Courier New" pitchFamily="49" charset="0"/>
              </a:rPr>
              <a:t> </a:t>
            </a:r>
          </a:p>
          <a:p>
            <a:pPr marL="174625" lvl="1" indent="1588" eaLnBrk="1" hangingPunct="1">
              <a:spcBef>
                <a:spcPct val="15000"/>
              </a:spcBef>
              <a:defRPr/>
            </a:pPr>
            <a:r>
              <a:rPr lang="en-US" sz="2700" b="1" dirty="0">
                <a:latin typeface="Courier New" pitchFamily="49" charset="0"/>
              </a:rPr>
              <a:t>a = d </a:t>
            </a:r>
            <a:r>
              <a:rPr lang="en-US" sz="2700" b="1" dirty="0">
                <a:solidFill>
                  <a:srgbClr val="0000FF"/>
                </a:solidFill>
                <a:latin typeface="Courier New" pitchFamily="49" charset="0"/>
              </a:rPr>
              <a:t>%</a:t>
            </a:r>
            <a:r>
              <a:rPr lang="en-US" sz="2700" b="1" dirty="0">
                <a:latin typeface="Courier New" pitchFamily="49" charset="0"/>
              </a:rPr>
              <a:t> </a:t>
            </a:r>
            <a:r>
              <a:rPr lang="en-US" sz="2700" b="1" dirty="0">
                <a:solidFill>
                  <a:srgbClr val="0095FF"/>
                </a:solidFill>
                <a:latin typeface="Courier New" pitchFamily="49" charset="0"/>
              </a:rPr>
              <a:t>10</a:t>
            </a:r>
            <a:r>
              <a:rPr lang="en-US" sz="2700" b="1" dirty="0">
                <a:latin typeface="Courier New" pitchFamily="49" charset="0"/>
              </a:rPr>
              <a:t>    </a:t>
            </a:r>
            <a:r>
              <a:rPr lang="en-US" sz="2700" b="1" dirty="0">
                <a:solidFill>
                  <a:srgbClr val="008000"/>
                </a:solidFill>
                <a:latin typeface="Courier New" pitchFamily="49" charset="0"/>
              </a:rPr>
              <a:t># 5 </a:t>
            </a:r>
          </a:p>
          <a:p>
            <a:pPr marL="174625" lvl="1" indent="1588" eaLnBrk="1" hangingPunct="1">
              <a:spcBef>
                <a:spcPct val="15000"/>
              </a:spcBef>
              <a:defRPr/>
            </a:pPr>
            <a:r>
              <a:rPr lang="en-US" sz="2700" b="1" dirty="0">
                <a:latin typeface="Courier New" pitchFamily="49" charset="0"/>
              </a:rPr>
              <a:t>d = a </a:t>
            </a:r>
            <a:r>
              <a:rPr lang="en-US" sz="2700" b="1" dirty="0">
                <a:solidFill>
                  <a:srgbClr val="0000FF"/>
                </a:solidFill>
                <a:latin typeface="Courier New" pitchFamily="49" charset="0"/>
              </a:rPr>
              <a:t>%</a:t>
            </a:r>
            <a:r>
              <a:rPr lang="en-US" sz="2700" b="1" dirty="0">
                <a:latin typeface="Courier New" pitchFamily="49" charset="0"/>
              </a:rPr>
              <a:t> b     </a:t>
            </a:r>
            <a:r>
              <a:rPr lang="en-US" sz="2700" b="1" dirty="0">
                <a:solidFill>
                  <a:srgbClr val="008000"/>
                </a:solidFill>
                <a:latin typeface="Courier New" pitchFamily="49" charset="0"/>
              </a:rPr>
              <a:t># 5 </a:t>
            </a:r>
          </a:p>
          <a:p>
            <a:pPr marL="174625" lvl="1" indent="1588" eaLnBrk="1" hangingPunct="1">
              <a:spcBef>
                <a:spcPct val="15000"/>
              </a:spcBef>
              <a:defRPr/>
            </a:pPr>
            <a:r>
              <a:rPr lang="en-US" sz="2700" b="1" dirty="0">
                <a:latin typeface="Courier New" pitchFamily="49" charset="0"/>
              </a:rPr>
              <a:t>d = b </a:t>
            </a:r>
            <a:r>
              <a:rPr lang="en-US" sz="2700" b="1" dirty="0">
                <a:solidFill>
                  <a:srgbClr val="0000FF"/>
                </a:solidFill>
                <a:latin typeface="Courier New" pitchFamily="49" charset="0"/>
              </a:rPr>
              <a:t>%</a:t>
            </a:r>
            <a:r>
              <a:rPr lang="en-US" sz="2700" b="1" dirty="0">
                <a:latin typeface="Courier New" pitchFamily="49" charset="0"/>
              </a:rPr>
              <a:t> a     </a:t>
            </a:r>
            <a:r>
              <a:rPr lang="en-US" sz="2700" b="1" dirty="0">
                <a:solidFill>
                  <a:srgbClr val="008000"/>
                </a:solidFill>
                <a:latin typeface="Courier New" pitchFamily="49" charset="0"/>
              </a:rPr>
              <a:t># 3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3795713" y="1741488"/>
            <a:ext cx="1438275" cy="49053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3805238" y="2216150"/>
            <a:ext cx="1438275" cy="49053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3805238" y="2787650"/>
            <a:ext cx="1438275" cy="49053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3805238" y="3232150"/>
            <a:ext cx="1438275" cy="49053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941388" y="3948113"/>
            <a:ext cx="5411787" cy="194151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174625" lvl="1" indent="1588" eaLnBrk="1" hangingPunct="1">
              <a:spcBef>
                <a:spcPct val="15000"/>
              </a:spcBef>
              <a:defRPr/>
            </a:pPr>
            <a:r>
              <a:rPr lang="en-US" sz="2700" b="1" dirty="0">
                <a:latin typeface="Courier New" pitchFamily="49" charset="0"/>
              </a:rPr>
              <a:t>a = </a:t>
            </a:r>
            <a:r>
              <a:rPr lang="en-US" sz="2700" b="1" dirty="0">
                <a:solidFill>
                  <a:srgbClr val="00B0F0"/>
                </a:solidFill>
                <a:latin typeface="Courier New" pitchFamily="49" charset="0"/>
              </a:rPr>
              <a:t>15</a:t>
            </a:r>
          </a:p>
          <a:p>
            <a:pPr marL="174625" lvl="1" indent="1588" eaLnBrk="1" hangingPunct="1">
              <a:spcBef>
                <a:spcPct val="15000"/>
              </a:spcBef>
              <a:defRPr/>
            </a:pPr>
            <a:r>
              <a:rPr lang="en-US" sz="2700" b="1" dirty="0">
                <a:latin typeface="Courier New" pitchFamily="49" charset="0"/>
              </a:rPr>
              <a:t>b = </a:t>
            </a:r>
            <a:r>
              <a:rPr lang="en-US" sz="2700" b="1" dirty="0">
                <a:solidFill>
                  <a:srgbClr val="00B0F0"/>
                </a:solidFill>
                <a:latin typeface="Courier New" pitchFamily="49" charset="0"/>
              </a:rPr>
              <a:t>19</a:t>
            </a:r>
          </a:p>
          <a:p>
            <a:pPr marL="174625" lvl="1" indent="1588" eaLnBrk="1" hangingPunct="1">
              <a:spcBef>
                <a:spcPct val="15000"/>
              </a:spcBef>
              <a:defRPr/>
            </a:pPr>
            <a:r>
              <a:rPr lang="en-US" sz="2700" b="1" dirty="0">
                <a:latin typeface="Courier New" pitchFamily="49" charset="0"/>
              </a:rPr>
              <a:t>d = a </a:t>
            </a:r>
            <a:r>
              <a:rPr lang="en-US" sz="2700" b="1" dirty="0">
                <a:solidFill>
                  <a:srgbClr val="0000FF"/>
                </a:solidFill>
                <a:latin typeface="Courier New" pitchFamily="49" charset="0"/>
              </a:rPr>
              <a:t>//</a:t>
            </a:r>
            <a:r>
              <a:rPr lang="en-US" sz="2700" b="1" dirty="0">
                <a:latin typeface="Courier New" pitchFamily="49" charset="0"/>
              </a:rPr>
              <a:t> b    </a:t>
            </a:r>
            <a:r>
              <a:rPr lang="en-US" sz="2700" b="1" dirty="0">
                <a:solidFill>
                  <a:srgbClr val="008000"/>
                </a:solidFill>
                <a:latin typeface="Courier New" pitchFamily="49" charset="0"/>
              </a:rPr>
              <a:t># 0 </a:t>
            </a:r>
          </a:p>
          <a:p>
            <a:pPr marL="174625" lvl="1" indent="1588" eaLnBrk="1" hangingPunct="1">
              <a:spcBef>
                <a:spcPct val="15000"/>
              </a:spcBef>
              <a:defRPr/>
            </a:pPr>
            <a:r>
              <a:rPr lang="en-US" sz="2700" b="1" dirty="0">
                <a:latin typeface="Courier New" pitchFamily="49" charset="0"/>
              </a:rPr>
              <a:t>a = a </a:t>
            </a:r>
            <a:r>
              <a:rPr lang="en-US" sz="2700" b="1" dirty="0">
                <a:solidFill>
                  <a:srgbClr val="0000FF"/>
                </a:solidFill>
                <a:latin typeface="Courier New" pitchFamily="49" charset="0"/>
              </a:rPr>
              <a:t>%</a:t>
            </a:r>
            <a:r>
              <a:rPr lang="en-US" sz="2700" b="1" dirty="0">
                <a:latin typeface="Courier New" pitchFamily="49" charset="0"/>
              </a:rPr>
              <a:t> b     </a:t>
            </a:r>
            <a:r>
              <a:rPr lang="en-US" sz="2700" b="1" dirty="0">
                <a:solidFill>
                  <a:srgbClr val="008000"/>
                </a:solidFill>
                <a:latin typeface="Courier New" pitchFamily="49" charset="0"/>
              </a:rPr>
              <a:t># 15</a:t>
            </a: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3805238" y="4870450"/>
            <a:ext cx="1438275" cy="49053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3805238" y="5353050"/>
            <a:ext cx="1438275" cy="49053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</p:spTree>
    <p:extLst>
      <p:ext uri="{BB962C8B-B14F-4D97-AF65-F5344CB8AC3E}">
        <p14:creationId xmlns:p14="http://schemas.microsoft.com/office/powerpoint/2010/main" val="120171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0" grpId="0"/>
      <p:bldP spid="11" grpId="0" build="p" animBg="1"/>
      <p:bldP spid="14" grpId="0" animBg="1"/>
      <p:bldP spid="15" grpId="0" animBg="1"/>
      <p:bldP spid="13" grpId="0" animBg="1"/>
      <p:bldP spid="16" grpId="0" animBg="1"/>
      <p:bldP spid="18" grpId="0" build="p" animBg="1"/>
      <p:bldP spid="20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311150" y="301625"/>
            <a:ext cx="8375650" cy="471488"/>
          </a:xfrm>
        </p:spPr>
        <p:txBody>
          <a:bodyPr>
            <a:normAutofit fontScale="90000"/>
          </a:bodyPr>
          <a:lstStyle/>
          <a:p>
            <a:r>
              <a:rPr lang="ru-RU" altLang="ru-RU" smtClean="0"/>
              <a:t>Операторы </a:t>
            </a:r>
            <a:r>
              <a:rPr lang="en-US" altLang="ru-RU" smtClean="0">
                <a:solidFill>
                  <a:srgbClr val="0000FF"/>
                </a:solidFill>
              </a:rPr>
              <a:t>//</a:t>
            </a:r>
            <a:r>
              <a:rPr lang="en-US" altLang="ru-RU" smtClean="0"/>
              <a:t> </a:t>
            </a:r>
            <a:r>
              <a:rPr lang="ru-RU" altLang="ru-RU" smtClean="0"/>
              <a:t>и </a:t>
            </a:r>
            <a:r>
              <a:rPr lang="en-US" altLang="ru-RU" smtClean="0">
                <a:solidFill>
                  <a:srgbClr val="0000FF"/>
                </a:solidFill>
              </a:rPr>
              <a:t>%</a:t>
            </a:r>
            <a:endParaRPr lang="ru-RU" altLang="ru-RU" smtClean="0">
              <a:solidFill>
                <a:srgbClr val="0000FF"/>
              </a:solidFill>
            </a:endParaRPr>
          </a:p>
        </p:txBody>
      </p:sp>
      <p:sp>
        <p:nvSpPr>
          <p:cNvPr id="35843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C9C2C34-D801-4D5F-B5E4-6685B1C79A1B}" type="slidenum">
              <a:rPr lang="ru-RU" altLang="ru-RU" sz="140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ru-RU" altLang="ru-RU" sz="1400"/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528638" y="920750"/>
            <a:ext cx="6704012" cy="4330700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74625" indent="15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15000"/>
              </a:spcBef>
            </a:pPr>
            <a:r>
              <a:rPr lang="en-US" altLang="ru-RU" sz="2700" b="1">
                <a:latin typeface="Courier New" panose="02070309020205020404" pitchFamily="49" charset="0"/>
              </a:rPr>
              <a:t>a = </a:t>
            </a:r>
            <a:r>
              <a:rPr lang="en-US" altLang="ru-RU" sz="2700" b="1">
                <a:solidFill>
                  <a:srgbClr val="00B0F0"/>
                </a:solidFill>
                <a:latin typeface="Courier New" panose="02070309020205020404" pitchFamily="49" charset="0"/>
              </a:rPr>
              <a:t>1234</a:t>
            </a:r>
          </a:p>
          <a:p>
            <a:pPr lvl="1" eaLnBrk="1" hangingPunct="1">
              <a:spcBef>
                <a:spcPct val="15000"/>
              </a:spcBef>
            </a:pPr>
            <a:r>
              <a:rPr lang="en-US" altLang="ru-RU" sz="2700" b="1">
                <a:latin typeface="Courier New" panose="02070309020205020404" pitchFamily="49" charset="0"/>
              </a:rPr>
              <a:t>d = a</a:t>
            </a:r>
            <a:r>
              <a:rPr lang="ru-RU" altLang="ru-RU" sz="2700" b="1">
                <a:latin typeface="Courier New" panose="02070309020205020404" pitchFamily="49" charset="0"/>
              </a:rPr>
              <a:t> </a:t>
            </a:r>
            <a:r>
              <a:rPr lang="en-US" altLang="ru-RU" sz="2700" b="1">
                <a:solidFill>
                  <a:srgbClr val="0000FF"/>
                </a:solidFill>
                <a:latin typeface="Courier New" panose="02070309020205020404" pitchFamily="49" charset="0"/>
              </a:rPr>
              <a:t>%</a:t>
            </a:r>
            <a:r>
              <a:rPr lang="ru-RU" altLang="ru-RU" sz="2700" b="1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ru-RU" sz="2700" b="1">
                <a:solidFill>
                  <a:srgbClr val="0095FF"/>
                </a:solidFill>
                <a:latin typeface="Courier New" panose="02070309020205020404" pitchFamily="49" charset="0"/>
              </a:rPr>
              <a:t>10</a:t>
            </a:r>
            <a:r>
              <a:rPr lang="en-US" altLang="ru-RU" sz="2700" b="1">
                <a:latin typeface="Courier New" panose="02070309020205020404" pitchFamily="49" charset="0"/>
              </a:rPr>
              <a:t>; print( d ) </a:t>
            </a:r>
            <a:endParaRPr lang="en-US" altLang="ru-RU" sz="2700" b="1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pPr lvl="1" eaLnBrk="1" hangingPunct="1">
              <a:spcBef>
                <a:spcPct val="15000"/>
              </a:spcBef>
            </a:pPr>
            <a:r>
              <a:rPr lang="en-US" altLang="ru-RU" sz="2700" b="1">
                <a:latin typeface="Courier New" panose="02070309020205020404" pitchFamily="49" charset="0"/>
              </a:rPr>
              <a:t>a = a</a:t>
            </a:r>
            <a:r>
              <a:rPr lang="ru-RU" altLang="ru-RU" sz="2700" b="1">
                <a:latin typeface="Courier New" panose="02070309020205020404" pitchFamily="49" charset="0"/>
              </a:rPr>
              <a:t> </a:t>
            </a:r>
            <a:r>
              <a:rPr lang="en-US" altLang="ru-RU" sz="2700" b="1">
                <a:latin typeface="Courier New" panose="02070309020205020404" pitchFamily="49" charset="0"/>
              </a:rPr>
              <a:t>//</a:t>
            </a:r>
            <a:r>
              <a:rPr lang="ru-RU" altLang="ru-RU" sz="2700" b="1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ru-RU" sz="2700" b="1">
                <a:solidFill>
                  <a:srgbClr val="0095FF"/>
                </a:solidFill>
                <a:latin typeface="Courier New" panose="02070309020205020404" pitchFamily="49" charset="0"/>
              </a:rPr>
              <a:t>10</a:t>
            </a:r>
            <a:r>
              <a:rPr lang="en-US" altLang="ru-RU" sz="2700" b="1">
                <a:latin typeface="Courier New" panose="02070309020205020404" pitchFamily="49" charset="0"/>
              </a:rPr>
              <a:t> </a:t>
            </a:r>
            <a:r>
              <a:rPr lang="en-US" altLang="ru-RU" sz="2700" b="1">
                <a:solidFill>
                  <a:srgbClr val="008000"/>
                </a:solidFill>
                <a:latin typeface="Courier New" panose="02070309020205020404" pitchFamily="49" charset="0"/>
              </a:rPr>
              <a:t># 123 </a:t>
            </a:r>
          </a:p>
          <a:p>
            <a:pPr lvl="1" eaLnBrk="1" hangingPunct="1">
              <a:spcBef>
                <a:spcPct val="15000"/>
              </a:spcBef>
            </a:pPr>
            <a:r>
              <a:rPr lang="en-US" altLang="ru-RU" sz="2700" b="1">
                <a:latin typeface="Courier New" panose="02070309020205020404" pitchFamily="49" charset="0"/>
              </a:rPr>
              <a:t>d = a</a:t>
            </a:r>
            <a:r>
              <a:rPr lang="ru-RU" altLang="ru-RU" sz="2700" b="1">
                <a:latin typeface="Courier New" panose="02070309020205020404" pitchFamily="49" charset="0"/>
              </a:rPr>
              <a:t> </a:t>
            </a:r>
            <a:r>
              <a:rPr lang="en-US" altLang="ru-RU" sz="2700" b="1">
                <a:solidFill>
                  <a:srgbClr val="0000FF"/>
                </a:solidFill>
                <a:latin typeface="Courier New" panose="02070309020205020404" pitchFamily="49" charset="0"/>
              </a:rPr>
              <a:t>%</a:t>
            </a:r>
            <a:r>
              <a:rPr lang="ru-RU" altLang="ru-RU" sz="2700" b="1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ru-RU" sz="2700" b="1">
                <a:solidFill>
                  <a:srgbClr val="0095FF"/>
                </a:solidFill>
                <a:latin typeface="Courier New" panose="02070309020205020404" pitchFamily="49" charset="0"/>
              </a:rPr>
              <a:t>10</a:t>
            </a:r>
            <a:r>
              <a:rPr lang="en-US" altLang="ru-RU" sz="2700" b="1">
                <a:latin typeface="Courier New" panose="02070309020205020404" pitchFamily="49" charset="0"/>
              </a:rPr>
              <a:t>; print( d ) </a:t>
            </a:r>
            <a:endParaRPr lang="en-US" altLang="ru-RU" sz="2700" b="1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pPr lvl="1" eaLnBrk="1" hangingPunct="1">
              <a:spcBef>
                <a:spcPct val="15000"/>
              </a:spcBef>
            </a:pPr>
            <a:r>
              <a:rPr lang="en-US" altLang="ru-RU" sz="2700" b="1">
                <a:latin typeface="Courier New" panose="02070309020205020404" pitchFamily="49" charset="0"/>
              </a:rPr>
              <a:t>a = a</a:t>
            </a:r>
            <a:r>
              <a:rPr lang="ru-RU" altLang="ru-RU" sz="2700" b="1">
                <a:latin typeface="Courier New" panose="02070309020205020404" pitchFamily="49" charset="0"/>
              </a:rPr>
              <a:t> </a:t>
            </a:r>
            <a:r>
              <a:rPr lang="en-US" altLang="ru-RU" sz="2700" b="1">
                <a:latin typeface="Courier New" panose="02070309020205020404" pitchFamily="49" charset="0"/>
              </a:rPr>
              <a:t>//</a:t>
            </a:r>
            <a:r>
              <a:rPr lang="ru-RU" altLang="ru-RU" sz="2700" b="1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ru-RU" sz="2700" b="1">
                <a:solidFill>
                  <a:srgbClr val="0095FF"/>
                </a:solidFill>
                <a:latin typeface="Courier New" panose="02070309020205020404" pitchFamily="49" charset="0"/>
              </a:rPr>
              <a:t>10</a:t>
            </a:r>
            <a:r>
              <a:rPr lang="en-US" altLang="ru-RU" sz="2700" b="1">
                <a:latin typeface="Courier New" panose="02070309020205020404" pitchFamily="49" charset="0"/>
              </a:rPr>
              <a:t> </a:t>
            </a:r>
            <a:r>
              <a:rPr lang="en-US" altLang="ru-RU" sz="2700" b="1">
                <a:solidFill>
                  <a:srgbClr val="008000"/>
                </a:solidFill>
                <a:latin typeface="Courier New" panose="02070309020205020404" pitchFamily="49" charset="0"/>
              </a:rPr>
              <a:t># 12 </a:t>
            </a:r>
          </a:p>
          <a:p>
            <a:pPr lvl="1" eaLnBrk="1" hangingPunct="1">
              <a:spcBef>
                <a:spcPct val="15000"/>
              </a:spcBef>
            </a:pPr>
            <a:r>
              <a:rPr lang="en-US" altLang="ru-RU" sz="2700" b="1">
                <a:latin typeface="Courier New" panose="02070309020205020404" pitchFamily="49" charset="0"/>
              </a:rPr>
              <a:t>d = a</a:t>
            </a:r>
            <a:r>
              <a:rPr lang="ru-RU" altLang="ru-RU" sz="2700" b="1">
                <a:latin typeface="Courier New" panose="02070309020205020404" pitchFamily="49" charset="0"/>
              </a:rPr>
              <a:t> </a:t>
            </a:r>
            <a:r>
              <a:rPr lang="en-US" altLang="ru-RU" sz="2700" b="1">
                <a:solidFill>
                  <a:srgbClr val="0000FF"/>
                </a:solidFill>
                <a:latin typeface="Courier New" panose="02070309020205020404" pitchFamily="49" charset="0"/>
              </a:rPr>
              <a:t>%</a:t>
            </a:r>
            <a:r>
              <a:rPr lang="en-US" altLang="ru-RU" sz="2700" b="1">
                <a:latin typeface="Courier New" panose="02070309020205020404" pitchFamily="49" charset="0"/>
              </a:rPr>
              <a:t> </a:t>
            </a:r>
            <a:r>
              <a:rPr lang="en-US" altLang="ru-RU" sz="2700" b="1">
                <a:solidFill>
                  <a:srgbClr val="0095FF"/>
                </a:solidFill>
                <a:latin typeface="Courier New" panose="02070309020205020404" pitchFamily="49" charset="0"/>
              </a:rPr>
              <a:t>10</a:t>
            </a:r>
            <a:r>
              <a:rPr lang="en-US" altLang="ru-RU" sz="2700" b="1">
                <a:latin typeface="Courier New" panose="02070309020205020404" pitchFamily="49" charset="0"/>
              </a:rPr>
              <a:t>; print( d ) </a:t>
            </a:r>
            <a:endParaRPr lang="en-US" altLang="ru-RU" sz="2700" b="1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pPr lvl="1" eaLnBrk="1" hangingPunct="1">
              <a:spcBef>
                <a:spcPct val="15000"/>
              </a:spcBef>
            </a:pPr>
            <a:r>
              <a:rPr lang="en-US" altLang="ru-RU" sz="2700" b="1">
                <a:latin typeface="Courier New" panose="02070309020205020404" pitchFamily="49" charset="0"/>
              </a:rPr>
              <a:t>a = a</a:t>
            </a:r>
            <a:r>
              <a:rPr lang="ru-RU" altLang="ru-RU" sz="2700" b="1">
                <a:latin typeface="Courier New" panose="02070309020205020404" pitchFamily="49" charset="0"/>
              </a:rPr>
              <a:t> </a:t>
            </a:r>
            <a:r>
              <a:rPr lang="en-US" altLang="ru-RU" sz="2700" b="1">
                <a:latin typeface="Courier New" panose="02070309020205020404" pitchFamily="49" charset="0"/>
              </a:rPr>
              <a:t>//</a:t>
            </a:r>
            <a:r>
              <a:rPr lang="ru-RU" altLang="ru-RU" sz="2700" b="1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ru-RU" sz="2700" b="1">
                <a:solidFill>
                  <a:srgbClr val="0095FF"/>
                </a:solidFill>
                <a:latin typeface="Courier New" panose="02070309020205020404" pitchFamily="49" charset="0"/>
              </a:rPr>
              <a:t>10</a:t>
            </a:r>
            <a:r>
              <a:rPr lang="en-US" altLang="ru-RU" sz="2700" b="1">
                <a:latin typeface="Courier New" panose="02070309020205020404" pitchFamily="49" charset="0"/>
              </a:rPr>
              <a:t> </a:t>
            </a:r>
            <a:r>
              <a:rPr lang="en-US" altLang="ru-RU" sz="2700" b="1">
                <a:solidFill>
                  <a:srgbClr val="008000"/>
                </a:solidFill>
                <a:latin typeface="Courier New" panose="02070309020205020404" pitchFamily="49" charset="0"/>
              </a:rPr>
              <a:t># 1 </a:t>
            </a:r>
          </a:p>
          <a:p>
            <a:pPr lvl="1" eaLnBrk="1" hangingPunct="1">
              <a:spcBef>
                <a:spcPct val="15000"/>
              </a:spcBef>
            </a:pPr>
            <a:r>
              <a:rPr lang="en-US" altLang="ru-RU" sz="2700" b="1">
                <a:latin typeface="Courier New" panose="02070309020205020404" pitchFamily="49" charset="0"/>
              </a:rPr>
              <a:t>d = a</a:t>
            </a:r>
            <a:r>
              <a:rPr lang="ru-RU" altLang="ru-RU" sz="2700" b="1">
                <a:latin typeface="Courier New" panose="02070309020205020404" pitchFamily="49" charset="0"/>
              </a:rPr>
              <a:t> </a:t>
            </a:r>
            <a:r>
              <a:rPr lang="en-US" altLang="ru-RU" sz="2700" b="1">
                <a:solidFill>
                  <a:srgbClr val="0000FF"/>
                </a:solidFill>
                <a:latin typeface="Courier New" panose="02070309020205020404" pitchFamily="49" charset="0"/>
              </a:rPr>
              <a:t>%</a:t>
            </a:r>
            <a:r>
              <a:rPr lang="ru-RU" altLang="ru-RU" sz="2700" b="1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ru-RU" sz="2700" b="1">
                <a:solidFill>
                  <a:srgbClr val="0095FF"/>
                </a:solidFill>
                <a:latin typeface="Courier New" panose="02070309020205020404" pitchFamily="49" charset="0"/>
              </a:rPr>
              <a:t>10</a:t>
            </a:r>
            <a:r>
              <a:rPr lang="en-US" altLang="ru-RU" sz="2700" b="1">
                <a:latin typeface="Courier New" panose="02070309020205020404" pitchFamily="49" charset="0"/>
              </a:rPr>
              <a:t>; print( d ) </a:t>
            </a:r>
            <a:endParaRPr lang="en-US" altLang="ru-RU" sz="2700" b="1">
              <a:solidFill>
                <a:srgbClr val="0000FF"/>
              </a:solidFill>
              <a:latin typeface="Courier New" panose="02070309020205020404" pitchFamily="49" charset="0"/>
            </a:endParaRPr>
          </a:p>
          <a:p>
            <a:pPr lvl="1" eaLnBrk="1" hangingPunct="1">
              <a:spcBef>
                <a:spcPct val="15000"/>
              </a:spcBef>
            </a:pPr>
            <a:r>
              <a:rPr lang="en-US" altLang="ru-RU" sz="2700" b="1">
                <a:latin typeface="Courier New" panose="02070309020205020404" pitchFamily="49" charset="0"/>
              </a:rPr>
              <a:t>a = a</a:t>
            </a:r>
            <a:r>
              <a:rPr lang="ru-RU" altLang="ru-RU" sz="2700" b="1">
                <a:latin typeface="Courier New" panose="02070309020205020404" pitchFamily="49" charset="0"/>
              </a:rPr>
              <a:t> </a:t>
            </a:r>
            <a:r>
              <a:rPr lang="en-US" altLang="ru-RU" sz="2700" b="1">
                <a:latin typeface="Courier New" panose="02070309020205020404" pitchFamily="49" charset="0"/>
              </a:rPr>
              <a:t>//</a:t>
            </a:r>
            <a:r>
              <a:rPr lang="ru-RU" altLang="ru-RU" sz="2700" b="1">
                <a:solidFill>
                  <a:srgbClr val="0000FF"/>
                </a:solidFill>
                <a:latin typeface="Courier New" panose="02070309020205020404" pitchFamily="49" charset="0"/>
              </a:rPr>
              <a:t> </a:t>
            </a:r>
            <a:r>
              <a:rPr lang="en-US" altLang="ru-RU" sz="2700" b="1">
                <a:solidFill>
                  <a:srgbClr val="0095FF"/>
                </a:solidFill>
                <a:latin typeface="Courier New" panose="02070309020205020404" pitchFamily="49" charset="0"/>
              </a:rPr>
              <a:t>10</a:t>
            </a:r>
            <a:r>
              <a:rPr lang="en-US" altLang="ru-RU" sz="2700" b="1">
                <a:latin typeface="Courier New" panose="02070309020205020404" pitchFamily="49" charset="0"/>
              </a:rPr>
              <a:t> </a:t>
            </a:r>
            <a:r>
              <a:rPr lang="en-US" altLang="ru-RU" sz="2700" b="1">
                <a:solidFill>
                  <a:srgbClr val="008000"/>
                </a:solidFill>
                <a:latin typeface="Courier New" panose="02070309020205020404" pitchFamily="49" charset="0"/>
              </a:rPr>
              <a:t># 0 </a:t>
            </a: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3276600" y="1892300"/>
            <a:ext cx="1438275" cy="49053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3248025" y="2827338"/>
            <a:ext cx="1438275" cy="49053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243263" y="3763963"/>
            <a:ext cx="1438275" cy="49053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3306763" y="4713288"/>
            <a:ext cx="1438275" cy="49053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 type="triangle" w="lg" len="lg"/>
              </a14:hiddenLine>
            </a:ext>
          </a:extLst>
        </p:spPr>
        <p:txBody>
          <a:bodyPr wrap="none" lIns="90000" tIns="46800" rIns="90000" bIns="468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1" name="Прямоугольник 10"/>
          <p:cNvSpPr/>
          <p:nvPr/>
        </p:nvSpPr>
        <p:spPr>
          <a:xfrm>
            <a:off x="7354888" y="1401763"/>
            <a:ext cx="392112" cy="508000"/>
          </a:xfrm>
          <a:prstGeom prst="rect">
            <a:avLst/>
          </a:prstGeom>
          <a:solidFill>
            <a:srgbClr val="99FF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700" b="1" dirty="0">
                <a:latin typeface="Courier New" pitchFamily="49" charset="0"/>
              </a:rPr>
              <a:t>4</a:t>
            </a:r>
            <a:endParaRPr lang="ru-RU" dirty="0"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54888" y="2339975"/>
            <a:ext cx="392112" cy="508000"/>
          </a:xfrm>
          <a:prstGeom prst="rect">
            <a:avLst/>
          </a:prstGeom>
          <a:solidFill>
            <a:srgbClr val="99FF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700" b="1" dirty="0">
                <a:latin typeface="Courier New" pitchFamily="49" charset="0"/>
              </a:rPr>
              <a:t>3</a:t>
            </a:r>
            <a:endParaRPr lang="ru-RU" dirty="0">
              <a:latin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354888" y="3295650"/>
            <a:ext cx="392112" cy="506413"/>
          </a:xfrm>
          <a:prstGeom prst="rect">
            <a:avLst/>
          </a:prstGeom>
          <a:solidFill>
            <a:srgbClr val="99FF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700" b="1" dirty="0">
                <a:latin typeface="Courier New" pitchFamily="49" charset="0"/>
              </a:rPr>
              <a:t>2</a:t>
            </a:r>
            <a:endParaRPr lang="ru-RU" dirty="0">
              <a:latin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354888" y="4246563"/>
            <a:ext cx="392112" cy="508000"/>
          </a:xfrm>
          <a:prstGeom prst="rect">
            <a:avLst/>
          </a:prstGeom>
          <a:solidFill>
            <a:srgbClr val="99FF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700" b="1" dirty="0">
                <a:latin typeface="Courier New" pitchFamily="49" charset="0"/>
              </a:rPr>
              <a:t>1</a:t>
            </a:r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684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 animBg="1"/>
      <p:bldP spid="19" grpId="0" animBg="1"/>
      <p:bldP spid="19" grpId="1" animBg="1"/>
      <p:bldP spid="20" grpId="0" animBg="1"/>
      <p:bldP spid="20" grpId="1" animBg="1"/>
      <p:bldP spid="8" grpId="0" animBg="1"/>
      <p:bldP spid="8" grpId="1" animBg="1"/>
      <p:bldP spid="9" grpId="0" animBg="1"/>
      <p:bldP spid="9" grpId="1" animBg="1"/>
      <p:bldP spid="11" grpId="0" animBg="1"/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311150" y="301625"/>
            <a:ext cx="8375650" cy="471488"/>
          </a:xfrm>
        </p:spPr>
        <p:txBody>
          <a:bodyPr>
            <a:normAutofit fontScale="90000"/>
          </a:bodyPr>
          <a:lstStyle/>
          <a:p>
            <a:r>
              <a:rPr lang="ru-RU" altLang="ru-RU" smtClean="0"/>
              <a:t>Сокращенная запись операций</a:t>
            </a:r>
          </a:p>
        </p:txBody>
      </p:sp>
      <p:sp>
        <p:nvSpPr>
          <p:cNvPr id="36867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681E368-D459-4CCE-97D1-2DD98FBBE488}" type="slidenum">
              <a:rPr lang="ru-RU" altLang="ru-RU" sz="1400"/>
              <a:pPr>
                <a:spcBef>
                  <a:spcPct val="0"/>
                </a:spcBef>
                <a:buFontTx/>
                <a:buNone/>
              </a:pPr>
              <a:t>12</a:t>
            </a:fld>
            <a:endParaRPr lang="ru-RU" altLang="ru-RU" sz="1400"/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311150" y="1556792"/>
            <a:ext cx="5985420" cy="3831818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74625" indent="15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eaLnBrk="1" hangingPunct="1">
              <a:spcBef>
                <a:spcPct val="15000"/>
              </a:spcBef>
            </a:pPr>
            <a:r>
              <a:rPr lang="en-US" altLang="ru-RU" sz="3600" b="1" dirty="0">
                <a:latin typeface="Courier New" panose="02070309020205020404" pitchFamily="49" charset="0"/>
              </a:rPr>
              <a:t>a += b  </a:t>
            </a:r>
            <a:r>
              <a:rPr lang="en-US" altLang="ru-RU" sz="3600" b="1" dirty="0">
                <a:solidFill>
                  <a:srgbClr val="008000"/>
                </a:solidFill>
                <a:latin typeface="Courier New" panose="02070309020205020404" pitchFamily="49" charset="0"/>
              </a:rPr>
              <a:t># a = a + b </a:t>
            </a:r>
          </a:p>
          <a:p>
            <a:pPr lvl="1" eaLnBrk="1" hangingPunct="1">
              <a:spcBef>
                <a:spcPct val="15000"/>
              </a:spcBef>
            </a:pPr>
            <a:r>
              <a:rPr lang="en-US" altLang="ru-RU" sz="3600" b="1" dirty="0">
                <a:latin typeface="Courier New" panose="02070309020205020404" pitchFamily="49" charset="0"/>
              </a:rPr>
              <a:t>a -= b  </a:t>
            </a:r>
            <a:r>
              <a:rPr lang="en-US" altLang="ru-RU" sz="3600" b="1" dirty="0">
                <a:solidFill>
                  <a:srgbClr val="008000"/>
                </a:solidFill>
                <a:latin typeface="Courier New" panose="02070309020205020404" pitchFamily="49" charset="0"/>
              </a:rPr>
              <a:t># a = a - b </a:t>
            </a:r>
          </a:p>
          <a:p>
            <a:pPr lvl="1" eaLnBrk="1" hangingPunct="1">
              <a:spcBef>
                <a:spcPct val="15000"/>
              </a:spcBef>
            </a:pPr>
            <a:r>
              <a:rPr lang="en-US" altLang="ru-RU" sz="3600" b="1" dirty="0">
                <a:latin typeface="Courier New" panose="02070309020205020404" pitchFamily="49" charset="0"/>
              </a:rPr>
              <a:t>a *= b  </a:t>
            </a:r>
            <a:r>
              <a:rPr lang="en-US" altLang="ru-RU" sz="3600" b="1" dirty="0">
                <a:solidFill>
                  <a:srgbClr val="008000"/>
                </a:solidFill>
                <a:latin typeface="Courier New" panose="02070309020205020404" pitchFamily="49" charset="0"/>
              </a:rPr>
              <a:t># a = a * b </a:t>
            </a:r>
          </a:p>
          <a:p>
            <a:pPr lvl="1" eaLnBrk="1" hangingPunct="1">
              <a:spcBef>
                <a:spcPct val="15000"/>
              </a:spcBef>
            </a:pPr>
            <a:r>
              <a:rPr lang="en-US" altLang="ru-RU" sz="3600" b="1" dirty="0">
                <a:latin typeface="Courier New" panose="02070309020205020404" pitchFamily="49" charset="0"/>
              </a:rPr>
              <a:t>a /= b  </a:t>
            </a:r>
            <a:r>
              <a:rPr lang="en-US" altLang="ru-RU" sz="3600" b="1" dirty="0">
                <a:solidFill>
                  <a:srgbClr val="008000"/>
                </a:solidFill>
                <a:latin typeface="Courier New" panose="02070309020205020404" pitchFamily="49" charset="0"/>
              </a:rPr>
              <a:t># a = a / b</a:t>
            </a:r>
          </a:p>
          <a:p>
            <a:pPr lvl="1" eaLnBrk="1" hangingPunct="1">
              <a:spcBef>
                <a:spcPct val="15000"/>
              </a:spcBef>
            </a:pPr>
            <a:r>
              <a:rPr lang="en-US" altLang="ru-RU" sz="3600" b="1" dirty="0">
                <a:latin typeface="Courier New" panose="02070309020205020404" pitchFamily="49" charset="0"/>
              </a:rPr>
              <a:t>a //= b </a:t>
            </a:r>
            <a:r>
              <a:rPr lang="en-US" altLang="ru-RU" sz="3600" b="1" dirty="0">
                <a:solidFill>
                  <a:srgbClr val="008000"/>
                </a:solidFill>
                <a:latin typeface="Courier New" panose="02070309020205020404" pitchFamily="49" charset="0"/>
              </a:rPr>
              <a:t># a = a // b</a:t>
            </a:r>
          </a:p>
          <a:p>
            <a:pPr lvl="1" eaLnBrk="1" hangingPunct="1">
              <a:spcBef>
                <a:spcPct val="15000"/>
              </a:spcBef>
            </a:pPr>
            <a:r>
              <a:rPr lang="en-US" altLang="ru-RU" sz="3600" b="1" dirty="0">
                <a:latin typeface="Courier New" panose="02070309020205020404" pitchFamily="49" charset="0"/>
              </a:rPr>
              <a:t>a %= b  </a:t>
            </a:r>
            <a:r>
              <a:rPr lang="en-US" altLang="ru-RU" sz="3600" b="1" dirty="0">
                <a:solidFill>
                  <a:srgbClr val="008000"/>
                </a:solidFill>
                <a:latin typeface="Courier New" panose="02070309020205020404" pitchFamily="49" charset="0"/>
              </a:rPr>
              <a:t># a = a % b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750508" y="2964701"/>
            <a:ext cx="1776413" cy="508000"/>
          </a:xfrm>
          <a:prstGeom prst="rect">
            <a:avLst/>
          </a:prstGeom>
          <a:solidFill>
            <a:srgbClr val="99FF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700" b="1" dirty="0">
                <a:solidFill>
                  <a:srgbClr val="000000"/>
                </a:solidFill>
                <a:latin typeface="Courier New" pitchFamily="49" charset="0"/>
              </a:rPr>
              <a:t>a += 1 </a:t>
            </a:r>
            <a:endParaRPr lang="ru-RU" dirty="0">
              <a:latin typeface="Arial" charset="0"/>
            </a:endParaRP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6341035" y="3861048"/>
            <a:ext cx="2828925" cy="720725"/>
          </a:xfrm>
          <a:prstGeom prst="wedgeRoundRectCallout">
            <a:avLst>
              <a:gd name="adj1" fmla="val -4933"/>
              <a:gd name="adj2" fmla="val -100970"/>
              <a:gd name="adj3" fmla="val 16667"/>
            </a:avLst>
          </a:prstGeom>
          <a:solidFill>
            <a:srgbClr val="E6E6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>
                <a:latin typeface="Arial" charset="0"/>
              </a:rPr>
              <a:t>увеличение на 1</a:t>
            </a:r>
          </a:p>
        </p:txBody>
      </p:sp>
    </p:spTree>
    <p:extLst>
      <p:ext uri="{BB962C8B-B14F-4D97-AF65-F5344CB8AC3E}">
        <p14:creationId xmlns:p14="http://schemas.microsoft.com/office/powerpoint/2010/main" val="4287966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791" y="31613"/>
            <a:ext cx="9191625" cy="2667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r="27086" b="47994"/>
          <a:stretch/>
        </p:blipFill>
        <p:spPr>
          <a:xfrm>
            <a:off x="107504" y="2698613"/>
            <a:ext cx="8579296" cy="34420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r="53870" b="57995"/>
          <a:stretch/>
        </p:blipFill>
        <p:spPr>
          <a:xfrm>
            <a:off x="5508103" y="116632"/>
            <a:ext cx="3655263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666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311150" y="301625"/>
            <a:ext cx="8375650" cy="471488"/>
          </a:xfrm>
        </p:spPr>
        <p:txBody>
          <a:bodyPr>
            <a:normAutofit fontScale="90000"/>
          </a:bodyPr>
          <a:lstStyle/>
          <a:p>
            <a:r>
              <a:rPr lang="ru-RU" altLang="ru-RU" smtClean="0"/>
              <a:t>Задания</a:t>
            </a:r>
          </a:p>
        </p:txBody>
      </p:sp>
      <p:sp>
        <p:nvSpPr>
          <p:cNvPr id="38915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8EE4979-DA46-4F63-816F-93D0A884F1F7}" type="slidenum">
              <a:rPr lang="ru-RU" altLang="ru-RU" sz="140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ru-RU" altLang="ru-RU" sz="1400"/>
          </a:p>
        </p:txBody>
      </p:sp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369888" y="814388"/>
            <a:ext cx="8420100" cy="467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4375" indent="-714375">
              <a:spcBef>
                <a:spcPct val="20000"/>
              </a:spcBef>
              <a:buChar char="•"/>
              <a:tabLst>
                <a:tab pos="714375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714375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714375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7143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7143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143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143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143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143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3333FF"/>
                </a:solidFill>
              </a:rPr>
              <a:t>«</a:t>
            </a:r>
            <a:r>
              <a:rPr lang="en-US" altLang="ru-RU" sz="2000" b="1">
                <a:solidFill>
                  <a:srgbClr val="3333FF"/>
                </a:solidFill>
              </a:rPr>
              <a:t>3</a:t>
            </a:r>
            <a:r>
              <a:rPr lang="ru-RU" altLang="ru-RU" sz="2000" b="1">
                <a:solidFill>
                  <a:srgbClr val="3333FF"/>
                </a:solidFill>
              </a:rPr>
              <a:t>»: </a:t>
            </a:r>
            <a:r>
              <a:rPr lang="ru-RU" altLang="ru-RU" sz="2000" b="1"/>
              <a:t>Ввести три числа: цену пирожка (два числа: рубли, потом – копейки) и количество пирожков. Найти сумму, которую нужно заплатить (рубли и копейки)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2000" b="1" i="1">
                <a:latin typeface="Courier New" panose="02070309020205020404" pitchFamily="49" charset="0"/>
              </a:rPr>
              <a:t>    </a:t>
            </a:r>
            <a:r>
              <a:rPr lang="ru-RU" altLang="ru-RU" sz="2000" b="1" i="1"/>
              <a:t>Пример: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Courier New" panose="02070309020205020404" pitchFamily="49" charset="0"/>
              </a:rPr>
              <a:t>	 Стоимость пирожка: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Courier New" panose="02070309020205020404" pitchFamily="49" charset="0"/>
              </a:rPr>
              <a:t>	 </a:t>
            </a:r>
            <a:r>
              <a:rPr lang="ru-RU" altLang="ru-RU" sz="2000" b="1">
                <a:solidFill>
                  <a:srgbClr val="FF0000"/>
                </a:solidFill>
                <a:latin typeface="Courier New" panose="02070309020205020404" pitchFamily="49" charset="0"/>
              </a:rPr>
              <a:t>12 50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Courier New" panose="02070309020205020404" pitchFamily="49" charset="0"/>
              </a:rPr>
              <a:t>	 Сколько пирожков: 	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Courier New" panose="02070309020205020404" pitchFamily="49" charset="0"/>
              </a:rPr>
              <a:t>	 </a:t>
            </a:r>
            <a:r>
              <a:rPr lang="ru-RU" altLang="ru-RU" sz="2000" b="1">
                <a:solidFill>
                  <a:srgbClr val="FF0000"/>
                </a:solidFill>
                <a:latin typeface="Courier New" panose="02070309020205020404" pitchFamily="49" charset="0"/>
              </a:rPr>
              <a:t>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Courier New" panose="02070309020205020404" pitchFamily="49" charset="0"/>
              </a:rPr>
              <a:t>	 К оплате: 62 руб. 50 коп.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solidFill>
                  <a:srgbClr val="3333FF"/>
                </a:solidFill>
              </a:rPr>
              <a:t>«</a:t>
            </a:r>
            <a:r>
              <a:rPr lang="en-US" altLang="ru-RU" sz="2000" b="1">
                <a:solidFill>
                  <a:srgbClr val="3333FF"/>
                </a:solidFill>
              </a:rPr>
              <a:t>4</a:t>
            </a:r>
            <a:r>
              <a:rPr lang="ru-RU" altLang="ru-RU" sz="2000" b="1">
                <a:solidFill>
                  <a:srgbClr val="3333FF"/>
                </a:solidFill>
              </a:rPr>
              <a:t>»: </a:t>
            </a:r>
            <a:r>
              <a:rPr lang="ru-RU" altLang="ru-RU" sz="2000" b="1"/>
              <a:t>Ввести число, обозначающее количество секунд. Вывести то же самое время в часах, минутах и секундах.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2000" b="1" i="1">
                <a:latin typeface="Courier New" panose="02070309020205020404" pitchFamily="49" charset="0"/>
              </a:rPr>
              <a:t>    </a:t>
            </a:r>
            <a:r>
              <a:rPr lang="ru-RU" altLang="ru-RU" sz="1800" b="1" i="1"/>
              <a:t>Пример: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Courier New" panose="02070309020205020404" pitchFamily="49" charset="0"/>
              </a:rPr>
              <a:t>	 Число секунд: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Courier New" panose="02070309020205020404" pitchFamily="49" charset="0"/>
              </a:rPr>
              <a:t>	 </a:t>
            </a:r>
            <a:r>
              <a:rPr lang="ru-RU" altLang="ru-RU" sz="1800" b="1">
                <a:solidFill>
                  <a:srgbClr val="FF0000"/>
                </a:solidFill>
                <a:latin typeface="Courier New" panose="02070309020205020404" pitchFamily="49" charset="0"/>
              </a:rPr>
              <a:t>8325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Courier New" panose="02070309020205020404" pitchFamily="49" charset="0"/>
              </a:rPr>
              <a:t>	 2 ч. 18 мин. 45 с</a:t>
            </a:r>
          </a:p>
        </p:txBody>
      </p:sp>
    </p:spTree>
    <p:extLst>
      <p:ext uri="{BB962C8B-B14F-4D97-AF65-F5344CB8AC3E}">
        <p14:creationId xmlns:p14="http://schemas.microsoft.com/office/powerpoint/2010/main" val="261703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311150" y="301625"/>
            <a:ext cx="8375650" cy="471488"/>
          </a:xfrm>
        </p:spPr>
        <p:txBody>
          <a:bodyPr>
            <a:normAutofit fontScale="90000"/>
          </a:bodyPr>
          <a:lstStyle/>
          <a:p>
            <a:r>
              <a:rPr lang="ru-RU" altLang="ru-RU" smtClean="0"/>
              <a:t>Задания</a:t>
            </a:r>
          </a:p>
        </p:txBody>
      </p:sp>
      <p:sp>
        <p:nvSpPr>
          <p:cNvPr id="39939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3394782-F3E1-4520-B813-56BFAB3F1F6D}" type="slidenum">
              <a:rPr lang="ru-RU" altLang="ru-RU" sz="140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ru-RU" altLang="ru-RU" sz="1400"/>
          </a:p>
        </p:txBody>
      </p:sp>
      <p:sp>
        <p:nvSpPr>
          <p:cNvPr id="39940" name="Text Box 5"/>
          <p:cNvSpPr txBox="1">
            <a:spLocks noChangeArrowheads="1"/>
          </p:cNvSpPr>
          <p:nvPr/>
        </p:nvSpPr>
        <p:spPr bwMode="auto">
          <a:xfrm>
            <a:off x="369888" y="823913"/>
            <a:ext cx="8420100" cy="282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4375" indent="-714375">
              <a:spcBef>
                <a:spcPct val="20000"/>
              </a:spcBef>
              <a:buChar char="•"/>
              <a:tabLst>
                <a:tab pos="714375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714375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714375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7143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7143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143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143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143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714375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3333FF"/>
                </a:solidFill>
              </a:rPr>
              <a:t>«</a:t>
            </a:r>
            <a:r>
              <a:rPr lang="en-US" altLang="ru-RU" sz="2400" b="1">
                <a:solidFill>
                  <a:srgbClr val="3333FF"/>
                </a:solidFill>
              </a:rPr>
              <a:t>5</a:t>
            </a:r>
            <a:r>
              <a:rPr lang="ru-RU" altLang="ru-RU" sz="2400" b="1">
                <a:solidFill>
                  <a:srgbClr val="3333FF"/>
                </a:solidFill>
              </a:rPr>
              <a:t>»: </a:t>
            </a:r>
            <a:r>
              <a:rPr lang="ru-RU" altLang="ru-RU" sz="2400" b="1"/>
              <a:t>Занятия в школе начинаются в 8-30. Урок длится 45 минут, перерывы между уроками – 10 минут. Ввести номер урока и вывести время его окончания.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2400" b="1" i="1">
                <a:latin typeface="Courier New" panose="02070309020205020404" pitchFamily="49" charset="0"/>
              </a:rPr>
              <a:t>    </a:t>
            </a:r>
            <a:r>
              <a:rPr lang="ru-RU" altLang="ru-RU" sz="2000" b="1" i="1"/>
              <a:t>Пример: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Courier New" panose="02070309020205020404" pitchFamily="49" charset="0"/>
              </a:rPr>
              <a:t>	 Введите номер урока: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Courier New" panose="02070309020205020404" pitchFamily="49" charset="0"/>
              </a:rPr>
              <a:t>	 </a:t>
            </a:r>
            <a:r>
              <a:rPr lang="ru-RU" altLang="ru-RU" sz="2000" b="1">
                <a:solidFill>
                  <a:srgbClr val="FF0000"/>
                </a:solidFill>
                <a:latin typeface="Courier New" panose="02070309020205020404" pitchFamily="49" charset="0"/>
              </a:rPr>
              <a:t>6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Courier New" panose="02070309020205020404" pitchFamily="49" charset="0"/>
              </a:rPr>
              <a:t>	 13-50</a:t>
            </a:r>
          </a:p>
        </p:txBody>
      </p:sp>
    </p:spTree>
    <p:extLst>
      <p:ext uri="{BB962C8B-B14F-4D97-AF65-F5344CB8AC3E}">
        <p14:creationId xmlns:p14="http://schemas.microsoft.com/office/powerpoint/2010/main" val="54912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311150" y="301625"/>
            <a:ext cx="8375650" cy="471488"/>
          </a:xfrm>
        </p:spPr>
        <p:txBody>
          <a:bodyPr>
            <a:normAutofit fontScale="90000"/>
          </a:bodyPr>
          <a:lstStyle/>
          <a:p>
            <a:r>
              <a:rPr lang="ru-RU" altLang="ru-RU" smtClean="0"/>
              <a:t>Случайные числа</a:t>
            </a:r>
          </a:p>
        </p:txBody>
      </p:sp>
      <p:sp>
        <p:nvSpPr>
          <p:cNvPr id="40963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A7D0C09-8B3D-47FE-BD53-CAB439E11A2E}" type="slidenum">
              <a:rPr lang="ru-RU" altLang="ru-RU" sz="140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ru-RU" altLang="ru-RU" sz="1400"/>
          </a:p>
        </p:txBody>
      </p:sp>
      <p:sp>
        <p:nvSpPr>
          <p:cNvPr id="4" name="Прямоугольник 6"/>
          <p:cNvSpPr>
            <a:spLocks noChangeArrowheads="1"/>
          </p:cNvSpPr>
          <p:nvPr/>
        </p:nvSpPr>
        <p:spPr bwMode="auto">
          <a:xfrm>
            <a:off x="401638" y="814388"/>
            <a:ext cx="41687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400" b="1" dirty="0">
                <a:solidFill>
                  <a:srgbClr val="333399"/>
                </a:solidFill>
                <a:latin typeface="Arial" charset="0"/>
              </a:rPr>
              <a:t>Случайно…</a:t>
            </a:r>
          </a:p>
          <a:p>
            <a:pPr marL="361950" indent="-180975" eaLnBrk="1" hangingPunct="1">
              <a:buFont typeface="Arial" pitchFamily="34" charset="0"/>
              <a:buChar char="•"/>
              <a:defRPr/>
            </a:pPr>
            <a:r>
              <a:rPr lang="ru-RU" sz="2400" dirty="0">
                <a:latin typeface="Arial" charset="0"/>
              </a:rPr>
              <a:t>встретить друга на улице</a:t>
            </a:r>
          </a:p>
          <a:p>
            <a:pPr marL="361950" indent="-180975" eaLnBrk="1" hangingPunct="1">
              <a:buFont typeface="Arial" pitchFamily="34" charset="0"/>
              <a:buChar char="•"/>
              <a:defRPr/>
            </a:pPr>
            <a:r>
              <a:rPr lang="ru-RU" sz="2400" dirty="0">
                <a:latin typeface="Arial" charset="0"/>
              </a:rPr>
              <a:t>разбить тарелку</a:t>
            </a:r>
          </a:p>
          <a:p>
            <a:pPr marL="361950" indent="-180975" eaLnBrk="1" hangingPunct="1">
              <a:buFont typeface="Arial" pitchFamily="34" charset="0"/>
              <a:buChar char="•"/>
              <a:defRPr/>
            </a:pPr>
            <a:r>
              <a:rPr lang="ru-RU" sz="2400" dirty="0">
                <a:latin typeface="Arial" charset="0"/>
              </a:rPr>
              <a:t>найти 10 рублей</a:t>
            </a:r>
          </a:p>
          <a:p>
            <a:pPr marL="361950" indent="-180975" eaLnBrk="1" hangingPunct="1">
              <a:buFont typeface="Arial" pitchFamily="34" charset="0"/>
              <a:buChar char="•"/>
              <a:defRPr/>
            </a:pPr>
            <a:r>
              <a:rPr lang="ru-RU" sz="2400" dirty="0">
                <a:latin typeface="Arial" charset="0"/>
              </a:rPr>
              <a:t>выиграть в лотерею</a:t>
            </a:r>
          </a:p>
        </p:txBody>
      </p:sp>
      <p:sp>
        <p:nvSpPr>
          <p:cNvPr id="5" name="Прямоугольник 6"/>
          <p:cNvSpPr>
            <a:spLocks noChangeArrowheads="1"/>
          </p:cNvSpPr>
          <p:nvPr/>
        </p:nvSpPr>
        <p:spPr bwMode="auto">
          <a:xfrm>
            <a:off x="4926013" y="814388"/>
            <a:ext cx="3548062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400" b="1" dirty="0">
                <a:solidFill>
                  <a:srgbClr val="333399"/>
                </a:solidFill>
                <a:latin typeface="Arial" charset="0"/>
              </a:rPr>
              <a:t>Случайный выбор</a:t>
            </a:r>
            <a:r>
              <a:rPr lang="ru-RU" sz="2400" dirty="0">
                <a:solidFill>
                  <a:srgbClr val="3333FF"/>
                </a:solidFill>
                <a:latin typeface="Arial" charset="0"/>
              </a:rPr>
              <a:t>:</a:t>
            </a:r>
          </a:p>
          <a:p>
            <a:pPr marL="266700" indent="-180975" eaLnBrk="1" hangingPunct="1">
              <a:buFont typeface="Arial" pitchFamily="34" charset="0"/>
              <a:buChar char="•"/>
              <a:defRPr/>
            </a:pPr>
            <a:r>
              <a:rPr lang="ru-RU" sz="2400" dirty="0">
                <a:latin typeface="Arial" charset="0"/>
              </a:rPr>
              <a:t>жеребьевка на </a:t>
            </a:r>
            <a:br>
              <a:rPr lang="ru-RU" sz="2400" dirty="0">
                <a:latin typeface="Arial" charset="0"/>
              </a:rPr>
            </a:br>
            <a:r>
              <a:rPr lang="ru-RU" sz="2400" dirty="0">
                <a:latin typeface="Arial" charset="0"/>
              </a:rPr>
              <a:t>соревнованиях</a:t>
            </a:r>
          </a:p>
          <a:p>
            <a:pPr marL="266700" indent="-180975" eaLnBrk="1" hangingPunct="1">
              <a:buFont typeface="Arial" pitchFamily="34" charset="0"/>
              <a:buChar char="•"/>
              <a:defRPr/>
            </a:pPr>
            <a:r>
              <a:rPr lang="ru-RU" sz="2400" dirty="0">
                <a:latin typeface="Arial" charset="0"/>
              </a:rPr>
              <a:t>выигравшие номера </a:t>
            </a:r>
            <a:br>
              <a:rPr lang="ru-RU" sz="2400" dirty="0">
                <a:latin typeface="Arial" charset="0"/>
              </a:rPr>
            </a:br>
            <a:r>
              <a:rPr lang="ru-RU" sz="2400" dirty="0">
                <a:latin typeface="Arial" charset="0"/>
              </a:rPr>
              <a:t>в лотерее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713" y="3371850"/>
            <a:ext cx="217011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75" y="3416300"/>
            <a:ext cx="8953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038" y="4614863"/>
            <a:ext cx="2765425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</p:pic>
      <p:sp>
        <p:nvSpPr>
          <p:cNvPr id="9" name="Прямоугольник 6"/>
          <p:cNvSpPr>
            <a:spLocks noChangeArrowheads="1"/>
          </p:cNvSpPr>
          <p:nvPr/>
        </p:nvSpPr>
        <p:spPr bwMode="auto">
          <a:xfrm>
            <a:off x="469900" y="2817813"/>
            <a:ext cx="44481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333399"/>
                </a:solidFill>
              </a:rPr>
              <a:t>Как получить случайность?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88" y="4649788"/>
            <a:ext cx="1927225" cy="182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063" y="4622800"/>
            <a:ext cx="182245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8968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311150" y="301625"/>
            <a:ext cx="8375650" cy="471488"/>
          </a:xfrm>
        </p:spPr>
        <p:txBody>
          <a:bodyPr>
            <a:normAutofit fontScale="90000"/>
          </a:bodyPr>
          <a:lstStyle/>
          <a:p>
            <a:r>
              <a:rPr lang="ru-RU" altLang="ru-RU" smtClean="0"/>
              <a:t>Случайные числа на компьютере</a:t>
            </a:r>
          </a:p>
        </p:txBody>
      </p:sp>
      <p:sp>
        <p:nvSpPr>
          <p:cNvPr id="41987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F1F5349-67D6-4A61-9C4D-1196A5B175B6}" type="slidenum">
              <a:rPr lang="ru-RU" altLang="ru-RU" sz="140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ru-RU" altLang="ru-RU" sz="1400"/>
          </a:p>
        </p:txBody>
      </p:sp>
      <p:sp>
        <p:nvSpPr>
          <p:cNvPr id="25" name="Полилиния 4"/>
          <p:cNvSpPr>
            <a:spLocks/>
          </p:cNvSpPr>
          <p:nvPr/>
        </p:nvSpPr>
        <p:spPr bwMode="auto">
          <a:xfrm>
            <a:off x="915988" y="5589588"/>
            <a:ext cx="2281237" cy="839787"/>
          </a:xfrm>
          <a:custGeom>
            <a:avLst/>
            <a:gdLst>
              <a:gd name="T0" fmla="*/ 0 w 2281287"/>
              <a:gd name="T1" fmla="*/ 2147483646 h 603316"/>
              <a:gd name="T2" fmla="*/ 0 w 2281287"/>
              <a:gd name="T3" fmla="*/ 2147483646 h 603316"/>
              <a:gd name="T4" fmla="*/ 522198 w 2281287"/>
              <a:gd name="T5" fmla="*/ 0 h 603316"/>
              <a:gd name="T6" fmla="*/ 1811151 w 2281287"/>
              <a:gd name="T7" fmla="*/ 0 h 603316"/>
              <a:gd name="T8" fmla="*/ 2276789 w 2281287"/>
              <a:gd name="T9" fmla="*/ 2147483646 h 603316"/>
              <a:gd name="T10" fmla="*/ 2276789 w 2281287"/>
              <a:gd name="T11" fmla="*/ 2147483646 h 603316"/>
              <a:gd name="T12" fmla="*/ 0 w 2281287"/>
              <a:gd name="T13" fmla="*/ 2147483646 h 6033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81287"/>
              <a:gd name="T22" fmla="*/ 0 h 603316"/>
              <a:gd name="T23" fmla="*/ 2281287 w 2281287"/>
              <a:gd name="T24" fmla="*/ 603316 h 6033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81287" h="603316">
                <a:moveTo>
                  <a:pt x="0" y="603316"/>
                </a:moveTo>
                <a:lnTo>
                  <a:pt x="0" y="306371"/>
                </a:lnTo>
                <a:lnTo>
                  <a:pt x="523188" y="0"/>
                </a:lnTo>
                <a:lnTo>
                  <a:pt x="1814660" y="0"/>
                </a:lnTo>
                <a:lnTo>
                  <a:pt x="2281287" y="306371"/>
                </a:lnTo>
                <a:lnTo>
                  <a:pt x="2281287" y="603315"/>
                </a:lnTo>
                <a:lnTo>
                  <a:pt x="0" y="603316"/>
                </a:lnTo>
                <a:close/>
              </a:path>
            </a:pathLst>
          </a:custGeom>
          <a:solidFill>
            <a:srgbClr val="FFFF66">
              <a:alpha val="5372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" name="Прямоугольник 6"/>
          <p:cNvSpPr>
            <a:spLocks noChangeArrowheads="1"/>
          </p:cNvSpPr>
          <p:nvPr/>
        </p:nvSpPr>
        <p:spPr bwMode="auto">
          <a:xfrm>
            <a:off x="382588" y="806450"/>
            <a:ext cx="3886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333399"/>
                </a:solidFill>
              </a:rPr>
              <a:t>Электронный генератор</a:t>
            </a:r>
          </a:p>
        </p:txBody>
      </p:sp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266825"/>
            <a:ext cx="1597025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 type="none" w="med" len="lg"/>
              </a14:hiddenLine>
            </a:ext>
          </a:extLst>
        </p:spPr>
      </p:pic>
      <p:grpSp>
        <p:nvGrpSpPr>
          <p:cNvPr id="2" name="Group 26"/>
          <p:cNvGrpSpPr>
            <a:grpSpLocks noChangeAspect="1"/>
          </p:cNvGrpSpPr>
          <p:nvPr/>
        </p:nvGrpSpPr>
        <p:grpSpPr bwMode="auto">
          <a:xfrm>
            <a:off x="3279775" y="1325563"/>
            <a:ext cx="395288" cy="395287"/>
            <a:chOff x="552" y="2523"/>
            <a:chExt cx="1728" cy="1728"/>
          </a:xfrm>
        </p:grpSpPr>
        <p:sp>
          <p:nvSpPr>
            <p:cNvPr id="42007" name="Oval 27"/>
            <p:cNvSpPr>
              <a:spLocks noChangeAspect="1" noChangeArrowheads="1"/>
            </p:cNvSpPr>
            <p:nvPr/>
          </p:nvSpPr>
          <p:spPr bwMode="auto">
            <a:xfrm>
              <a:off x="552" y="2523"/>
              <a:ext cx="1728" cy="172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2008" name="Rectangle 28"/>
            <p:cNvSpPr>
              <a:spLocks noChangeAspect="1" noChangeArrowheads="1"/>
            </p:cNvSpPr>
            <p:nvPr/>
          </p:nvSpPr>
          <p:spPr bwMode="auto">
            <a:xfrm>
              <a:off x="774" y="3183"/>
              <a:ext cx="1299" cy="42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3805238" y="1335088"/>
            <a:ext cx="4978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6213" indent="-1762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2000"/>
              <a:t>нужно специальное устройство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2000"/>
              <a:t>нельзя воспроизвести результаты</a:t>
            </a:r>
          </a:p>
        </p:txBody>
      </p:sp>
      <p:sp>
        <p:nvSpPr>
          <p:cNvPr id="32" name="Полилиния 4"/>
          <p:cNvSpPr>
            <a:spLocks/>
          </p:cNvSpPr>
          <p:nvPr/>
        </p:nvSpPr>
        <p:spPr bwMode="auto">
          <a:xfrm>
            <a:off x="906463" y="4743450"/>
            <a:ext cx="2281237" cy="839788"/>
          </a:xfrm>
          <a:custGeom>
            <a:avLst/>
            <a:gdLst>
              <a:gd name="T0" fmla="*/ 0 w 2281287"/>
              <a:gd name="T1" fmla="*/ 2147483646 h 603316"/>
              <a:gd name="T2" fmla="*/ 0 w 2281287"/>
              <a:gd name="T3" fmla="*/ 2147483646 h 603316"/>
              <a:gd name="T4" fmla="*/ 522198 w 2281287"/>
              <a:gd name="T5" fmla="*/ 0 h 603316"/>
              <a:gd name="T6" fmla="*/ 1811151 w 2281287"/>
              <a:gd name="T7" fmla="*/ 0 h 603316"/>
              <a:gd name="T8" fmla="*/ 2276789 w 2281287"/>
              <a:gd name="T9" fmla="*/ 2147483646 h 603316"/>
              <a:gd name="T10" fmla="*/ 2276789 w 2281287"/>
              <a:gd name="T11" fmla="*/ 2147483646 h 603316"/>
              <a:gd name="T12" fmla="*/ 0 w 2281287"/>
              <a:gd name="T13" fmla="*/ 2147483646 h 6033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81287"/>
              <a:gd name="T22" fmla="*/ 0 h 603316"/>
              <a:gd name="T23" fmla="*/ 2281287 w 2281287"/>
              <a:gd name="T24" fmla="*/ 603316 h 6033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81287" h="603316">
                <a:moveTo>
                  <a:pt x="0" y="603316"/>
                </a:moveTo>
                <a:lnTo>
                  <a:pt x="0" y="306371"/>
                </a:lnTo>
                <a:lnTo>
                  <a:pt x="523188" y="0"/>
                </a:lnTo>
                <a:lnTo>
                  <a:pt x="1814660" y="0"/>
                </a:lnTo>
                <a:lnTo>
                  <a:pt x="2281287" y="306371"/>
                </a:lnTo>
                <a:lnTo>
                  <a:pt x="2281287" y="603315"/>
                </a:lnTo>
                <a:lnTo>
                  <a:pt x="0" y="603316"/>
                </a:lnTo>
                <a:close/>
              </a:path>
            </a:pathLst>
          </a:custGeom>
          <a:solidFill>
            <a:srgbClr val="FFFF66">
              <a:alpha val="5372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 type="none" w="med" len="lg"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" name="Прямоугольник 5"/>
          <p:cNvSpPr>
            <a:spLocks noChangeArrowheads="1"/>
          </p:cNvSpPr>
          <p:nvPr/>
        </p:nvSpPr>
        <p:spPr bwMode="auto">
          <a:xfrm>
            <a:off x="889000" y="5133975"/>
            <a:ext cx="2397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Courier New" panose="02070309020205020404" pitchFamily="49" charset="0"/>
                <a:cs typeface="Courier New" panose="02070309020205020404" pitchFamily="49" charset="0"/>
              </a:rPr>
              <a:t>318458191041</a:t>
            </a:r>
          </a:p>
        </p:txBody>
      </p:sp>
      <p:sp>
        <p:nvSpPr>
          <p:cNvPr id="34" name="Прямоугольник 6"/>
          <p:cNvSpPr>
            <a:spLocks noChangeArrowheads="1"/>
          </p:cNvSpPr>
          <p:nvPr/>
        </p:nvSpPr>
        <p:spPr bwMode="auto">
          <a:xfrm>
            <a:off x="1455738" y="4327525"/>
            <a:ext cx="1287462" cy="406400"/>
          </a:xfrm>
          <a:prstGeom prst="rect">
            <a:avLst/>
          </a:prstGeom>
          <a:solidFill>
            <a:srgbClr val="D1D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36000" bIns="36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564321</a:t>
            </a:r>
          </a:p>
        </p:txBody>
      </p:sp>
      <p:sp>
        <p:nvSpPr>
          <p:cNvPr id="35" name="Прямоугольник 7"/>
          <p:cNvSpPr>
            <a:spLocks noChangeArrowheads="1"/>
          </p:cNvSpPr>
          <p:nvPr/>
        </p:nvSpPr>
        <p:spPr bwMode="auto">
          <a:xfrm>
            <a:off x="889000" y="5984875"/>
            <a:ext cx="2397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Courier New" panose="02070309020205020404" pitchFamily="49" charset="0"/>
                <a:cs typeface="Courier New" panose="02070309020205020404" pitchFamily="49" charset="0"/>
              </a:rPr>
              <a:t>209938992481</a:t>
            </a:r>
          </a:p>
        </p:txBody>
      </p:sp>
      <p:sp>
        <p:nvSpPr>
          <p:cNvPr id="36" name="Прямоугольник 9"/>
          <p:cNvSpPr>
            <a:spLocks noChangeArrowheads="1"/>
          </p:cNvSpPr>
          <p:nvPr/>
        </p:nvSpPr>
        <p:spPr bwMode="auto">
          <a:xfrm>
            <a:off x="1509713" y="5129213"/>
            <a:ext cx="1143000" cy="452437"/>
          </a:xfrm>
          <a:prstGeom prst="rect">
            <a:avLst/>
          </a:prstGeom>
          <a:solidFill>
            <a:srgbClr val="D1D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800" rIns="0" bIns="36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458191</a:t>
            </a:r>
            <a:endParaRPr lang="ru-RU" altLang="ru-RU" sz="1800" b="1"/>
          </a:p>
        </p:txBody>
      </p:sp>
      <p:sp>
        <p:nvSpPr>
          <p:cNvPr id="37" name="Прямоугольник 10"/>
          <p:cNvSpPr>
            <a:spLocks noChangeArrowheads="1"/>
          </p:cNvSpPr>
          <p:nvPr/>
        </p:nvSpPr>
        <p:spPr bwMode="auto">
          <a:xfrm>
            <a:off x="1527175" y="6022975"/>
            <a:ext cx="1141413" cy="414338"/>
          </a:xfrm>
          <a:prstGeom prst="rect">
            <a:avLst/>
          </a:prstGeom>
          <a:solidFill>
            <a:srgbClr val="D1D1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36000" bIns="3600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938992</a:t>
            </a:r>
            <a:endParaRPr lang="ru-RU" altLang="ru-RU" sz="1800" b="1"/>
          </a:p>
        </p:txBody>
      </p:sp>
      <p:grpSp>
        <p:nvGrpSpPr>
          <p:cNvPr id="3" name="Group 26"/>
          <p:cNvGrpSpPr>
            <a:grpSpLocks noChangeAspect="1"/>
          </p:cNvGrpSpPr>
          <p:nvPr/>
        </p:nvGrpSpPr>
        <p:grpSpPr bwMode="auto">
          <a:xfrm>
            <a:off x="4057650" y="4338638"/>
            <a:ext cx="395288" cy="395287"/>
            <a:chOff x="552" y="2523"/>
            <a:chExt cx="1728" cy="1728"/>
          </a:xfrm>
        </p:grpSpPr>
        <p:sp>
          <p:nvSpPr>
            <p:cNvPr id="42005" name="Oval 27"/>
            <p:cNvSpPr>
              <a:spLocks noChangeAspect="1" noChangeArrowheads="1"/>
            </p:cNvSpPr>
            <p:nvPr/>
          </p:nvSpPr>
          <p:spPr bwMode="auto">
            <a:xfrm>
              <a:off x="552" y="2523"/>
              <a:ext cx="1728" cy="172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42006" name="Rectangle 28"/>
            <p:cNvSpPr>
              <a:spLocks noChangeAspect="1" noChangeArrowheads="1"/>
            </p:cNvSpPr>
            <p:nvPr/>
          </p:nvSpPr>
          <p:spPr bwMode="auto">
            <a:xfrm>
              <a:off x="774" y="3183"/>
              <a:ext cx="1299" cy="42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sp>
        <p:nvSpPr>
          <p:cNvPr id="41" name="Rectangle 30"/>
          <p:cNvSpPr>
            <a:spLocks noChangeArrowheads="1"/>
          </p:cNvSpPr>
          <p:nvPr/>
        </p:nvSpPr>
        <p:spPr bwMode="auto">
          <a:xfrm>
            <a:off x="4583113" y="4348163"/>
            <a:ext cx="39973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6213" indent="-1762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ru-RU" altLang="ru-RU" sz="2000"/>
              <a:t>малый период </a:t>
            </a:r>
            <a:br>
              <a:rPr lang="ru-RU" altLang="ru-RU" sz="2000"/>
            </a:br>
            <a:r>
              <a:rPr lang="ru-RU" altLang="ru-RU" sz="2000"/>
              <a:t>(последовательность повторяется через 10</a:t>
            </a:r>
            <a:r>
              <a:rPr lang="ru-RU" altLang="ru-RU" sz="2000" baseline="30000"/>
              <a:t>6</a:t>
            </a:r>
            <a:r>
              <a:rPr lang="ru-RU" altLang="ru-RU" sz="2000"/>
              <a:t> чисел)</a:t>
            </a:r>
          </a:p>
        </p:txBody>
      </p:sp>
      <p:sp>
        <p:nvSpPr>
          <p:cNvPr id="42" name="Прямоугольник 16"/>
          <p:cNvSpPr>
            <a:spLocks noChangeArrowheads="1"/>
          </p:cNvSpPr>
          <p:nvPr/>
        </p:nvSpPr>
        <p:spPr bwMode="auto">
          <a:xfrm>
            <a:off x="382588" y="3622675"/>
            <a:ext cx="7013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333399"/>
                </a:solidFill>
                <a:sym typeface="Symbol" panose="05050102010706020507" pitchFamily="18" charset="2"/>
              </a:rPr>
              <a:t>Метод середины квадрата </a:t>
            </a:r>
            <a:r>
              <a:rPr lang="ru-RU" altLang="ru-RU" sz="2400">
                <a:sym typeface="Symbol" panose="05050102010706020507" pitchFamily="18" charset="2"/>
              </a:rPr>
              <a:t>(Дж. фон Нейман)</a:t>
            </a:r>
            <a:endParaRPr lang="ru-RU" altLang="ru-RU" sz="1800"/>
          </a:p>
        </p:txBody>
      </p:sp>
      <p:sp>
        <p:nvSpPr>
          <p:cNvPr id="43" name="Скругленная прямоугольная выноска 42"/>
          <p:cNvSpPr/>
          <p:nvPr/>
        </p:nvSpPr>
        <p:spPr bwMode="auto">
          <a:xfrm>
            <a:off x="3065463" y="4283075"/>
            <a:ext cx="1677987" cy="522288"/>
          </a:xfrm>
          <a:prstGeom prst="wedgeRoundRectCallout">
            <a:avLst>
              <a:gd name="adj1" fmla="val -51041"/>
              <a:gd name="adj2" fmla="val 110089"/>
              <a:gd name="adj3" fmla="val 16667"/>
            </a:avLst>
          </a:prstGeom>
          <a:solidFill>
            <a:srgbClr val="99FF66"/>
          </a:solidFill>
          <a:ln w="25400" cap="flat" cmpd="sng" algn="ctr">
            <a:noFill/>
            <a:prstDash val="solid"/>
            <a:round/>
            <a:headEnd type="none" w="med" len="med"/>
            <a:tailEnd type="none" w="med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ru-RU" sz="2200">
                <a:latin typeface="Arial" charset="0"/>
              </a:rPr>
              <a:t>в квадрате</a:t>
            </a:r>
          </a:p>
        </p:txBody>
      </p:sp>
      <p:sp>
        <p:nvSpPr>
          <p:cNvPr id="44" name="Прямоугольник 43"/>
          <p:cNvSpPr>
            <a:spLocks noChangeArrowheads="1"/>
          </p:cNvSpPr>
          <p:nvPr/>
        </p:nvSpPr>
        <p:spPr bwMode="auto">
          <a:xfrm>
            <a:off x="382588" y="2379663"/>
            <a:ext cx="83280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4429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291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291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291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291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30000"/>
              </a:spcBef>
              <a:buFontTx/>
              <a:buNone/>
            </a:pPr>
            <a:r>
              <a:rPr lang="ru-RU" altLang="ru-RU" sz="2400" b="1">
                <a:solidFill>
                  <a:srgbClr val="333399"/>
                </a:solidFill>
              </a:rPr>
              <a:t>Псевдослучайные числа </a:t>
            </a:r>
            <a:r>
              <a:rPr lang="ru-RU" altLang="ru-RU" sz="2400">
                <a:solidFill>
                  <a:srgbClr val="000000"/>
                </a:solidFill>
              </a:rPr>
              <a:t>– обладают свойствами случайных чисел, но каждое следующее число вычисляется по заданной формуле.</a:t>
            </a:r>
          </a:p>
        </p:txBody>
      </p:sp>
      <p:sp>
        <p:nvSpPr>
          <p:cNvPr id="45" name="Скругленная прямоугольная выноска 44"/>
          <p:cNvSpPr/>
          <p:nvPr/>
        </p:nvSpPr>
        <p:spPr bwMode="auto">
          <a:xfrm>
            <a:off x="207963" y="4137025"/>
            <a:ext cx="1114425" cy="522288"/>
          </a:xfrm>
          <a:prstGeom prst="wedgeRoundRectCallout">
            <a:avLst>
              <a:gd name="adj1" fmla="val 63593"/>
              <a:gd name="adj2" fmla="val 23418"/>
              <a:gd name="adj3" fmla="val 16667"/>
            </a:avLst>
          </a:prstGeom>
          <a:solidFill>
            <a:srgbClr val="99FF66"/>
          </a:solidFill>
          <a:ln w="25400" cap="flat" cmpd="sng" algn="ctr">
            <a:noFill/>
            <a:prstDash val="solid"/>
            <a:round/>
            <a:headEnd type="none" w="med" len="med"/>
            <a:tailEnd type="none" w="med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hangingPunct="1">
              <a:defRPr/>
            </a:pPr>
            <a:r>
              <a:rPr lang="ru-RU" sz="2200" dirty="0">
                <a:latin typeface="Arial" charset="0"/>
              </a:rPr>
              <a:t>зерно</a:t>
            </a:r>
          </a:p>
        </p:txBody>
      </p:sp>
    </p:spTree>
    <p:extLst>
      <p:ext uri="{BB962C8B-B14F-4D97-AF65-F5344CB8AC3E}">
        <p14:creationId xmlns:p14="http://schemas.microsoft.com/office/powerpoint/2010/main" val="304564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1" grpId="0"/>
      <p:bldP spid="33" grpId="0"/>
      <p:bldP spid="34" grpId="0" animBg="1"/>
      <p:bldP spid="35" grpId="0"/>
      <p:bldP spid="36" grpId="0" animBg="1"/>
      <p:bldP spid="37" grpId="0" animBg="1"/>
      <p:bldP spid="41" grpId="0"/>
      <p:bldP spid="42" grpId="0"/>
      <p:bldP spid="43" grpId="0" animBg="1"/>
      <p:bldP spid="43" grpId="1" animBg="1"/>
      <p:bldP spid="44" grpId="0"/>
      <p:bldP spid="45" grpId="0" animBg="1"/>
      <p:bldP spid="45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311150" y="301625"/>
            <a:ext cx="8375650" cy="471488"/>
          </a:xfrm>
        </p:spPr>
        <p:txBody>
          <a:bodyPr>
            <a:normAutofit fontScale="90000"/>
          </a:bodyPr>
          <a:lstStyle/>
          <a:p>
            <a:r>
              <a:rPr lang="ru-RU" altLang="ru-RU" smtClean="0"/>
              <a:t>Генератор случайных чисел</a:t>
            </a:r>
          </a:p>
        </p:txBody>
      </p:sp>
      <p:sp>
        <p:nvSpPr>
          <p:cNvPr id="44035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C29A852-4EEA-4CFD-BAB0-3D0857EACAB8}" type="slidenum">
              <a:rPr lang="ru-RU" altLang="ru-RU" sz="140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ru-RU" altLang="ru-RU" sz="140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88938" y="3351213"/>
            <a:ext cx="84201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defTabSz="4429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291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291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291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291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600" b="1">
                <a:solidFill>
                  <a:srgbClr val="333399"/>
                </a:solidFill>
              </a:rPr>
              <a:t>Генератор на </a:t>
            </a:r>
            <a:r>
              <a:rPr lang="en-US" altLang="ru-RU" sz="2600" b="1">
                <a:solidFill>
                  <a:srgbClr val="333399"/>
                </a:solidFill>
              </a:rPr>
              <a:t>[0,1)</a:t>
            </a:r>
            <a:r>
              <a:rPr lang="ru-RU" altLang="ru-RU" sz="2600" b="1">
                <a:solidFill>
                  <a:srgbClr val="333399"/>
                </a:solidFill>
              </a:rPr>
              <a:t>: </a:t>
            </a:r>
            <a:endParaRPr lang="en-US" altLang="ru-RU" sz="2600" b="1">
              <a:solidFill>
                <a:srgbClr val="333399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806450" y="3859213"/>
            <a:ext cx="8108950" cy="833437"/>
          </a:xfrm>
          <a:prstGeom prst="rect">
            <a:avLst/>
          </a:prstGeom>
          <a:solidFill>
            <a:srgbClr val="FFFF99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>
            <a:spAutoFit/>
          </a:bodyPr>
          <a:lstStyle/>
          <a:p>
            <a:pPr eaLnBrk="1" hangingPunct="1">
              <a:defRPr/>
            </a:pPr>
            <a:r>
              <a:rPr lang="pt-BR" sz="2400" b="1" dirty="0">
                <a:latin typeface="Courier New" pitchFamily="49" charset="0"/>
              </a:rPr>
              <a:t>X</a:t>
            </a:r>
            <a:r>
              <a:rPr lang="pt-BR" sz="2400" b="1" dirty="0">
                <a:latin typeface="Arial" charset="0"/>
              </a:rPr>
              <a:t> </a:t>
            </a:r>
            <a:r>
              <a:rPr lang="pt-BR" sz="2400" b="1" dirty="0">
                <a:latin typeface="Courier New" pitchFamily="49" charset="0"/>
              </a:rPr>
              <a:t>=</a:t>
            </a:r>
            <a:r>
              <a:rPr lang="pt-BR" sz="2400" b="1" dirty="0">
                <a:latin typeface="Arial" charset="0"/>
              </a:rPr>
              <a:t> </a:t>
            </a:r>
            <a:r>
              <a:rPr lang="pt-BR" sz="2400" b="1" dirty="0">
                <a:solidFill>
                  <a:srgbClr val="3333FF"/>
                </a:solidFill>
                <a:latin typeface="Courier New" pitchFamily="49" charset="0"/>
              </a:rPr>
              <a:t>r</a:t>
            </a:r>
            <a:r>
              <a:rPr lang="en-US" sz="2400" b="1" dirty="0">
                <a:solidFill>
                  <a:srgbClr val="3333FF"/>
                </a:solidFill>
                <a:latin typeface="Courier New" pitchFamily="49" charset="0"/>
              </a:rPr>
              <a:t>a</a:t>
            </a:r>
            <a:r>
              <a:rPr lang="pt-BR" sz="2400" b="1" dirty="0">
                <a:solidFill>
                  <a:srgbClr val="3333FF"/>
                </a:solidFill>
                <a:latin typeface="Courier New" pitchFamily="49" charset="0"/>
              </a:rPr>
              <a:t>ndom.r</a:t>
            </a:r>
            <a:r>
              <a:rPr lang="en-US" sz="2400" b="1" dirty="0">
                <a:solidFill>
                  <a:srgbClr val="3333FF"/>
                </a:solidFill>
                <a:latin typeface="Courier New" pitchFamily="49" charset="0"/>
              </a:rPr>
              <a:t>a</a:t>
            </a:r>
            <a:r>
              <a:rPr lang="pt-BR" sz="2400" b="1" dirty="0">
                <a:solidFill>
                  <a:srgbClr val="3333FF"/>
                </a:solidFill>
                <a:latin typeface="Courier New" pitchFamily="49" charset="0"/>
              </a:rPr>
              <a:t>ndom</a:t>
            </a:r>
            <a:r>
              <a:rPr lang="pt-BR" sz="2400" b="1" dirty="0">
                <a:latin typeface="Courier New" pitchFamily="49" charset="0"/>
              </a:rPr>
              <a:t>() </a:t>
            </a:r>
            <a:r>
              <a:rPr lang="ru-RU" sz="2400" b="1" dirty="0">
                <a:latin typeface="Courier New" pitchFamily="49" charset="0"/>
              </a:rPr>
              <a:t> </a:t>
            </a:r>
            <a:r>
              <a:rPr lang="en-US" sz="2400" b="1" dirty="0">
                <a:solidFill>
                  <a:srgbClr val="008000"/>
                </a:solidFill>
                <a:latin typeface="Courier New" pitchFamily="49" charset="0"/>
              </a:rPr>
              <a:t># </a:t>
            </a:r>
            <a:r>
              <a:rPr lang="ru-RU" sz="2400" b="1" dirty="0" err="1">
                <a:solidFill>
                  <a:srgbClr val="008000"/>
                </a:solidFill>
                <a:latin typeface="Courier New" pitchFamily="49" charset="0"/>
              </a:rPr>
              <a:t>псевдосл</a:t>
            </a:r>
            <a:r>
              <a:rPr lang="en-US" sz="2400" b="1" dirty="0">
                <a:solidFill>
                  <a:srgbClr val="008000"/>
                </a:solidFill>
                <a:latin typeface="Courier New" pitchFamily="49" charset="0"/>
              </a:rPr>
              <a:t>.</a:t>
            </a:r>
            <a:r>
              <a:rPr lang="ru-RU" sz="2400" b="1" dirty="0">
                <a:solidFill>
                  <a:srgbClr val="008000"/>
                </a:solidFill>
                <a:latin typeface="Courier New" pitchFamily="49" charset="0"/>
              </a:rPr>
              <a:t> число</a:t>
            </a:r>
            <a:endParaRPr lang="en-US" sz="2400" b="1" dirty="0">
              <a:solidFill>
                <a:srgbClr val="008000"/>
              </a:solidFill>
              <a:latin typeface="Courier New" pitchFamily="49" charset="0"/>
            </a:endParaRPr>
          </a:p>
          <a:p>
            <a:pPr eaLnBrk="1" hangingPunct="1">
              <a:defRPr/>
            </a:pPr>
            <a:r>
              <a:rPr lang="pt-BR" sz="2400" b="1" dirty="0">
                <a:latin typeface="Courier New" pitchFamily="49" charset="0"/>
              </a:rPr>
              <a:t>Y</a:t>
            </a:r>
            <a:r>
              <a:rPr lang="pt-BR" sz="2400" b="1" dirty="0">
                <a:latin typeface="Arial" charset="0"/>
              </a:rPr>
              <a:t> </a:t>
            </a:r>
            <a:r>
              <a:rPr lang="pt-BR" sz="2400" b="1" dirty="0">
                <a:latin typeface="Courier New" pitchFamily="49" charset="0"/>
              </a:rPr>
              <a:t>=</a:t>
            </a:r>
            <a:r>
              <a:rPr lang="pt-BR" sz="2400" b="1" dirty="0">
                <a:latin typeface="Arial" charset="0"/>
              </a:rPr>
              <a:t> </a:t>
            </a:r>
            <a:r>
              <a:rPr lang="pt-BR" sz="2400" b="1" dirty="0">
                <a:solidFill>
                  <a:srgbClr val="3333FF"/>
                </a:solidFill>
                <a:latin typeface="Courier New" pitchFamily="49" charset="0"/>
              </a:rPr>
              <a:t>r</a:t>
            </a:r>
            <a:r>
              <a:rPr lang="en-US" sz="2400" b="1" dirty="0">
                <a:solidFill>
                  <a:srgbClr val="3333FF"/>
                </a:solidFill>
                <a:latin typeface="Courier New" pitchFamily="49" charset="0"/>
              </a:rPr>
              <a:t>a</a:t>
            </a:r>
            <a:r>
              <a:rPr lang="pt-BR" sz="2400" b="1" dirty="0">
                <a:solidFill>
                  <a:srgbClr val="3333FF"/>
                </a:solidFill>
                <a:latin typeface="Courier New" pitchFamily="49" charset="0"/>
              </a:rPr>
              <a:t>ndom.r</a:t>
            </a:r>
            <a:r>
              <a:rPr lang="en-US" sz="2400" b="1" dirty="0">
                <a:solidFill>
                  <a:srgbClr val="3333FF"/>
                </a:solidFill>
                <a:latin typeface="Courier New" pitchFamily="49" charset="0"/>
              </a:rPr>
              <a:t>a</a:t>
            </a:r>
            <a:r>
              <a:rPr lang="pt-BR" sz="2400" b="1" dirty="0">
                <a:solidFill>
                  <a:srgbClr val="3333FF"/>
                </a:solidFill>
                <a:latin typeface="Courier New" pitchFamily="49" charset="0"/>
              </a:rPr>
              <a:t>ndom</a:t>
            </a:r>
            <a:r>
              <a:rPr lang="pt-BR" sz="2400" b="1" dirty="0">
                <a:latin typeface="Courier New" pitchFamily="49" charset="0"/>
              </a:rPr>
              <a:t>()  </a:t>
            </a:r>
            <a:r>
              <a:rPr lang="pt-BR" sz="2400" b="1" dirty="0">
                <a:solidFill>
                  <a:srgbClr val="008000"/>
                </a:solidFill>
                <a:latin typeface="Courier New" pitchFamily="49" charset="0"/>
              </a:rPr>
              <a:t># </a:t>
            </a:r>
            <a:r>
              <a:rPr lang="ru-RU" sz="2400" b="1" dirty="0">
                <a:solidFill>
                  <a:srgbClr val="008000"/>
                </a:solidFill>
                <a:latin typeface="Courier New" pitchFamily="49" charset="0"/>
              </a:rPr>
              <a:t>уже другое число!</a:t>
            </a:r>
            <a:endParaRPr lang="pt-BR" sz="2400" b="1" dirty="0">
              <a:solidFill>
                <a:srgbClr val="008000"/>
              </a:solidFill>
              <a:latin typeface="Courier New" pitchFamily="49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88938" y="1633538"/>
            <a:ext cx="84201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defTabSz="4429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291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291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291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291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600" b="1">
                <a:solidFill>
                  <a:srgbClr val="333399"/>
                </a:solidFill>
              </a:rPr>
              <a:t>Целые числа на отрезке </a:t>
            </a:r>
            <a:r>
              <a:rPr lang="en-US" altLang="ru-RU" sz="2600" b="1">
                <a:solidFill>
                  <a:srgbClr val="333399"/>
                </a:solidFill>
              </a:rPr>
              <a:t>[a,b]</a:t>
            </a:r>
            <a:r>
              <a:rPr lang="ru-RU" altLang="ru-RU" sz="2600" b="1">
                <a:solidFill>
                  <a:srgbClr val="333399"/>
                </a:solidFill>
              </a:rPr>
              <a:t>: </a:t>
            </a:r>
            <a:endParaRPr lang="en-US" altLang="ru-RU" sz="2600" b="1">
              <a:solidFill>
                <a:srgbClr val="333399"/>
              </a:solidFill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806450" y="2166938"/>
            <a:ext cx="8147050" cy="936625"/>
          </a:xfrm>
          <a:prstGeom prst="rect">
            <a:avLst/>
          </a:prstGeom>
          <a:solidFill>
            <a:srgbClr val="FFFF99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>
            <a:spAutoFit/>
          </a:bodyPr>
          <a:lstStyle/>
          <a:p>
            <a:pPr eaLnBrk="1" hangingPunct="1">
              <a:lnSpc>
                <a:spcPct val="114000"/>
              </a:lnSpc>
              <a:defRPr/>
            </a:pPr>
            <a:r>
              <a:rPr lang="en-US" sz="2400" b="1" dirty="0">
                <a:latin typeface="Courier New" pitchFamily="49" charset="0"/>
                <a:ea typeface="Times New Roman"/>
                <a:cs typeface="Courier New" pitchFamily="49" charset="0"/>
              </a:rPr>
              <a:t>X</a:t>
            </a:r>
            <a:r>
              <a:rPr lang="pt-BR" sz="2400" b="1" dirty="0">
                <a:latin typeface="Arial" charset="0"/>
              </a:rPr>
              <a:t> </a:t>
            </a:r>
            <a:r>
              <a:rPr lang="ru-RU" sz="2400" b="1" dirty="0">
                <a:latin typeface="Courier New" pitchFamily="49" charset="0"/>
                <a:ea typeface="Times New Roman"/>
                <a:cs typeface="Courier New" pitchFamily="49" charset="0"/>
              </a:rPr>
              <a:t>=</a:t>
            </a:r>
            <a:r>
              <a:rPr lang="pt-BR" sz="2400" b="1" dirty="0">
                <a:latin typeface="Arial" charset="0"/>
              </a:rPr>
              <a:t> </a:t>
            </a:r>
            <a:r>
              <a:rPr lang="pt-BR" sz="2400" b="1" dirty="0">
                <a:solidFill>
                  <a:srgbClr val="3333FF"/>
                </a:solidFill>
                <a:latin typeface="Courier New" pitchFamily="49" charset="0"/>
              </a:rPr>
              <a:t>r</a:t>
            </a:r>
            <a:r>
              <a:rPr lang="en-US" sz="2400" b="1" dirty="0">
                <a:solidFill>
                  <a:srgbClr val="3333FF"/>
                </a:solidFill>
                <a:latin typeface="Courier New" pitchFamily="49" charset="0"/>
              </a:rPr>
              <a:t>a</a:t>
            </a:r>
            <a:r>
              <a:rPr lang="pt-BR" sz="2400" b="1" dirty="0">
                <a:solidFill>
                  <a:srgbClr val="3333FF"/>
                </a:solidFill>
                <a:latin typeface="Courier New" pitchFamily="49" charset="0"/>
              </a:rPr>
              <a:t>ndom.</a:t>
            </a:r>
            <a:r>
              <a:rPr lang="en-US" sz="2400" b="1" dirty="0" err="1">
                <a:solidFill>
                  <a:srgbClr val="0000FF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randint</a:t>
            </a:r>
            <a:r>
              <a:rPr lang="en-US" sz="2400" b="1" dirty="0">
                <a:latin typeface="Courier New" pitchFamily="49" charset="0"/>
                <a:ea typeface="Times New Roman"/>
                <a:cs typeface="Courier New" pitchFamily="49" charset="0"/>
              </a:rPr>
              <a:t>(</a:t>
            </a:r>
            <a:r>
              <a:rPr lang="en-US" sz="24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1</a:t>
            </a:r>
            <a:r>
              <a:rPr lang="en-US" sz="2400" b="1" dirty="0">
                <a:latin typeface="Courier New" pitchFamily="49" charset="0"/>
                <a:ea typeface="Times New Roman"/>
                <a:cs typeface="Courier New" pitchFamily="49" charset="0"/>
              </a:rPr>
              <a:t>,</a:t>
            </a:r>
            <a:r>
              <a:rPr lang="en-US" sz="24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6</a:t>
            </a:r>
            <a:r>
              <a:rPr lang="ru-RU" sz="2400" b="1" dirty="0">
                <a:latin typeface="Courier New" pitchFamily="49" charset="0"/>
                <a:ea typeface="Times New Roman"/>
                <a:cs typeface="Courier New" pitchFamily="49" charset="0"/>
              </a:rPr>
              <a:t>)</a:t>
            </a:r>
            <a:r>
              <a:rPr lang="en-US" sz="2400" b="1" dirty="0"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en-US" sz="2400" b="1" dirty="0">
                <a:solidFill>
                  <a:srgbClr val="008000"/>
                </a:solidFill>
                <a:latin typeface="Courier New" pitchFamily="49" charset="0"/>
              </a:rPr>
              <a:t># </a:t>
            </a:r>
            <a:r>
              <a:rPr lang="ru-RU" sz="2400" b="1" dirty="0" err="1">
                <a:solidFill>
                  <a:srgbClr val="008000"/>
                </a:solidFill>
                <a:latin typeface="Courier New" pitchFamily="49" charset="0"/>
              </a:rPr>
              <a:t>псевдосл</a:t>
            </a:r>
            <a:r>
              <a:rPr lang="en-US" sz="2400" b="1" dirty="0">
                <a:solidFill>
                  <a:srgbClr val="008000"/>
                </a:solidFill>
                <a:latin typeface="Courier New" pitchFamily="49" charset="0"/>
              </a:rPr>
              <a:t>.</a:t>
            </a:r>
            <a:r>
              <a:rPr lang="ru-RU" sz="2400" b="1" dirty="0">
                <a:solidFill>
                  <a:srgbClr val="008000"/>
                </a:solidFill>
                <a:latin typeface="Courier New" pitchFamily="49" charset="0"/>
              </a:rPr>
              <a:t> число</a:t>
            </a:r>
            <a:endParaRPr lang="ru-RU" sz="2400" b="1" dirty="0">
              <a:latin typeface="Courier New" pitchFamily="49" charset="0"/>
              <a:ea typeface="Times New Roman"/>
              <a:cs typeface="Courier New" pitchFamily="49" charset="0"/>
            </a:endParaRPr>
          </a:p>
          <a:p>
            <a:pPr eaLnBrk="1" hangingPunct="1">
              <a:lnSpc>
                <a:spcPct val="114000"/>
              </a:lnSpc>
              <a:defRPr/>
            </a:pPr>
            <a:r>
              <a:rPr lang="en-US" sz="2400" b="1" dirty="0">
                <a:latin typeface="Courier New" pitchFamily="49" charset="0"/>
                <a:ea typeface="Times New Roman"/>
                <a:cs typeface="Courier New" pitchFamily="49" charset="0"/>
              </a:rPr>
              <a:t>Y</a:t>
            </a:r>
            <a:r>
              <a:rPr lang="pt-BR" sz="2400" b="1" dirty="0">
                <a:latin typeface="Arial" charset="0"/>
              </a:rPr>
              <a:t> </a:t>
            </a:r>
            <a:r>
              <a:rPr lang="ru-RU" sz="2400" b="1" dirty="0">
                <a:latin typeface="Courier New" pitchFamily="49" charset="0"/>
                <a:ea typeface="Times New Roman"/>
                <a:cs typeface="Courier New" pitchFamily="49" charset="0"/>
              </a:rPr>
              <a:t>=</a:t>
            </a:r>
            <a:r>
              <a:rPr lang="pt-BR" sz="2400" b="1" dirty="0">
                <a:latin typeface="Arial" charset="0"/>
              </a:rPr>
              <a:t> </a:t>
            </a:r>
            <a:r>
              <a:rPr lang="pt-BR" sz="2400" b="1" dirty="0">
                <a:solidFill>
                  <a:srgbClr val="3333FF"/>
                </a:solidFill>
                <a:latin typeface="Courier New" pitchFamily="49" charset="0"/>
              </a:rPr>
              <a:t>r</a:t>
            </a:r>
            <a:r>
              <a:rPr lang="en-US" sz="2400" b="1" dirty="0">
                <a:solidFill>
                  <a:srgbClr val="3333FF"/>
                </a:solidFill>
                <a:latin typeface="Courier New" pitchFamily="49" charset="0"/>
              </a:rPr>
              <a:t>a</a:t>
            </a:r>
            <a:r>
              <a:rPr lang="pt-BR" sz="2400" b="1" dirty="0">
                <a:solidFill>
                  <a:srgbClr val="3333FF"/>
                </a:solidFill>
                <a:latin typeface="Courier New" pitchFamily="49" charset="0"/>
              </a:rPr>
              <a:t>ndom.</a:t>
            </a:r>
            <a:r>
              <a:rPr lang="en-US" sz="2400" b="1" dirty="0" err="1">
                <a:solidFill>
                  <a:srgbClr val="0000FF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randint</a:t>
            </a:r>
            <a:r>
              <a:rPr lang="en-US" sz="2400" b="1" dirty="0">
                <a:latin typeface="Courier New" pitchFamily="49" charset="0"/>
                <a:ea typeface="Times New Roman"/>
                <a:cs typeface="Courier New" pitchFamily="49" charset="0"/>
              </a:rPr>
              <a:t>(</a:t>
            </a:r>
            <a:r>
              <a:rPr lang="en-US" sz="24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1</a:t>
            </a:r>
            <a:r>
              <a:rPr lang="en-US" sz="2400" b="1" dirty="0">
                <a:latin typeface="Courier New" pitchFamily="49" charset="0"/>
                <a:ea typeface="Times New Roman"/>
                <a:cs typeface="Courier New" pitchFamily="49" charset="0"/>
              </a:rPr>
              <a:t>,</a:t>
            </a:r>
            <a:r>
              <a:rPr lang="en-US" sz="24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6</a:t>
            </a:r>
            <a:r>
              <a:rPr lang="ru-RU" sz="2400" b="1" dirty="0">
                <a:latin typeface="Courier New" pitchFamily="49" charset="0"/>
                <a:ea typeface="Times New Roman"/>
                <a:cs typeface="Courier New" pitchFamily="49" charset="0"/>
              </a:rPr>
              <a:t>)</a:t>
            </a:r>
            <a:r>
              <a:rPr lang="en-US" sz="2400" b="1" dirty="0"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pt-BR" sz="2400" b="1" dirty="0">
                <a:solidFill>
                  <a:srgbClr val="008000"/>
                </a:solidFill>
                <a:latin typeface="Courier New" pitchFamily="49" charset="0"/>
              </a:rPr>
              <a:t># </a:t>
            </a:r>
            <a:r>
              <a:rPr lang="ru-RU" sz="2400" b="1" dirty="0">
                <a:solidFill>
                  <a:srgbClr val="008000"/>
                </a:solidFill>
                <a:latin typeface="Courier New" pitchFamily="49" charset="0"/>
              </a:rPr>
              <a:t>уже другое число!</a:t>
            </a:r>
            <a:endParaRPr lang="pt-BR" sz="2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3700" y="946150"/>
            <a:ext cx="2581275" cy="461963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400" b="1" dirty="0">
                <a:solidFill>
                  <a:srgbClr val="0000FF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import</a:t>
            </a:r>
            <a:r>
              <a:rPr lang="en-US" sz="2400" b="1" dirty="0">
                <a:latin typeface="Courier New" pitchFamily="49" charset="0"/>
                <a:ea typeface="Times New Roman"/>
                <a:cs typeface="Courier New" pitchFamily="49" charset="0"/>
              </a:rPr>
              <a:t> random</a:t>
            </a:r>
            <a:endParaRPr lang="ru-RU" sz="2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AutoShape 17"/>
          <p:cNvSpPr>
            <a:spLocks noChangeArrowheads="1"/>
          </p:cNvSpPr>
          <p:nvPr/>
        </p:nvSpPr>
        <p:spPr bwMode="auto">
          <a:xfrm>
            <a:off x="3505200" y="876300"/>
            <a:ext cx="4427538" cy="528638"/>
          </a:xfrm>
          <a:prstGeom prst="wedgeRoundRectCallout">
            <a:avLst>
              <a:gd name="adj1" fmla="val -64044"/>
              <a:gd name="adj2" fmla="val -268"/>
              <a:gd name="adj3" fmla="val 16667"/>
            </a:avLst>
          </a:prstGeom>
          <a:solidFill>
            <a:srgbClr val="E6E6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defRPr/>
            </a:pPr>
            <a:r>
              <a:rPr lang="ru-RU" sz="2400" dirty="0">
                <a:latin typeface="Arial" charset="0"/>
              </a:rPr>
              <a:t>англ. </a:t>
            </a:r>
            <a:r>
              <a:rPr lang="en-US" sz="2400" i="1" dirty="0">
                <a:latin typeface="Arial" charset="0"/>
              </a:rPr>
              <a:t>random – </a:t>
            </a:r>
            <a:r>
              <a:rPr lang="ru-RU" sz="2400" i="1" dirty="0">
                <a:latin typeface="Arial" charset="0"/>
              </a:rPr>
              <a:t>случайный</a:t>
            </a:r>
            <a:endParaRPr lang="ru-RU" sz="2000" dirty="0">
              <a:latin typeface="Arial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88938" y="4981575"/>
            <a:ext cx="84201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defTabSz="4429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291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291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291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291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600" b="1">
                <a:solidFill>
                  <a:srgbClr val="333399"/>
                </a:solidFill>
              </a:rPr>
              <a:t>Генератор на </a:t>
            </a:r>
            <a:r>
              <a:rPr lang="en-US" altLang="ru-RU" sz="2600" b="1">
                <a:solidFill>
                  <a:srgbClr val="333399"/>
                </a:solidFill>
              </a:rPr>
              <a:t>[a, b] (</a:t>
            </a:r>
            <a:r>
              <a:rPr lang="ru-RU" altLang="ru-RU" sz="2600" b="1">
                <a:solidFill>
                  <a:srgbClr val="333399"/>
                </a:solidFill>
              </a:rPr>
              <a:t>вещественные числа</a:t>
            </a:r>
            <a:r>
              <a:rPr lang="en-US" altLang="ru-RU" sz="2600" b="1">
                <a:solidFill>
                  <a:srgbClr val="333399"/>
                </a:solidFill>
              </a:rPr>
              <a:t>)</a:t>
            </a:r>
            <a:r>
              <a:rPr lang="ru-RU" altLang="ru-RU" sz="2600" b="1">
                <a:solidFill>
                  <a:srgbClr val="333399"/>
                </a:solidFill>
              </a:rPr>
              <a:t>: </a:t>
            </a:r>
            <a:endParaRPr lang="en-US" altLang="ru-RU" sz="2600" b="1">
              <a:solidFill>
                <a:srgbClr val="333399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806450" y="5489575"/>
            <a:ext cx="8108950" cy="831850"/>
          </a:xfrm>
          <a:prstGeom prst="rect">
            <a:avLst/>
          </a:prstGeom>
          <a:solidFill>
            <a:srgbClr val="FFFF99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>
            <a:spAutoFit/>
          </a:bodyPr>
          <a:lstStyle/>
          <a:p>
            <a:pPr eaLnBrk="1" hangingPunct="1">
              <a:defRPr/>
            </a:pPr>
            <a:r>
              <a:rPr lang="pt-BR" sz="2400" b="1" dirty="0">
                <a:latin typeface="Courier New" pitchFamily="49" charset="0"/>
              </a:rPr>
              <a:t>X</a:t>
            </a:r>
            <a:r>
              <a:rPr lang="pt-BR" sz="2400" b="1" dirty="0">
                <a:latin typeface="Arial" charset="0"/>
              </a:rPr>
              <a:t> </a:t>
            </a:r>
            <a:r>
              <a:rPr lang="pt-BR" sz="2400" b="1" dirty="0">
                <a:latin typeface="Courier New" pitchFamily="49" charset="0"/>
              </a:rPr>
              <a:t>=</a:t>
            </a:r>
            <a:r>
              <a:rPr lang="pt-BR" sz="2400" b="1" dirty="0">
                <a:latin typeface="Arial" charset="0"/>
              </a:rPr>
              <a:t> </a:t>
            </a:r>
            <a:r>
              <a:rPr lang="pt-BR" sz="2400" b="1" dirty="0">
                <a:solidFill>
                  <a:srgbClr val="3333FF"/>
                </a:solidFill>
                <a:latin typeface="Courier New" pitchFamily="49" charset="0"/>
              </a:rPr>
              <a:t>r</a:t>
            </a:r>
            <a:r>
              <a:rPr lang="en-US" sz="2400" b="1" dirty="0">
                <a:solidFill>
                  <a:srgbClr val="3333FF"/>
                </a:solidFill>
                <a:latin typeface="Courier New" pitchFamily="49" charset="0"/>
              </a:rPr>
              <a:t>a</a:t>
            </a:r>
            <a:r>
              <a:rPr lang="pt-BR" sz="2400" b="1">
                <a:solidFill>
                  <a:srgbClr val="3333FF"/>
                </a:solidFill>
                <a:latin typeface="Courier New" pitchFamily="49" charset="0"/>
              </a:rPr>
              <a:t>ndom.</a:t>
            </a:r>
            <a:r>
              <a:rPr lang="en-US" sz="2400" b="1">
                <a:solidFill>
                  <a:srgbClr val="3333FF"/>
                </a:solidFill>
                <a:latin typeface="Courier New" pitchFamily="49" charset="0"/>
              </a:rPr>
              <a:t>uniform</a:t>
            </a:r>
            <a:r>
              <a:rPr lang="pt-BR" sz="2400" b="1" dirty="0">
                <a:latin typeface="Courier New" pitchFamily="49" charset="0"/>
              </a:rPr>
              <a:t>(</a:t>
            </a:r>
            <a:r>
              <a:rPr lang="pt-BR" sz="2400" b="1" dirty="0">
                <a:solidFill>
                  <a:srgbClr val="00B0F0"/>
                </a:solidFill>
                <a:latin typeface="Courier New" pitchFamily="49" charset="0"/>
              </a:rPr>
              <a:t>1.2</a:t>
            </a:r>
            <a:r>
              <a:rPr lang="en-US" sz="2400" b="1" dirty="0">
                <a:latin typeface="Courier New" pitchFamily="49" charset="0"/>
              </a:rPr>
              <a:t>,</a:t>
            </a:r>
            <a:r>
              <a:rPr lang="ru-RU" sz="2400" b="1" dirty="0">
                <a:latin typeface="Courier New" pitchFamily="49" charset="0"/>
              </a:rPr>
              <a:t> </a:t>
            </a:r>
            <a:r>
              <a:rPr lang="en-US" sz="2400" b="1" dirty="0">
                <a:solidFill>
                  <a:srgbClr val="00B0F0"/>
                </a:solidFill>
                <a:latin typeface="Courier New" pitchFamily="49" charset="0"/>
              </a:rPr>
              <a:t>3.5</a:t>
            </a:r>
            <a:r>
              <a:rPr lang="pt-BR" sz="2400" b="1" dirty="0">
                <a:latin typeface="Courier New" pitchFamily="49" charset="0"/>
              </a:rPr>
              <a:t>) </a:t>
            </a:r>
            <a:r>
              <a:rPr lang="ru-RU" sz="2400" b="1" dirty="0">
                <a:latin typeface="Courier New" pitchFamily="49" charset="0"/>
              </a:rPr>
              <a:t> </a:t>
            </a:r>
            <a:endParaRPr lang="en-US" sz="2400" b="1" dirty="0">
              <a:solidFill>
                <a:srgbClr val="008000"/>
              </a:solidFill>
              <a:latin typeface="Courier New" pitchFamily="49" charset="0"/>
            </a:endParaRPr>
          </a:p>
          <a:p>
            <a:pPr eaLnBrk="1" hangingPunct="1">
              <a:defRPr/>
            </a:pPr>
            <a:r>
              <a:rPr lang="pt-BR" sz="2400" b="1" dirty="0">
                <a:latin typeface="Courier New" pitchFamily="49" charset="0"/>
              </a:rPr>
              <a:t>Y</a:t>
            </a:r>
            <a:r>
              <a:rPr lang="pt-BR" sz="2400" b="1" dirty="0">
                <a:latin typeface="Arial" charset="0"/>
              </a:rPr>
              <a:t> </a:t>
            </a:r>
            <a:r>
              <a:rPr lang="pt-BR" sz="2400" b="1" dirty="0">
                <a:latin typeface="Courier New" pitchFamily="49" charset="0"/>
              </a:rPr>
              <a:t>=</a:t>
            </a:r>
            <a:r>
              <a:rPr lang="pt-BR" sz="2400" b="1" dirty="0">
                <a:latin typeface="Arial" charset="0"/>
              </a:rPr>
              <a:t> </a:t>
            </a:r>
            <a:r>
              <a:rPr lang="pt-BR" sz="2400" b="1" dirty="0">
                <a:solidFill>
                  <a:srgbClr val="3333FF"/>
                </a:solidFill>
                <a:latin typeface="Courier New" pitchFamily="49" charset="0"/>
              </a:rPr>
              <a:t>r</a:t>
            </a:r>
            <a:r>
              <a:rPr lang="en-US" sz="2400" b="1" dirty="0">
                <a:solidFill>
                  <a:srgbClr val="3333FF"/>
                </a:solidFill>
                <a:latin typeface="Courier New" pitchFamily="49" charset="0"/>
              </a:rPr>
              <a:t>a</a:t>
            </a:r>
            <a:r>
              <a:rPr lang="pt-BR" sz="2400" b="1" dirty="0">
                <a:solidFill>
                  <a:srgbClr val="3333FF"/>
                </a:solidFill>
                <a:latin typeface="Courier New" pitchFamily="49" charset="0"/>
              </a:rPr>
              <a:t>ndom.</a:t>
            </a:r>
            <a:r>
              <a:rPr lang="en-US" sz="2400" b="1" dirty="0">
                <a:solidFill>
                  <a:srgbClr val="3333FF"/>
                </a:solidFill>
                <a:latin typeface="Courier New" pitchFamily="49" charset="0"/>
              </a:rPr>
              <a:t>uniform</a:t>
            </a:r>
            <a:r>
              <a:rPr lang="pt-BR" sz="2400" b="1" dirty="0">
                <a:latin typeface="Courier New" pitchFamily="49" charset="0"/>
              </a:rPr>
              <a:t>(</a:t>
            </a:r>
            <a:r>
              <a:rPr lang="pt-BR" sz="2400" b="1" dirty="0">
                <a:solidFill>
                  <a:srgbClr val="00B0F0"/>
                </a:solidFill>
                <a:latin typeface="Courier New" pitchFamily="49" charset="0"/>
              </a:rPr>
              <a:t>1.2</a:t>
            </a:r>
            <a:r>
              <a:rPr lang="en-US" sz="2400" b="1" dirty="0">
                <a:latin typeface="Courier New" pitchFamily="49" charset="0"/>
              </a:rPr>
              <a:t>,</a:t>
            </a:r>
            <a:r>
              <a:rPr lang="ru-RU" sz="2400" b="1" dirty="0">
                <a:latin typeface="Courier New" pitchFamily="49" charset="0"/>
              </a:rPr>
              <a:t> </a:t>
            </a:r>
            <a:r>
              <a:rPr lang="en-US" sz="2400" b="1" dirty="0">
                <a:solidFill>
                  <a:srgbClr val="00B0F0"/>
                </a:solidFill>
                <a:latin typeface="Courier New" pitchFamily="49" charset="0"/>
              </a:rPr>
              <a:t>3.5</a:t>
            </a:r>
            <a:r>
              <a:rPr lang="pt-BR" sz="2400" b="1" dirty="0">
                <a:latin typeface="Courier New" pitchFamily="49" charset="0"/>
              </a:rPr>
              <a:t>)</a:t>
            </a:r>
            <a:endParaRPr lang="pt-BR" sz="2400" b="1" dirty="0">
              <a:solidFill>
                <a:srgbClr val="008000"/>
              </a:solidFill>
              <a:latin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918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 animBg="1"/>
      <p:bldP spid="7" grpId="0" build="p"/>
      <p:bldP spid="8" grpId="0" build="p" animBg="1"/>
      <p:bldP spid="10" grpId="0" animBg="1"/>
      <p:bldP spid="6" grpId="0" animBg="1"/>
      <p:bldP spid="11" grpId="0" build="p"/>
      <p:bldP spid="1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311150" y="301625"/>
            <a:ext cx="8375650" cy="471488"/>
          </a:xfrm>
        </p:spPr>
        <p:txBody>
          <a:bodyPr>
            <a:normAutofit fontScale="90000"/>
          </a:bodyPr>
          <a:lstStyle/>
          <a:p>
            <a:r>
              <a:rPr lang="ru-RU" altLang="ru-RU" smtClean="0"/>
              <a:t>Генератор случайных чисел</a:t>
            </a:r>
          </a:p>
        </p:txBody>
      </p:sp>
      <p:sp>
        <p:nvSpPr>
          <p:cNvPr id="45059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15AF5E7-5D61-4FB2-90C0-F0766660E414}" type="slidenum">
              <a:rPr lang="ru-RU" altLang="ru-RU" sz="140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ru-RU" altLang="ru-RU" sz="140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88938" y="4259263"/>
            <a:ext cx="84201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defTabSz="4429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291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291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291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291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600" b="1">
                <a:solidFill>
                  <a:srgbClr val="333399"/>
                </a:solidFill>
              </a:rPr>
              <a:t>Генератор на </a:t>
            </a:r>
            <a:r>
              <a:rPr lang="en-US" altLang="ru-RU" sz="2600" b="1">
                <a:solidFill>
                  <a:srgbClr val="333399"/>
                </a:solidFill>
              </a:rPr>
              <a:t>[0,1)</a:t>
            </a:r>
            <a:r>
              <a:rPr lang="ru-RU" altLang="ru-RU" sz="2600" b="1">
                <a:solidFill>
                  <a:srgbClr val="333399"/>
                </a:solidFill>
              </a:rPr>
              <a:t>: </a:t>
            </a:r>
            <a:endParaRPr lang="en-US" altLang="ru-RU" sz="2600" b="1">
              <a:solidFill>
                <a:srgbClr val="333399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806450" y="4767263"/>
            <a:ext cx="7802563" cy="833437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t-BR" altLang="ru-RU" sz="2400" b="1">
                <a:latin typeface="Courier New" panose="02070309020205020404" pitchFamily="49" charset="0"/>
              </a:rPr>
              <a:t>X</a:t>
            </a:r>
            <a:r>
              <a:rPr lang="pt-BR" altLang="ru-RU" sz="2400" b="1"/>
              <a:t> </a:t>
            </a:r>
            <a:r>
              <a:rPr lang="pt-BR" altLang="ru-RU" sz="2400" b="1">
                <a:latin typeface="Courier New" panose="02070309020205020404" pitchFamily="49" charset="0"/>
              </a:rPr>
              <a:t>=</a:t>
            </a:r>
            <a:r>
              <a:rPr lang="pt-BR" altLang="ru-RU" sz="2400" b="1"/>
              <a:t> </a:t>
            </a:r>
            <a:r>
              <a:rPr lang="pt-BR" altLang="ru-RU" sz="2400" b="1">
                <a:solidFill>
                  <a:srgbClr val="3333FF"/>
                </a:solidFill>
                <a:latin typeface="Courier New" panose="02070309020205020404" pitchFamily="49" charset="0"/>
              </a:rPr>
              <a:t>r</a:t>
            </a:r>
            <a:r>
              <a:rPr lang="en-US" altLang="ru-RU" sz="2400" b="1">
                <a:solidFill>
                  <a:srgbClr val="3333FF"/>
                </a:solidFill>
                <a:latin typeface="Courier New" panose="02070309020205020404" pitchFamily="49" charset="0"/>
              </a:rPr>
              <a:t>a</a:t>
            </a:r>
            <a:r>
              <a:rPr lang="pt-BR" altLang="ru-RU" sz="2400" b="1">
                <a:solidFill>
                  <a:srgbClr val="3333FF"/>
                </a:solidFill>
                <a:latin typeface="Courier New" panose="02070309020205020404" pitchFamily="49" charset="0"/>
              </a:rPr>
              <a:t>ndom</a:t>
            </a:r>
            <a:r>
              <a:rPr lang="pt-BR" altLang="ru-RU" sz="2400" b="1">
                <a:latin typeface="Courier New" panose="02070309020205020404" pitchFamily="49" charset="0"/>
              </a:rPr>
              <a:t>() </a:t>
            </a:r>
            <a:r>
              <a:rPr lang="ru-RU" altLang="ru-RU" sz="2400" b="1">
                <a:latin typeface="Courier New" panose="02070309020205020404" pitchFamily="49" charset="0"/>
              </a:rPr>
              <a:t> </a:t>
            </a:r>
            <a:r>
              <a:rPr lang="en-US" altLang="ru-RU" sz="2400" b="1">
                <a:solidFill>
                  <a:srgbClr val="008000"/>
                </a:solidFill>
                <a:latin typeface="Courier New" panose="02070309020205020404" pitchFamily="49" charset="0"/>
              </a:rPr>
              <a:t># </a:t>
            </a:r>
            <a:r>
              <a:rPr lang="ru-RU" altLang="ru-RU" sz="2400" b="1">
                <a:solidFill>
                  <a:srgbClr val="008000"/>
                </a:solidFill>
                <a:latin typeface="Courier New" panose="02070309020205020404" pitchFamily="49" charset="0"/>
              </a:rPr>
              <a:t>псевдослучайное число</a:t>
            </a:r>
            <a:endParaRPr lang="en-US" altLang="ru-RU" sz="2400" b="1">
              <a:solidFill>
                <a:srgbClr val="008000"/>
              </a:solidFill>
              <a:latin typeface="Courier New" panose="02070309020205020404" pitchFamily="49" charset="0"/>
            </a:endParaRPr>
          </a:p>
          <a:p>
            <a:pPr eaLnBrk="1" hangingPunct="1"/>
            <a:r>
              <a:rPr lang="pt-BR" altLang="ru-RU" sz="2400" b="1">
                <a:latin typeface="Courier New" panose="02070309020205020404" pitchFamily="49" charset="0"/>
              </a:rPr>
              <a:t>Y</a:t>
            </a:r>
            <a:r>
              <a:rPr lang="pt-BR" altLang="ru-RU" sz="2400" b="1"/>
              <a:t> </a:t>
            </a:r>
            <a:r>
              <a:rPr lang="pt-BR" altLang="ru-RU" sz="2400" b="1">
                <a:latin typeface="Courier New" panose="02070309020205020404" pitchFamily="49" charset="0"/>
              </a:rPr>
              <a:t>=</a:t>
            </a:r>
            <a:r>
              <a:rPr lang="pt-BR" altLang="ru-RU" sz="2400" b="1"/>
              <a:t> </a:t>
            </a:r>
            <a:r>
              <a:rPr lang="pt-BR" altLang="ru-RU" sz="2400" b="1">
                <a:solidFill>
                  <a:srgbClr val="3333FF"/>
                </a:solidFill>
                <a:latin typeface="Courier New" panose="02070309020205020404" pitchFamily="49" charset="0"/>
              </a:rPr>
              <a:t>r</a:t>
            </a:r>
            <a:r>
              <a:rPr lang="en-US" altLang="ru-RU" sz="2400" b="1">
                <a:solidFill>
                  <a:srgbClr val="3333FF"/>
                </a:solidFill>
                <a:latin typeface="Courier New" panose="02070309020205020404" pitchFamily="49" charset="0"/>
              </a:rPr>
              <a:t>a</a:t>
            </a:r>
            <a:r>
              <a:rPr lang="pt-BR" altLang="ru-RU" sz="2400" b="1">
                <a:solidFill>
                  <a:srgbClr val="3333FF"/>
                </a:solidFill>
                <a:latin typeface="Courier New" panose="02070309020205020404" pitchFamily="49" charset="0"/>
              </a:rPr>
              <a:t>ndom</a:t>
            </a:r>
            <a:r>
              <a:rPr lang="pt-BR" altLang="ru-RU" sz="2400" b="1">
                <a:latin typeface="Courier New" panose="02070309020205020404" pitchFamily="49" charset="0"/>
              </a:rPr>
              <a:t>()  </a:t>
            </a:r>
            <a:r>
              <a:rPr lang="pt-BR" altLang="ru-RU" sz="2400" b="1">
                <a:solidFill>
                  <a:srgbClr val="008000"/>
                </a:solidFill>
                <a:latin typeface="Courier New" panose="02070309020205020404" pitchFamily="49" charset="0"/>
              </a:rPr>
              <a:t># </a:t>
            </a:r>
            <a:r>
              <a:rPr lang="ru-RU" altLang="ru-RU" sz="2400" b="1">
                <a:solidFill>
                  <a:srgbClr val="008000"/>
                </a:solidFill>
                <a:latin typeface="Courier New" panose="02070309020205020404" pitchFamily="49" charset="0"/>
              </a:rPr>
              <a:t>это уже другое число!</a:t>
            </a:r>
            <a:endParaRPr lang="pt-BR" altLang="ru-RU" sz="2400" b="1">
              <a:solidFill>
                <a:srgbClr val="008000"/>
              </a:solidFill>
              <a:latin typeface="Courier New" panose="02070309020205020404" pitchFamily="49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88938" y="2598738"/>
            <a:ext cx="84201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 defTabSz="4429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42913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42913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42913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42913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429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600" b="1">
                <a:solidFill>
                  <a:srgbClr val="333399"/>
                </a:solidFill>
              </a:rPr>
              <a:t>Целые числа на отрезке </a:t>
            </a:r>
            <a:r>
              <a:rPr lang="en-US" altLang="ru-RU" sz="2600" b="1">
                <a:solidFill>
                  <a:srgbClr val="333399"/>
                </a:solidFill>
              </a:rPr>
              <a:t>[a,b]</a:t>
            </a:r>
            <a:r>
              <a:rPr lang="ru-RU" altLang="ru-RU" sz="2600" b="1">
                <a:solidFill>
                  <a:srgbClr val="333399"/>
                </a:solidFill>
              </a:rPr>
              <a:t>: </a:t>
            </a:r>
            <a:endParaRPr lang="en-US" altLang="ru-RU" sz="2600" b="1">
              <a:solidFill>
                <a:srgbClr val="333399"/>
              </a:solidFill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806450" y="3132138"/>
            <a:ext cx="7802563" cy="936625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4000"/>
              </a:lnSpc>
            </a:pPr>
            <a:r>
              <a:rPr lang="en-US" altLang="ru-RU" sz="2400" b="1"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X</a:t>
            </a:r>
            <a:r>
              <a:rPr lang="pt-BR" altLang="ru-RU" sz="2400" b="1"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altLang="ru-RU" sz="2400" b="1"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pt-BR" altLang="ru-RU" sz="2400" b="1"/>
              <a:t> </a:t>
            </a:r>
            <a:r>
              <a:rPr lang="en-US" altLang="ru-RU" sz="2400" b="1">
                <a:solidFill>
                  <a:srgbClr val="0000FF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randint</a:t>
            </a:r>
            <a:r>
              <a:rPr lang="en-US" altLang="ru-RU" sz="2400" b="1">
                <a:latin typeface="Courier New" panose="02070309020205020404" pitchFamily="49" charset="0"/>
                <a:cs typeface="Times New Roman" panose="02020603050405020304" pitchFamily="18" charset="0"/>
              </a:rPr>
              <a:t>(</a:t>
            </a:r>
            <a:r>
              <a:rPr lang="en-US" altLang="ru-RU" sz="2400" b="1">
                <a:solidFill>
                  <a:srgbClr val="00B0F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10</a:t>
            </a:r>
            <a:r>
              <a:rPr lang="en-US" altLang="ru-RU" sz="2400" b="1">
                <a:latin typeface="Courier New" panose="02070309020205020404" pitchFamily="49" charset="0"/>
                <a:cs typeface="Times New Roman" panose="02020603050405020304" pitchFamily="18" charset="0"/>
              </a:rPr>
              <a:t>,</a:t>
            </a:r>
            <a:r>
              <a:rPr lang="en-US" altLang="ru-RU" sz="2400" b="1">
                <a:solidFill>
                  <a:srgbClr val="00B0F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60</a:t>
            </a:r>
            <a:r>
              <a:rPr lang="ru-RU" altLang="ru-RU" sz="2400" b="1">
                <a:latin typeface="Courier New" panose="02070309020205020404" pitchFamily="49" charset="0"/>
                <a:cs typeface="Times New Roman" panose="02020603050405020304" pitchFamily="18" charset="0"/>
              </a:rPr>
              <a:t>)</a:t>
            </a:r>
            <a:r>
              <a:rPr lang="en-US" altLang="ru-RU" sz="2400" b="1"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altLang="ru-RU" sz="2400" b="1">
                <a:solidFill>
                  <a:srgbClr val="008000"/>
                </a:solidFill>
                <a:latin typeface="Courier New" panose="02070309020205020404" pitchFamily="49" charset="0"/>
              </a:rPr>
              <a:t># </a:t>
            </a:r>
            <a:r>
              <a:rPr lang="ru-RU" altLang="ru-RU" sz="2400" b="1">
                <a:solidFill>
                  <a:srgbClr val="008000"/>
                </a:solidFill>
                <a:latin typeface="Courier New" panose="02070309020205020404" pitchFamily="49" charset="0"/>
              </a:rPr>
              <a:t>псевдослучайное число</a:t>
            </a:r>
            <a:endParaRPr lang="ru-RU" altLang="ru-RU" sz="2400" b="1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14000"/>
              </a:lnSpc>
            </a:pPr>
            <a:r>
              <a:rPr lang="en-US" altLang="ru-RU" sz="2400" b="1">
                <a:latin typeface="Courier New" panose="02070309020205020404" pitchFamily="49" charset="0"/>
                <a:cs typeface="Times New Roman" panose="02020603050405020304" pitchFamily="18" charset="0"/>
              </a:rPr>
              <a:t>Y</a:t>
            </a:r>
            <a:r>
              <a:rPr lang="pt-BR" altLang="ru-RU" sz="2400" b="1"/>
              <a:t> </a:t>
            </a:r>
            <a:r>
              <a:rPr lang="ru-RU" altLang="ru-RU" sz="2400" b="1">
                <a:latin typeface="Courier New" panose="02070309020205020404" pitchFamily="49" charset="0"/>
                <a:cs typeface="Times New Roman" panose="02020603050405020304" pitchFamily="18" charset="0"/>
              </a:rPr>
              <a:t>=</a:t>
            </a:r>
            <a:r>
              <a:rPr lang="pt-BR" altLang="ru-RU" sz="2400" b="1"/>
              <a:t> </a:t>
            </a:r>
            <a:r>
              <a:rPr lang="en-US" altLang="ru-RU" sz="2400" b="1">
                <a:solidFill>
                  <a:srgbClr val="0000FF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randint</a:t>
            </a:r>
            <a:r>
              <a:rPr lang="en-US" altLang="ru-RU" sz="2400" b="1">
                <a:latin typeface="Courier New" panose="02070309020205020404" pitchFamily="49" charset="0"/>
                <a:cs typeface="Times New Roman" panose="02020603050405020304" pitchFamily="18" charset="0"/>
              </a:rPr>
              <a:t>(</a:t>
            </a:r>
            <a:r>
              <a:rPr lang="en-US" altLang="ru-RU" sz="2400" b="1">
                <a:solidFill>
                  <a:srgbClr val="00B0F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10</a:t>
            </a:r>
            <a:r>
              <a:rPr lang="en-US" altLang="ru-RU" sz="2400" b="1">
                <a:latin typeface="Courier New" panose="02070309020205020404" pitchFamily="49" charset="0"/>
                <a:cs typeface="Times New Roman" panose="02020603050405020304" pitchFamily="18" charset="0"/>
              </a:rPr>
              <a:t>,</a:t>
            </a:r>
            <a:r>
              <a:rPr lang="en-US" altLang="ru-RU" sz="2400" b="1">
                <a:solidFill>
                  <a:srgbClr val="00B0F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60</a:t>
            </a:r>
            <a:r>
              <a:rPr lang="ru-RU" altLang="ru-RU" sz="2400" b="1">
                <a:latin typeface="Courier New" panose="02070309020205020404" pitchFamily="49" charset="0"/>
                <a:cs typeface="Times New Roman" panose="02020603050405020304" pitchFamily="18" charset="0"/>
              </a:rPr>
              <a:t>)</a:t>
            </a:r>
            <a:r>
              <a:rPr lang="en-US" altLang="ru-RU" sz="2400" b="1"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pt-BR" altLang="ru-RU" sz="2400" b="1">
                <a:solidFill>
                  <a:srgbClr val="008000"/>
                </a:solidFill>
                <a:latin typeface="Courier New" panose="02070309020205020404" pitchFamily="49" charset="0"/>
              </a:rPr>
              <a:t># </a:t>
            </a:r>
            <a:r>
              <a:rPr lang="ru-RU" altLang="ru-RU" sz="2400" b="1">
                <a:solidFill>
                  <a:srgbClr val="008000"/>
                </a:solidFill>
                <a:latin typeface="Courier New" panose="02070309020205020404" pitchFamily="49" charset="0"/>
              </a:rPr>
              <a:t>это уже другое число!</a:t>
            </a:r>
            <a:endParaRPr lang="pt-BR" altLang="ru-RU" sz="2400" b="1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3700" y="895350"/>
            <a:ext cx="3871913" cy="461963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400" b="1" dirty="0">
                <a:solidFill>
                  <a:srgbClr val="0000FF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from</a:t>
            </a:r>
            <a:r>
              <a:rPr lang="en-US" sz="2400" b="1" dirty="0">
                <a:latin typeface="Courier New" pitchFamily="49" charset="0"/>
                <a:ea typeface="Times New Roman"/>
                <a:cs typeface="Courier New" pitchFamily="49" charset="0"/>
              </a:rPr>
              <a:t> random </a:t>
            </a:r>
            <a:r>
              <a:rPr lang="en-US" sz="2400" b="1" dirty="0">
                <a:solidFill>
                  <a:srgbClr val="3333FF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import </a:t>
            </a:r>
            <a:r>
              <a:rPr lang="en-US" sz="2400" b="1" dirty="0">
                <a:latin typeface="Courier New" pitchFamily="49" charset="0"/>
                <a:ea typeface="Times New Roman"/>
                <a:cs typeface="Courier New" pitchFamily="49" charset="0"/>
              </a:rPr>
              <a:t>*</a:t>
            </a:r>
            <a:endParaRPr lang="ru-RU" sz="2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AutoShape 17"/>
          <p:cNvSpPr>
            <a:spLocks noChangeArrowheads="1"/>
          </p:cNvSpPr>
          <p:nvPr/>
        </p:nvSpPr>
        <p:spPr bwMode="auto">
          <a:xfrm>
            <a:off x="596900" y="1778000"/>
            <a:ext cx="4427538" cy="528638"/>
          </a:xfrm>
          <a:prstGeom prst="wedgeRoundRectCallout">
            <a:avLst>
              <a:gd name="adj1" fmla="val -29910"/>
              <a:gd name="adj2" fmla="val -139607"/>
              <a:gd name="adj3" fmla="val 16667"/>
            </a:avLst>
          </a:prstGeom>
          <a:solidFill>
            <a:srgbClr val="E6E6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defRPr/>
            </a:pPr>
            <a:r>
              <a:rPr lang="ru-RU" sz="2400" dirty="0">
                <a:latin typeface="Arial" charset="0"/>
              </a:rPr>
              <a:t>англ. </a:t>
            </a:r>
            <a:r>
              <a:rPr lang="en-US" sz="2400" i="1" dirty="0">
                <a:latin typeface="Arial" charset="0"/>
              </a:rPr>
              <a:t>random – </a:t>
            </a:r>
            <a:r>
              <a:rPr lang="ru-RU" sz="2400" i="1" dirty="0">
                <a:latin typeface="Arial" charset="0"/>
              </a:rPr>
              <a:t>случайный</a:t>
            </a:r>
            <a:endParaRPr lang="ru-RU" sz="2000" dirty="0">
              <a:latin typeface="Arial" charset="0"/>
            </a:endParaRPr>
          </a:p>
        </p:txBody>
      </p:sp>
      <p:sp>
        <p:nvSpPr>
          <p:cNvPr id="11" name="AutoShape 17"/>
          <p:cNvSpPr>
            <a:spLocks noChangeArrowheads="1"/>
          </p:cNvSpPr>
          <p:nvPr/>
        </p:nvSpPr>
        <p:spPr bwMode="auto">
          <a:xfrm>
            <a:off x="4716463" y="1054100"/>
            <a:ext cx="2763837" cy="528638"/>
          </a:xfrm>
          <a:prstGeom prst="wedgeRoundRectCallout">
            <a:avLst>
              <a:gd name="adj1" fmla="val -69887"/>
              <a:gd name="adj2" fmla="val -38706"/>
              <a:gd name="adj3" fmla="val 16667"/>
            </a:avLst>
          </a:prstGeom>
          <a:solidFill>
            <a:srgbClr val="E6E6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defRPr/>
            </a:pPr>
            <a:r>
              <a:rPr lang="ru-RU" sz="2400" dirty="0">
                <a:latin typeface="Arial" charset="0"/>
              </a:rPr>
              <a:t>подключить все!</a:t>
            </a:r>
            <a:endParaRPr lang="ru-RU" sz="2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690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 animBg="1"/>
      <p:bldP spid="7" grpId="0" build="p"/>
      <p:bldP spid="8" grpId="0" build="p" animBg="1"/>
      <p:bldP spid="10" grpId="0" animBg="1"/>
      <p:bldP spid="6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459"/>
            <a:ext cx="8734894" cy="32585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3501008"/>
            <a:ext cx="7743825" cy="28479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51720" y="1729822"/>
            <a:ext cx="68672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latin typeface="Garamond" panose="02020404030301010803" pitchFamily="18" charset="0"/>
              </a:rPr>
              <a:t>a,b,d</a:t>
            </a:r>
            <a:r>
              <a:rPr lang="ru-RU" sz="2400" b="1" dirty="0">
                <a:latin typeface="Garamond" panose="02020404030301010803" pitchFamily="18" charset="0"/>
              </a:rPr>
              <a:t>=</a:t>
            </a:r>
            <a:r>
              <a:rPr lang="ru-RU" sz="2400" b="1" dirty="0" err="1">
                <a:latin typeface="Garamond" panose="02020404030301010803" pitchFamily="18" charset="0"/>
              </a:rPr>
              <a:t>map</a:t>
            </a:r>
            <a:r>
              <a:rPr lang="ru-RU" sz="2400" b="1" dirty="0">
                <a:latin typeface="Garamond" panose="02020404030301010803" pitchFamily="18" charset="0"/>
              </a:rPr>
              <a:t>(</a:t>
            </a:r>
            <a:r>
              <a:rPr lang="ru-RU" sz="2400" b="1" dirty="0" err="1">
                <a:latin typeface="Garamond" panose="02020404030301010803" pitchFamily="18" charset="0"/>
              </a:rPr>
              <a:t>float,input</a:t>
            </a:r>
            <a:r>
              <a:rPr lang="ru-RU" sz="2400" b="1" dirty="0">
                <a:latin typeface="Garamond" panose="02020404030301010803" pitchFamily="18" charset="0"/>
              </a:rPr>
              <a:t>().</a:t>
            </a:r>
            <a:r>
              <a:rPr lang="ru-RU" sz="2400" b="1" dirty="0" err="1">
                <a:latin typeface="Garamond" panose="02020404030301010803" pitchFamily="18" charset="0"/>
              </a:rPr>
              <a:t>split</a:t>
            </a:r>
            <a:r>
              <a:rPr lang="ru-RU" sz="2400" b="1" dirty="0">
                <a:latin typeface="Garamond" panose="02020404030301010803" pitchFamily="18" charset="0"/>
              </a:rPr>
              <a:t>())</a:t>
            </a:r>
          </a:p>
          <a:p>
            <a:r>
              <a:rPr lang="ru-RU" sz="2400" b="1" dirty="0">
                <a:latin typeface="Garamond" panose="02020404030301010803" pitchFamily="18" charset="0"/>
              </a:rPr>
              <a:t>c=</a:t>
            </a:r>
            <a:r>
              <a:rPr lang="ru-RU" sz="2400" b="1" dirty="0" err="1">
                <a:latin typeface="Garamond" panose="02020404030301010803" pitchFamily="18" charset="0"/>
              </a:rPr>
              <a:t>a+b</a:t>
            </a:r>
            <a:endParaRPr lang="ru-RU" sz="2400" b="1" dirty="0">
              <a:latin typeface="Garamond" panose="02020404030301010803" pitchFamily="18" charset="0"/>
            </a:endParaRPr>
          </a:p>
          <a:p>
            <a:r>
              <a:rPr lang="ru-RU" sz="2400" b="1" dirty="0" err="1">
                <a:latin typeface="Garamond" panose="02020404030301010803" pitchFamily="18" charset="0"/>
              </a:rPr>
              <a:t>print</a:t>
            </a:r>
            <a:r>
              <a:rPr lang="ru-RU" sz="2400" b="1" dirty="0">
                <a:latin typeface="Garamond" panose="02020404030301010803" pitchFamily="18" charset="0"/>
              </a:rPr>
              <a:t>("{:4.2f},{:4.2f},{:4.2f</a:t>
            </a:r>
            <a:r>
              <a:rPr lang="ru-RU" sz="2400" b="1" dirty="0" smtClean="0">
                <a:latin typeface="Garamond" panose="02020404030301010803" pitchFamily="18" charset="0"/>
              </a:rPr>
              <a:t>},{:</a:t>
            </a:r>
            <a:r>
              <a:rPr lang="ru-RU" sz="2400" b="1" dirty="0">
                <a:latin typeface="Garamond" panose="02020404030301010803" pitchFamily="18" charset="0"/>
              </a:rPr>
              <a:t>4.2f}".</a:t>
            </a:r>
            <a:r>
              <a:rPr lang="ru-RU" sz="2400" b="1" dirty="0" err="1">
                <a:latin typeface="Garamond" panose="02020404030301010803" pitchFamily="18" charset="0"/>
              </a:rPr>
              <a:t>format</a:t>
            </a:r>
            <a:r>
              <a:rPr lang="ru-RU" sz="2400" b="1" dirty="0">
                <a:latin typeface="Garamond" panose="02020404030301010803" pitchFamily="18" charset="0"/>
              </a:rPr>
              <a:t>(</a:t>
            </a:r>
            <a:r>
              <a:rPr lang="ru-RU" sz="2400" b="1" dirty="0" err="1">
                <a:latin typeface="Garamond" panose="02020404030301010803" pitchFamily="18" charset="0"/>
              </a:rPr>
              <a:t>a,b,c,d</a:t>
            </a:r>
            <a:r>
              <a:rPr lang="ru-RU" sz="2400" b="1" dirty="0">
                <a:latin typeface="Garamond" panose="02020404030301010803" pitchFamily="18" charset="0"/>
              </a:rPr>
              <a:t>))</a:t>
            </a:r>
          </a:p>
        </p:txBody>
      </p:sp>
    </p:spTree>
    <p:extLst>
      <p:ext uri="{BB962C8B-B14F-4D97-AF65-F5344CB8AC3E}">
        <p14:creationId xmlns:p14="http://schemas.microsoft.com/office/powerpoint/2010/main" val="392511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4"/>
          <p:cNvSpPr>
            <a:spLocks noGrp="1"/>
          </p:cNvSpPr>
          <p:nvPr>
            <p:ph type="title"/>
          </p:nvPr>
        </p:nvSpPr>
        <p:spPr>
          <a:xfrm>
            <a:off x="311150" y="301625"/>
            <a:ext cx="8375650" cy="471488"/>
          </a:xfrm>
        </p:spPr>
        <p:txBody>
          <a:bodyPr>
            <a:normAutofit fontScale="90000"/>
          </a:bodyPr>
          <a:lstStyle/>
          <a:p>
            <a:r>
              <a:rPr lang="ru-RU" altLang="ru-RU" smtClean="0"/>
              <a:t>Задачи</a:t>
            </a:r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613BC47-BD7C-4B8E-8A99-079F779B4C80}" type="slidenum">
              <a:rPr lang="ru-RU" altLang="ru-RU" sz="140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ru-RU" altLang="ru-RU" sz="140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69888" y="809625"/>
            <a:ext cx="84201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30238" indent="-630238" eaLnBrk="1" hangingPunct="1">
              <a:defRPr/>
            </a:pPr>
            <a:r>
              <a:rPr lang="ru-RU" sz="2200" b="1" dirty="0">
                <a:solidFill>
                  <a:srgbClr val="3333FF"/>
                </a:solidFill>
              </a:rPr>
              <a:t>«3»: </a:t>
            </a:r>
            <a:r>
              <a:rPr lang="ru-RU" sz="2200" dirty="0"/>
              <a:t>Игральный кубик бросается три раза (выпадает три случайных значения). Сколько очков в среднем выпало? </a:t>
            </a:r>
            <a:endParaRPr lang="en-US" sz="2200" dirty="0"/>
          </a:p>
          <a:p>
            <a:pPr marL="714375" indent="-357188" eaLnBrk="1" hangingPunct="1">
              <a:defRPr/>
            </a:pPr>
            <a:r>
              <a:rPr lang="ru-RU" sz="2200" b="1" dirty="0">
                <a:solidFill>
                  <a:srgbClr val="333399"/>
                </a:solidFill>
              </a:rPr>
              <a:t>Пример</a:t>
            </a:r>
            <a:r>
              <a:rPr lang="ru-RU" sz="2200" b="1" dirty="0"/>
              <a:t>:</a:t>
            </a:r>
          </a:p>
          <a:p>
            <a:pPr marL="714375" eaLnBrk="1" hangingPunct="1">
              <a:defRPr/>
            </a:pPr>
            <a:r>
              <a:rPr lang="ru-RU" sz="2200" b="1" dirty="0">
                <a:latin typeface="Courier New" pitchFamily="49" charset="0"/>
                <a:cs typeface="Courier New" pitchFamily="49" charset="0"/>
              </a:rPr>
              <a:t>Выпало очков:</a:t>
            </a:r>
          </a:p>
          <a:p>
            <a:pPr marL="714375" eaLnBrk="1" hangingPunct="1">
              <a:defRPr/>
            </a:pPr>
            <a:r>
              <a:rPr lang="ru-RU" sz="22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5 3 1</a:t>
            </a:r>
          </a:p>
          <a:p>
            <a:pPr marL="714375" eaLnBrk="1" hangingPunct="1">
              <a:defRPr/>
            </a:pPr>
            <a:r>
              <a:rPr lang="ru-RU" sz="2200" b="1" dirty="0">
                <a:latin typeface="Courier New" pitchFamily="49" charset="0"/>
                <a:cs typeface="Courier New" pitchFamily="49" charset="0"/>
              </a:rPr>
              <a:t>(5+3+1)/3=3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69888" y="2930525"/>
            <a:ext cx="84201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30238" indent="-630238" eaLnBrk="1" hangingPunct="1">
              <a:defRPr/>
            </a:pPr>
            <a:r>
              <a:rPr lang="ru-RU" sz="2200" b="1" dirty="0">
                <a:solidFill>
                  <a:srgbClr val="3333FF"/>
                </a:solidFill>
              </a:rPr>
              <a:t>«</a:t>
            </a:r>
            <a:r>
              <a:rPr lang="en-US" sz="2200" b="1" dirty="0">
                <a:solidFill>
                  <a:srgbClr val="3333FF"/>
                </a:solidFill>
              </a:rPr>
              <a:t>4</a:t>
            </a:r>
            <a:r>
              <a:rPr lang="ru-RU" sz="2200" b="1" dirty="0">
                <a:solidFill>
                  <a:srgbClr val="3333FF"/>
                </a:solidFill>
              </a:rPr>
              <a:t>»: </a:t>
            </a:r>
            <a:r>
              <a:rPr lang="ru-RU" sz="2200" dirty="0"/>
              <a:t>Игральный кубик бросается три раза (выпадает три случайных значения). Из этих чисел составляется целое число, программа должна найти его квадрат.</a:t>
            </a:r>
            <a:endParaRPr lang="en-US" sz="2200" dirty="0"/>
          </a:p>
          <a:p>
            <a:pPr marL="714375" indent="-357188" eaLnBrk="1" hangingPunct="1">
              <a:defRPr/>
            </a:pPr>
            <a:r>
              <a:rPr lang="ru-RU" sz="2200" b="1" dirty="0">
                <a:solidFill>
                  <a:srgbClr val="333399"/>
                </a:solidFill>
              </a:rPr>
              <a:t>Пример</a:t>
            </a:r>
            <a:r>
              <a:rPr lang="ru-RU" sz="2200" b="1" dirty="0"/>
              <a:t>:</a:t>
            </a:r>
          </a:p>
          <a:p>
            <a:pPr marL="714375" eaLnBrk="1" hangingPunct="1">
              <a:defRPr/>
            </a:pPr>
            <a:r>
              <a:rPr lang="ru-RU" sz="2200" b="1" dirty="0">
                <a:latin typeface="Courier New" pitchFamily="49" charset="0"/>
                <a:cs typeface="Courier New" pitchFamily="49" charset="0"/>
              </a:rPr>
              <a:t>Выпало очков:</a:t>
            </a:r>
          </a:p>
          <a:p>
            <a:pPr marL="714375" eaLnBrk="1" hangingPunct="1">
              <a:defRPr/>
            </a:pPr>
            <a:r>
              <a:rPr lang="en-US" sz="22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ru-RU" sz="22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ru-RU" sz="22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3</a:t>
            </a:r>
            <a:endParaRPr lang="ru-RU" sz="22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pPr marL="714375" eaLnBrk="1" hangingPunct="1">
              <a:defRPr/>
            </a:pPr>
            <a:r>
              <a:rPr lang="ru-RU" sz="2200" b="1" dirty="0">
                <a:latin typeface="Courier New" pitchFamily="49" charset="0"/>
                <a:cs typeface="Courier New" pitchFamily="49" charset="0"/>
              </a:rPr>
              <a:t>Число 123</a:t>
            </a:r>
          </a:p>
          <a:p>
            <a:pPr marL="714375" eaLnBrk="1" hangingPunct="1">
              <a:defRPr/>
            </a:pPr>
            <a:r>
              <a:rPr lang="ru-RU" sz="2200" b="1" dirty="0">
                <a:latin typeface="Courier New" pitchFamily="49" charset="0"/>
                <a:cs typeface="Courier New" pitchFamily="49" charset="0"/>
              </a:rPr>
              <a:t>Его квадрат 15129 </a:t>
            </a:r>
          </a:p>
        </p:txBody>
      </p:sp>
    </p:spTree>
    <p:extLst>
      <p:ext uri="{BB962C8B-B14F-4D97-AF65-F5344CB8AC3E}">
        <p14:creationId xmlns:p14="http://schemas.microsoft.com/office/powerpoint/2010/main" val="263354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4"/>
          <p:cNvSpPr>
            <a:spLocks noGrp="1"/>
          </p:cNvSpPr>
          <p:nvPr>
            <p:ph type="title"/>
          </p:nvPr>
        </p:nvSpPr>
        <p:spPr>
          <a:xfrm>
            <a:off x="311150" y="301625"/>
            <a:ext cx="8375650" cy="471488"/>
          </a:xfrm>
        </p:spPr>
        <p:txBody>
          <a:bodyPr>
            <a:normAutofit fontScale="90000"/>
          </a:bodyPr>
          <a:lstStyle/>
          <a:p>
            <a:r>
              <a:rPr lang="ru-RU" altLang="ru-RU" smtClean="0"/>
              <a:t>Задачи</a:t>
            </a:r>
          </a:p>
        </p:txBody>
      </p:sp>
      <p:sp>
        <p:nvSpPr>
          <p:cNvPr id="4710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D30F541-5FEE-4DDE-BB40-7714C34F5A3D}" type="slidenum">
              <a:rPr lang="ru-RU" altLang="ru-RU" sz="1400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ru-RU" altLang="ru-RU" sz="140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69888" y="809625"/>
            <a:ext cx="84201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30238" indent="-630238" eaLnBrk="1" hangingPunct="1">
              <a:defRPr/>
            </a:pPr>
            <a:r>
              <a:rPr lang="ru-RU" sz="2400" b="1" dirty="0">
                <a:solidFill>
                  <a:srgbClr val="3333FF"/>
                </a:solidFill>
              </a:rPr>
              <a:t>«5»: </a:t>
            </a:r>
            <a:r>
              <a:rPr lang="ru-RU" sz="2400" dirty="0"/>
              <a:t>Получить случайное трёхзначное число и вывести через запятую его отдельные цифры. </a:t>
            </a:r>
            <a:endParaRPr lang="en-US" sz="2400" dirty="0"/>
          </a:p>
          <a:p>
            <a:pPr marL="714375" indent="-357188" eaLnBrk="1" hangingPunct="1">
              <a:defRPr/>
            </a:pPr>
            <a:r>
              <a:rPr lang="ru-RU" sz="2400" b="1" dirty="0">
                <a:solidFill>
                  <a:srgbClr val="333399"/>
                </a:solidFill>
              </a:rPr>
              <a:t>Пример</a:t>
            </a:r>
            <a:r>
              <a:rPr lang="ru-RU" sz="2400" b="1" dirty="0"/>
              <a:t>:</a:t>
            </a:r>
          </a:p>
          <a:p>
            <a:pPr marL="714375" eaLnBrk="1" hangingPunct="1">
              <a:defRPr/>
            </a:pPr>
            <a:r>
              <a:rPr lang="ru-RU" sz="2400" b="1" dirty="0">
                <a:latin typeface="Courier New" pitchFamily="49" charset="0"/>
                <a:cs typeface="Courier New" pitchFamily="49" charset="0"/>
              </a:rPr>
              <a:t>Получено число 123</a:t>
            </a:r>
          </a:p>
          <a:p>
            <a:pPr marL="714375" eaLnBrk="1" hangingPunct="1">
              <a:defRPr/>
            </a:pPr>
            <a:r>
              <a:rPr lang="ru-RU" sz="2400" b="1" dirty="0">
                <a:latin typeface="Courier New" pitchFamily="49" charset="0"/>
                <a:cs typeface="Courier New" pitchFamily="49" charset="0"/>
              </a:rPr>
              <a:t>сотни: 1</a:t>
            </a:r>
          </a:p>
          <a:p>
            <a:pPr marL="714375" eaLnBrk="1" hangingPunct="1">
              <a:defRPr/>
            </a:pPr>
            <a:r>
              <a:rPr lang="ru-RU" sz="2400" b="1" dirty="0">
                <a:latin typeface="Courier New" pitchFamily="49" charset="0"/>
                <a:cs typeface="Courier New" pitchFamily="49" charset="0"/>
              </a:rPr>
              <a:t>десятки: 2</a:t>
            </a:r>
          </a:p>
          <a:p>
            <a:pPr marL="714375" eaLnBrk="1" hangingPunct="1">
              <a:defRPr/>
            </a:pPr>
            <a:r>
              <a:rPr lang="ru-RU" sz="2400" b="1" dirty="0">
                <a:latin typeface="Courier New" pitchFamily="49" charset="0"/>
                <a:cs typeface="Courier New" pitchFamily="49" charset="0"/>
              </a:rPr>
              <a:t>единицы: 3</a:t>
            </a:r>
          </a:p>
        </p:txBody>
      </p:sp>
    </p:spTree>
    <p:extLst>
      <p:ext uri="{BB962C8B-B14F-4D97-AF65-F5344CB8AC3E}">
        <p14:creationId xmlns:p14="http://schemas.microsoft.com/office/powerpoint/2010/main" val="246669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558" y="-4437"/>
            <a:ext cx="7248833" cy="681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6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35" y="27835"/>
            <a:ext cx="9105900" cy="279082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2818660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Garamond" panose="02020404030301010803" pitchFamily="18" charset="0"/>
              </a:rPr>
              <a:t>Большинство стандартных функций языка </a:t>
            </a:r>
            <a:r>
              <a:rPr lang="ru-RU" sz="2400" dirty="0" err="1">
                <a:latin typeface="Garamond" panose="02020404030301010803" pitchFamily="18" charset="0"/>
              </a:rPr>
              <a:t>Python</a:t>
            </a:r>
            <a:r>
              <a:rPr lang="ru-RU" sz="2400" dirty="0">
                <a:latin typeface="Garamond" panose="02020404030301010803" pitchFamily="18" charset="0"/>
              </a:rPr>
              <a:t> разбиты на группы по назначению, и каждая группа записана в отдельный файл, который называется модулем. </a:t>
            </a:r>
            <a:endParaRPr lang="ru-RU" sz="2400" dirty="0" smtClean="0">
              <a:latin typeface="Garamond" panose="020204040303010108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35" y="4149079"/>
            <a:ext cx="9144382" cy="1460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21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822" y="1916832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Garamond" panose="02020404030301010803" pitchFamily="18" charset="0"/>
              </a:rPr>
              <a:t>Математические функции</a:t>
            </a:r>
            <a:r>
              <a:rPr lang="ru-RU" sz="2800" dirty="0">
                <a:latin typeface="Garamond" panose="02020404030301010803" pitchFamily="18" charset="0"/>
              </a:rPr>
              <a:t> собраны в модуле </a:t>
            </a:r>
            <a:r>
              <a:rPr lang="ru-RU" sz="2800" b="1" dirty="0" err="1">
                <a:latin typeface="Garamond" panose="02020404030301010803" pitchFamily="18" charset="0"/>
              </a:rPr>
              <a:t>math</a:t>
            </a:r>
            <a:r>
              <a:rPr lang="ru-RU" sz="2800" dirty="0">
                <a:latin typeface="Garamond" panose="02020404030301010803" pitchFamily="18" charset="0"/>
              </a:rPr>
              <a:t>: </a:t>
            </a:r>
          </a:p>
          <a:p>
            <a:pPr algn="ctr"/>
            <a:r>
              <a:rPr lang="ru-RU" sz="2800" b="1" dirty="0" err="1">
                <a:latin typeface="Garamond" panose="02020404030301010803" pitchFamily="18" charset="0"/>
              </a:rPr>
              <a:t>import</a:t>
            </a:r>
            <a:r>
              <a:rPr lang="ru-RU" sz="2800" b="1" dirty="0">
                <a:latin typeface="Garamond" panose="02020404030301010803" pitchFamily="18" charset="0"/>
              </a:rPr>
              <a:t> </a:t>
            </a:r>
            <a:r>
              <a:rPr lang="ru-RU" sz="2800" b="1" dirty="0" err="1">
                <a:latin typeface="Garamond" panose="02020404030301010803" pitchFamily="18" charset="0"/>
              </a:rPr>
              <a:t>math</a:t>
            </a:r>
            <a:r>
              <a:rPr lang="ru-RU" sz="2800" b="1" dirty="0"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ru-RU" sz="2800" dirty="0">
                <a:latin typeface="Garamond" panose="02020404030301010803" pitchFamily="18" charset="0"/>
              </a:rPr>
              <a:t>После этого обращение должно выглядеть как: </a:t>
            </a:r>
            <a:r>
              <a:rPr lang="ru-RU" sz="2800" b="1" dirty="0">
                <a:latin typeface="Garamond" panose="02020404030301010803" pitchFamily="18" charset="0"/>
              </a:rPr>
              <a:t>y = </a:t>
            </a:r>
            <a:r>
              <a:rPr lang="ru-RU" sz="2800" b="1" dirty="0" err="1">
                <a:latin typeface="Garamond" panose="02020404030301010803" pitchFamily="18" charset="0"/>
              </a:rPr>
              <a:t>math.sqrt</a:t>
            </a:r>
            <a:r>
              <a:rPr lang="ru-RU" sz="2800" b="1" dirty="0">
                <a:latin typeface="Garamond" panose="02020404030301010803" pitchFamily="18" charset="0"/>
              </a:rPr>
              <a:t> (x) </a:t>
            </a:r>
            <a:r>
              <a:rPr lang="ru-RU" sz="2800" dirty="0">
                <a:latin typeface="Garamond" panose="02020404030301010803" pitchFamily="18" charset="0"/>
              </a:rPr>
              <a:t>Можно загрузить в рабочее пространство все функции модуля: </a:t>
            </a:r>
            <a:endParaRPr lang="en-US" sz="2800" dirty="0" smtClean="0">
              <a:latin typeface="Garamond" panose="02020404030301010803" pitchFamily="18" charset="0"/>
            </a:endParaRPr>
          </a:p>
          <a:p>
            <a:pPr algn="ctr"/>
            <a:r>
              <a:rPr lang="ru-RU" sz="2800" b="1" dirty="0" err="1" smtClean="0">
                <a:latin typeface="Garamond" panose="02020404030301010803" pitchFamily="18" charset="0"/>
              </a:rPr>
              <a:t>from</a:t>
            </a:r>
            <a:r>
              <a:rPr lang="ru-RU" sz="2800" b="1" dirty="0" smtClean="0">
                <a:latin typeface="Garamond" panose="02020404030301010803" pitchFamily="18" charset="0"/>
              </a:rPr>
              <a:t> </a:t>
            </a:r>
            <a:r>
              <a:rPr lang="ru-RU" sz="2800" b="1" dirty="0" err="1">
                <a:latin typeface="Garamond" panose="02020404030301010803" pitchFamily="18" charset="0"/>
              </a:rPr>
              <a:t>math</a:t>
            </a:r>
            <a:r>
              <a:rPr lang="ru-RU" sz="2800" b="1" dirty="0">
                <a:latin typeface="Garamond" panose="02020404030301010803" pitchFamily="18" charset="0"/>
              </a:rPr>
              <a:t> </a:t>
            </a:r>
            <a:r>
              <a:rPr lang="ru-RU" sz="2800" b="1" dirty="0" err="1">
                <a:latin typeface="Garamond" panose="02020404030301010803" pitchFamily="18" charset="0"/>
              </a:rPr>
              <a:t>import</a:t>
            </a:r>
            <a:r>
              <a:rPr lang="ru-RU" sz="2800" b="1" dirty="0">
                <a:latin typeface="Garamond" panose="02020404030301010803" pitchFamily="18" charset="0"/>
              </a:rPr>
              <a:t> </a:t>
            </a:r>
            <a:r>
              <a:rPr lang="ru-RU" sz="2800" dirty="0">
                <a:latin typeface="Garamond" panose="02020404030301010803" pitchFamily="18" charset="0"/>
              </a:rPr>
              <a:t>* </a:t>
            </a:r>
            <a:endParaRPr lang="en-US" sz="2800" dirty="0" smtClean="0">
              <a:latin typeface="Garamond" panose="02020404030301010803" pitchFamily="18" charset="0"/>
            </a:endParaRPr>
          </a:p>
          <a:p>
            <a:pPr algn="ctr"/>
            <a:r>
              <a:rPr lang="ru-RU" sz="2800" dirty="0" smtClean="0">
                <a:latin typeface="Garamond" panose="02020404030301010803" pitchFamily="18" charset="0"/>
              </a:rPr>
              <a:t>Теперь </a:t>
            </a:r>
            <a:r>
              <a:rPr lang="ru-RU" sz="2800" dirty="0">
                <a:latin typeface="Garamond" panose="02020404030301010803" pitchFamily="18" charset="0"/>
              </a:rPr>
              <a:t>к функциям модуля </a:t>
            </a:r>
            <a:r>
              <a:rPr lang="ru-RU" sz="2800" dirty="0" err="1">
                <a:latin typeface="Garamond" panose="02020404030301010803" pitchFamily="18" charset="0"/>
              </a:rPr>
              <a:t>math</a:t>
            </a:r>
            <a:r>
              <a:rPr lang="ru-RU" sz="2800" dirty="0">
                <a:latin typeface="Garamond" panose="02020404030301010803" pitchFamily="18" charset="0"/>
              </a:rPr>
              <a:t> можно обращаться так же, как к встроенным функциям: </a:t>
            </a:r>
            <a:endParaRPr lang="en-US" sz="2800" dirty="0" smtClean="0">
              <a:latin typeface="Garamond" panose="02020404030301010803" pitchFamily="18" charset="0"/>
            </a:endParaRPr>
          </a:p>
          <a:p>
            <a:pPr algn="ctr"/>
            <a:r>
              <a:rPr lang="ru-RU" sz="2800" b="1" dirty="0" smtClean="0">
                <a:latin typeface="Garamond" panose="02020404030301010803" pitchFamily="18" charset="0"/>
              </a:rPr>
              <a:t>y=</a:t>
            </a:r>
            <a:r>
              <a:rPr lang="ru-RU" sz="2800" b="1" dirty="0" err="1" smtClean="0">
                <a:latin typeface="Garamond" panose="02020404030301010803" pitchFamily="18" charset="0"/>
              </a:rPr>
              <a:t>sqrt</a:t>
            </a:r>
            <a:r>
              <a:rPr lang="ru-RU" sz="2800" b="1" dirty="0" smtClean="0">
                <a:latin typeface="Garamond" panose="02020404030301010803" pitchFamily="18" charset="0"/>
              </a:rPr>
              <a:t> </a:t>
            </a:r>
            <a:r>
              <a:rPr lang="ru-RU" sz="2800" b="1" dirty="0">
                <a:latin typeface="Garamond" panose="02020404030301010803" pitchFamily="18" charset="0"/>
              </a:rPr>
              <a:t>(x)</a:t>
            </a:r>
          </a:p>
        </p:txBody>
      </p:sp>
      <p:sp>
        <p:nvSpPr>
          <p:cNvPr id="5" name="AutoShape 17"/>
          <p:cNvSpPr>
            <a:spLocks noChangeArrowheads="1"/>
          </p:cNvSpPr>
          <p:nvPr/>
        </p:nvSpPr>
        <p:spPr bwMode="auto">
          <a:xfrm>
            <a:off x="6435323" y="4005064"/>
            <a:ext cx="2763837" cy="528638"/>
          </a:xfrm>
          <a:prstGeom prst="wedgeRoundRectCallout">
            <a:avLst>
              <a:gd name="adj1" fmla="val -62353"/>
              <a:gd name="adj2" fmla="val 9247"/>
              <a:gd name="adj3" fmla="val 16667"/>
            </a:avLst>
          </a:prstGeom>
          <a:solidFill>
            <a:srgbClr val="E6E6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defRPr/>
            </a:pPr>
            <a:r>
              <a:rPr lang="ru-RU" sz="2400" dirty="0">
                <a:latin typeface="Arial" charset="0"/>
              </a:rPr>
              <a:t>подключить все!</a:t>
            </a:r>
            <a:endParaRPr lang="ru-RU" sz="2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179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10193"/>
          <a:stretch/>
        </p:blipFill>
        <p:spPr>
          <a:xfrm>
            <a:off x="1" y="35629"/>
            <a:ext cx="9036496" cy="25292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11" y="3393544"/>
            <a:ext cx="3597007" cy="6221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11" y="2699351"/>
            <a:ext cx="5862074" cy="6941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13" y="4437112"/>
            <a:ext cx="9067195" cy="633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47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3" y="3212976"/>
            <a:ext cx="9036497" cy="5760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6632"/>
            <a:ext cx="9046777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5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311150" y="301625"/>
            <a:ext cx="8375650" cy="471488"/>
          </a:xfrm>
        </p:spPr>
        <p:txBody>
          <a:bodyPr>
            <a:normAutofit fontScale="90000"/>
          </a:bodyPr>
          <a:lstStyle/>
          <a:p>
            <a:r>
              <a:rPr lang="ru-RU" altLang="ru-RU" dirty="0" smtClean="0"/>
              <a:t>Арифметическое выражения</a:t>
            </a:r>
            <a:r>
              <a:rPr lang="en-US" altLang="ru-RU" dirty="0" smtClean="0"/>
              <a:t>. </a:t>
            </a:r>
            <a:r>
              <a:rPr lang="ru-RU" dirty="0"/>
              <a:t>Целочисленный тип данных</a:t>
            </a:r>
            <a:endParaRPr lang="ru-RU" altLang="ru-RU" dirty="0" smtClean="0"/>
          </a:p>
        </p:txBody>
      </p:sp>
      <p:sp>
        <p:nvSpPr>
          <p:cNvPr id="32771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0C73752-54F7-476F-B416-85570FA5EDCF}" type="slidenum">
              <a:rPr lang="ru-RU" altLang="ru-RU" sz="140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z="1400"/>
          </a:p>
        </p:txBody>
      </p:sp>
      <p:sp>
        <p:nvSpPr>
          <p:cNvPr id="4" name="Прямоугольник 3"/>
          <p:cNvSpPr/>
          <p:nvPr/>
        </p:nvSpPr>
        <p:spPr>
          <a:xfrm>
            <a:off x="446088" y="1216025"/>
            <a:ext cx="5621337" cy="523875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2800" b="1" dirty="0">
                <a:latin typeface="+mn-lt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ru-RU" sz="2800" b="1" dirty="0">
                <a:latin typeface="+mn-lt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(c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+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b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**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3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-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)</a:t>
            </a:r>
            <a:r>
              <a:rPr lang="ru-RU" sz="2800" b="1" dirty="0">
                <a:latin typeface="+mn-lt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ru-RU" sz="2800" b="1" dirty="0">
                <a:latin typeface="+mn-lt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ru-RU" sz="2800" b="1" dirty="0">
                <a:solidFill>
                  <a:srgbClr val="00B0F0"/>
                </a:solidFill>
                <a:latin typeface="+mn-lt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*</a:t>
            </a:r>
            <a:r>
              <a:rPr lang="ru-RU" sz="2800" b="1" dirty="0">
                <a:latin typeface="+mn-lt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d</a:t>
            </a:r>
            <a:endParaRPr lang="ru-RU" sz="2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9413" y="1743075"/>
            <a:ext cx="4979987" cy="22463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800" b="1" kern="0" dirty="0">
                <a:solidFill>
                  <a:srgbClr val="333399"/>
                </a:solidFill>
                <a:latin typeface="Arial"/>
                <a:ea typeface="+mj-ea"/>
                <a:cs typeface="+mj-cs"/>
              </a:rPr>
              <a:t>Приоритет</a:t>
            </a:r>
            <a:r>
              <a:rPr lang="ru-RU" sz="28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 (</a:t>
            </a:r>
            <a:r>
              <a:rPr lang="ru-RU" sz="2800" i="1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старшинство</a:t>
            </a:r>
            <a:r>
              <a:rPr lang="ru-RU" sz="28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):</a:t>
            </a:r>
          </a:p>
          <a:p>
            <a:pPr marL="625475" indent="-436563" eaLnBrk="1" hangingPunct="1">
              <a:buFont typeface="+mj-lt"/>
              <a:buAutoNum type="arabicParenR"/>
              <a:defRPr/>
            </a:pPr>
            <a:r>
              <a:rPr lang="ru-RU" sz="28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скобки</a:t>
            </a:r>
          </a:p>
          <a:p>
            <a:pPr marL="625475" indent="-436563" eaLnBrk="1" hangingPunct="1">
              <a:buFont typeface="+mj-lt"/>
              <a:buAutoNum type="arabicParenR"/>
              <a:defRPr/>
            </a:pPr>
            <a:r>
              <a:rPr lang="ru-RU" sz="28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возведение в степень </a:t>
            </a:r>
            <a:r>
              <a:rPr lang="ru-RU" sz="2800" b="1" kern="0" dirty="0">
                <a:solidFill>
                  <a:srgbClr val="000000"/>
                </a:solidFill>
                <a:latin typeface="Courier New" pitchFamily="49" charset="0"/>
                <a:ea typeface="+mj-ea"/>
                <a:cs typeface="Courier New" pitchFamily="49" charset="0"/>
              </a:rPr>
              <a:t>**</a:t>
            </a:r>
          </a:p>
          <a:p>
            <a:pPr marL="625475" indent="-436563" eaLnBrk="1" hangingPunct="1">
              <a:buFont typeface="+mj-lt"/>
              <a:buAutoNum type="arabicParenR"/>
              <a:defRPr/>
            </a:pPr>
            <a:r>
              <a:rPr lang="ru-RU" sz="28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умножение и деление</a:t>
            </a:r>
          </a:p>
          <a:p>
            <a:pPr marL="625475" indent="-436563" eaLnBrk="1" hangingPunct="1">
              <a:buFont typeface="+mj-lt"/>
              <a:buAutoNum type="arabicParenR"/>
              <a:defRPr/>
            </a:pPr>
            <a:r>
              <a:rPr lang="ru-RU" sz="28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сложение и вычитание</a:t>
            </a:r>
            <a:endParaRPr lang="ru-RU" sz="1600" dirty="0"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44750" y="852488"/>
            <a:ext cx="369888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400" b="1" kern="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1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74975" y="852488"/>
            <a:ext cx="368300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400" b="1" kern="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2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73225" y="852488"/>
            <a:ext cx="369888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400" b="1" kern="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3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40138" y="852488"/>
            <a:ext cx="369887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400" b="1" kern="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4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64063" y="852488"/>
            <a:ext cx="368300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2400" b="1" kern="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5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81600" y="852488"/>
            <a:ext cx="369888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400" b="1" kern="0" dirty="0">
                <a:solidFill>
                  <a:srgbClr val="000000"/>
                </a:solidFill>
                <a:latin typeface="Courier New" pitchFamily="49" charset="0"/>
                <a:cs typeface="Courier New" pitchFamily="49" charset="0"/>
              </a:rPr>
              <a:t>6</a:t>
            </a:r>
            <a:endParaRPr lang="ru-RU" sz="1600" b="1" dirty="0"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5602288" y="1892300"/>
            <a:ext cx="3300412" cy="1189038"/>
            <a:chOff x="5433848" y="1891862"/>
            <a:chExt cx="3300249" cy="1189868"/>
          </a:xfrm>
        </p:grpSpPr>
        <p:sp>
          <p:nvSpPr>
            <p:cNvPr id="14" name="Блок-схема: процесс 13"/>
            <p:cNvSpPr/>
            <p:nvPr/>
          </p:nvSpPr>
          <p:spPr bwMode="auto">
            <a:xfrm>
              <a:off x="5433848" y="1891862"/>
              <a:ext cx="3300249" cy="1177159"/>
            </a:xfrm>
            <a:prstGeom prst="flowChartProcess">
              <a:avLst/>
            </a:prstGeom>
            <a:solidFill>
              <a:srgbClr val="E6E6FF"/>
            </a:solidFill>
            <a:ln w="12700" cap="flat" cmpd="sng" algn="ctr">
              <a:noFill/>
              <a:prstDash val="solid"/>
              <a:round/>
              <a:headEnd type="none" w="med" len="med"/>
              <a:tailEnd type="triangle" w="lg" len="lg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hangingPunct="1">
                <a:defRPr/>
              </a:pPr>
              <a:endParaRPr lang="ru-RU">
                <a:latin typeface="Arial" charset="0"/>
              </a:endParaRPr>
            </a:p>
          </p:txBody>
        </p:sp>
        <p:graphicFrame>
          <p:nvGraphicFramePr>
            <p:cNvPr id="32791" name="Object 12"/>
            <p:cNvGraphicFramePr>
              <a:graphicFrameLocks noChangeAspect="1"/>
            </p:cNvGraphicFramePr>
            <p:nvPr/>
          </p:nvGraphicFramePr>
          <p:xfrm>
            <a:off x="5621164" y="1990356"/>
            <a:ext cx="2943080" cy="109137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" name="Формула" r:id="rId3" imgW="1130300" imgH="419100" progId="Equation.3">
                    <p:embed/>
                  </p:oleObj>
                </mc:Choice>
                <mc:Fallback>
                  <p:oleObj name="Формула" r:id="rId3" imgW="1130300" imgH="419100" progId="Equation.3">
                    <p:embed/>
                    <p:pic>
                      <p:nvPicPr>
                        <p:cNvPr id="32791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21164" y="1990356"/>
                          <a:ext cx="2943080" cy="109137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6" name="Овал 15"/>
          <p:cNvSpPr>
            <a:spLocks noChangeArrowheads="1"/>
          </p:cNvSpPr>
          <p:nvPr/>
        </p:nvSpPr>
        <p:spPr bwMode="auto">
          <a:xfrm>
            <a:off x="8269288" y="2271713"/>
            <a:ext cx="568325" cy="566737"/>
          </a:xfrm>
          <a:prstGeom prst="ellipse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3" name="Группа 24"/>
          <p:cNvGrpSpPr>
            <a:grpSpLocks/>
          </p:cNvGrpSpPr>
          <p:nvPr/>
        </p:nvGrpSpPr>
        <p:grpSpPr bwMode="auto">
          <a:xfrm>
            <a:off x="446088" y="4087813"/>
            <a:ext cx="4464050" cy="976312"/>
            <a:chOff x="446088" y="4087913"/>
            <a:chExt cx="4464390" cy="976054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446088" y="4110132"/>
              <a:ext cx="4464390" cy="953835"/>
            </a:xfrm>
            <a:prstGeom prst="rect">
              <a:avLst/>
            </a:prstGeom>
            <a:solidFill>
              <a:srgbClr val="FFFF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eaLnBrk="1" hangingPunct="1">
                <a:defRPr/>
              </a:pPr>
              <a:r>
                <a:rPr lang="en-US" sz="2800" b="1" dirty="0">
                  <a:latin typeface="Courier New" pitchFamily="49" charset="0"/>
                  <a:cs typeface="Courier New" pitchFamily="49" charset="0"/>
                </a:rPr>
                <a:t>a</a:t>
              </a:r>
              <a:r>
                <a:rPr lang="ru-RU" sz="2800" b="1" dirty="0">
                  <a:cs typeface="Courier New" pitchFamily="49" charset="0"/>
                </a:rPr>
                <a:t> </a:t>
              </a:r>
              <a:r>
                <a:rPr lang="en-US" sz="2800" b="1" dirty="0">
                  <a:latin typeface="Courier New" pitchFamily="49" charset="0"/>
                  <a:cs typeface="Courier New" pitchFamily="49" charset="0"/>
                </a:rPr>
                <a:t>=</a:t>
              </a:r>
              <a:r>
                <a:rPr lang="ru-RU" sz="2800" b="1" dirty="0">
                  <a:cs typeface="Courier New" pitchFamily="49" charset="0"/>
                </a:rPr>
                <a:t> </a:t>
              </a:r>
              <a:r>
                <a:rPr lang="en-US" sz="2800" b="1" dirty="0">
                  <a:latin typeface="Courier New" pitchFamily="49" charset="0"/>
                  <a:cs typeface="Courier New" pitchFamily="49" charset="0"/>
                </a:rPr>
                <a:t>(c</a:t>
              </a:r>
              <a:r>
                <a:rPr lang="ru-RU" sz="2800" b="1" dirty="0"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2800" b="1" dirty="0">
                  <a:latin typeface="Courier New" pitchFamily="49" charset="0"/>
                  <a:cs typeface="Courier New" pitchFamily="49" charset="0"/>
                </a:rPr>
                <a:t>+</a:t>
              </a:r>
              <a:r>
                <a:rPr lang="ru-RU" sz="2800" b="1" dirty="0"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2800" b="1" dirty="0">
                  <a:latin typeface="Courier New" pitchFamily="49" charset="0"/>
                  <a:cs typeface="Courier New" pitchFamily="49" charset="0"/>
                </a:rPr>
                <a:t>b</a:t>
              </a:r>
              <a:r>
                <a:rPr lang="ru-RU" sz="2800" b="1" dirty="0">
                  <a:latin typeface="Courier New" pitchFamily="49" charset="0"/>
                  <a:cs typeface="Courier New" pitchFamily="49" charset="0"/>
                </a:rPr>
                <a:t>*</a:t>
              </a:r>
              <a:r>
                <a:rPr lang="en-US" sz="2800" b="1" dirty="0">
                  <a:solidFill>
                    <a:srgbClr val="00B0F0"/>
                  </a:solidFill>
                  <a:latin typeface="Courier New" pitchFamily="49" charset="0"/>
                  <a:cs typeface="Courier New" pitchFamily="49" charset="0"/>
                </a:rPr>
                <a:t>5</a:t>
              </a:r>
              <a:r>
                <a:rPr lang="en-US" sz="2800" b="1" dirty="0">
                  <a:latin typeface="Courier New" pitchFamily="49" charset="0"/>
                  <a:cs typeface="Courier New" pitchFamily="49" charset="0"/>
                </a:rPr>
                <a:t>*</a:t>
              </a:r>
              <a:r>
                <a:rPr lang="en-US" sz="2800" b="1" dirty="0">
                  <a:solidFill>
                    <a:srgbClr val="00B0F0"/>
                  </a:solidFill>
                  <a:latin typeface="Courier New" pitchFamily="49" charset="0"/>
                  <a:cs typeface="Courier New" pitchFamily="49" charset="0"/>
                </a:rPr>
                <a:t>3</a:t>
              </a:r>
              <a:r>
                <a:rPr lang="ru-RU" sz="2800" b="1" dirty="0">
                  <a:solidFill>
                    <a:srgbClr val="00B0F0"/>
                  </a:solidFill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2800" b="1" dirty="0">
                  <a:latin typeface="Courier New" pitchFamily="49" charset="0"/>
                  <a:cs typeface="Courier New" pitchFamily="49" charset="0"/>
                </a:rPr>
                <a:t>-</a:t>
              </a:r>
              <a:r>
                <a:rPr lang="ru-RU" sz="2800" b="1" dirty="0"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n-US" sz="2800" b="1" dirty="0">
                  <a:solidFill>
                    <a:srgbClr val="00B0F0"/>
                  </a:solidFill>
                  <a:latin typeface="Courier New" pitchFamily="49" charset="0"/>
                  <a:cs typeface="Courier New" pitchFamily="49" charset="0"/>
                </a:rPr>
                <a:t>1</a:t>
              </a:r>
              <a:r>
                <a:rPr lang="en-US" sz="2800" b="1" dirty="0">
                  <a:latin typeface="Courier New" pitchFamily="49" charset="0"/>
                  <a:cs typeface="Courier New" pitchFamily="49" charset="0"/>
                </a:rPr>
                <a:t>)</a:t>
              </a:r>
              <a:r>
                <a:rPr lang="ru-RU" sz="2800" b="1" dirty="0">
                  <a:latin typeface="Courier New" pitchFamily="49" charset="0"/>
                  <a:cs typeface="Courier New" pitchFamily="49" charset="0"/>
                </a:rPr>
                <a:t> \</a:t>
              </a:r>
            </a:p>
            <a:p>
              <a:pPr eaLnBrk="1" hangingPunct="1">
                <a:defRPr/>
              </a:pPr>
              <a:r>
                <a:rPr lang="ru-RU" sz="2800" b="1" dirty="0">
                  <a:latin typeface="Courier New" pitchFamily="49" charset="0"/>
                  <a:cs typeface="Courier New" pitchFamily="49" charset="0"/>
                </a:rPr>
                <a:t>           </a:t>
              </a:r>
              <a:r>
                <a:rPr lang="en-US" sz="2800" b="1" dirty="0">
                  <a:latin typeface="Courier New" pitchFamily="49" charset="0"/>
                  <a:cs typeface="Courier New" pitchFamily="49" charset="0"/>
                </a:rPr>
                <a:t>/</a:t>
              </a:r>
              <a:r>
                <a:rPr lang="ru-RU" sz="2800" b="1" dirty="0">
                  <a:cs typeface="Courier New" pitchFamily="49" charset="0"/>
                </a:rPr>
                <a:t> </a:t>
              </a:r>
              <a:r>
                <a:rPr lang="en-US" sz="2800" b="1" dirty="0">
                  <a:solidFill>
                    <a:srgbClr val="00B0F0"/>
                  </a:solidFill>
                  <a:latin typeface="Courier New" pitchFamily="49" charset="0"/>
                  <a:cs typeface="Courier New" pitchFamily="49" charset="0"/>
                </a:rPr>
                <a:t>2</a:t>
              </a:r>
              <a:r>
                <a:rPr lang="ru-RU" sz="2800" b="1" dirty="0">
                  <a:cs typeface="Courier New" pitchFamily="49" charset="0"/>
                </a:rPr>
                <a:t> </a:t>
              </a:r>
              <a:r>
                <a:rPr lang="en-US" sz="2800" b="1" dirty="0">
                  <a:latin typeface="Courier New" pitchFamily="49" charset="0"/>
                  <a:cs typeface="Courier New" pitchFamily="49" charset="0"/>
                </a:rPr>
                <a:t>*</a:t>
              </a:r>
              <a:r>
                <a:rPr lang="ru-RU" sz="2800" b="1" dirty="0">
                  <a:cs typeface="Courier New" pitchFamily="49" charset="0"/>
                </a:rPr>
                <a:t> </a:t>
              </a:r>
              <a:r>
                <a:rPr lang="en-US" sz="2800" b="1" dirty="0">
                  <a:latin typeface="Courier New" pitchFamily="49" charset="0"/>
                  <a:cs typeface="Courier New" pitchFamily="49" charset="0"/>
                </a:rPr>
                <a:t>d</a:t>
              </a:r>
              <a:endParaRPr lang="ru-RU" sz="2800" b="1" dirty="0">
                <a:latin typeface="Courier New" pitchFamily="49" charset="0"/>
                <a:cs typeface="Courier New" pitchFamily="49" charset="0"/>
              </a:endParaRPr>
            </a:p>
          </p:txBody>
        </p:sp>
        <p:grpSp>
          <p:nvGrpSpPr>
            <p:cNvPr id="32787" name="Группа 20"/>
            <p:cNvGrpSpPr>
              <a:grpSpLocks/>
            </p:cNvGrpSpPr>
            <p:nvPr/>
          </p:nvGrpSpPr>
          <p:grpSpPr bwMode="auto">
            <a:xfrm>
              <a:off x="4392583" y="4087913"/>
              <a:ext cx="513169" cy="544519"/>
              <a:chOff x="6307444" y="4163208"/>
              <a:chExt cx="513169" cy="544519"/>
            </a:xfrm>
          </p:grpSpPr>
          <p:sp>
            <p:nvSpPr>
              <p:cNvPr id="32788" name="Овал 17"/>
              <p:cNvSpPr>
                <a:spLocks noChangeArrowheads="1"/>
              </p:cNvSpPr>
              <p:nvPr/>
            </p:nvSpPr>
            <p:spPr bwMode="auto">
              <a:xfrm>
                <a:off x="6307444" y="4163208"/>
                <a:ext cx="513169" cy="513169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sp>
            <p:nvSpPr>
              <p:cNvPr id="32789" name="Прямоугольник 19"/>
              <p:cNvSpPr>
                <a:spLocks noChangeArrowheads="1"/>
              </p:cNvSpPr>
              <p:nvPr/>
            </p:nvSpPr>
            <p:spPr bwMode="auto">
              <a:xfrm>
                <a:off x="6372605" y="4184507"/>
                <a:ext cx="399468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ru-RU" altLang="ru-RU" sz="2800" b="1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\</a:t>
                </a:r>
                <a:endParaRPr lang="ru-RU" altLang="ru-RU" sz="18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2" name="AutoShape 7"/>
          <p:cNvSpPr>
            <a:spLocks noChangeArrowheads="1"/>
          </p:cNvSpPr>
          <p:nvPr/>
        </p:nvSpPr>
        <p:spPr bwMode="auto">
          <a:xfrm>
            <a:off x="5453063" y="3582988"/>
            <a:ext cx="3067050" cy="806450"/>
          </a:xfrm>
          <a:prstGeom prst="wedgeRoundRectCallout">
            <a:avLst>
              <a:gd name="adj1" fmla="val -65509"/>
              <a:gd name="adj2" fmla="val 41208"/>
              <a:gd name="adj3" fmla="val 16667"/>
            </a:avLst>
          </a:prstGeom>
          <a:solidFill>
            <a:srgbClr val="E6E6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>
                <a:latin typeface="Arial" charset="0"/>
              </a:rPr>
              <a:t>перенос на следующую строку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46088" y="5346700"/>
            <a:ext cx="4557712" cy="954088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800" b="1" dirty="0">
                <a:latin typeface="Courier New" pitchFamily="49" charset="0"/>
                <a:cs typeface="Courier New" pitchFamily="49" charset="0"/>
              </a:rPr>
              <a:t>a</a:t>
            </a:r>
            <a:r>
              <a:rPr lang="ru-RU" sz="2800" b="1" dirty="0"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=</a:t>
            </a:r>
            <a:r>
              <a:rPr lang="ru-RU" sz="2800" b="1" dirty="0"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(c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+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b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*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3</a:t>
            </a:r>
          </a:p>
          <a:p>
            <a:pPr eaLnBrk="1" hangingPunct="1">
              <a:defRPr/>
            </a:pP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         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-</a:t>
            </a:r>
            <a:r>
              <a:rPr lang="ru-RU" sz="28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1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)</a:t>
            </a:r>
            <a:r>
              <a:rPr lang="ru-RU" sz="2000" b="1" dirty="0"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ru-RU" sz="2800" b="1" dirty="0">
                <a:cs typeface="Courier New" pitchFamily="49" charset="0"/>
              </a:rPr>
              <a:t>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cs typeface="Courier New" pitchFamily="49" charset="0"/>
              </a:rPr>
              <a:t>2</a:t>
            </a:r>
            <a:r>
              <a:rPr lang="ru-RU" sz="2800" b="1" dirty="0"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*</a:t>
            </a:r>
            <a:r>
              <a:rPr lang="ru-RU" sz="2800" b="1" dirty="0">
                <a:cs typeface="Courier New" pitchFamily="49" charset="0"/>
              </a:rPr>
              <a:t> </a:t>
            </a:r>
            <a:r>
              <a:rPr lang="en-US" sz="2800" b="1" dirty="0">
                <a:latin typeface="Courier New" pitchFamily="49" charset="0"/>
                <a:cs typeface="Courier New" pitchFamily="49" charset="0"/>
              </a:rPr>
              <a:t>d</a:t>
            </a:r>
            <a:endParaRPr lang="ru-RU" sz="2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4" name="AutoShape 7"/>
          <p:cNvSpPr>
            <a:spLocks noChangeArrowheads="1"/>
          </p:cNvSpPr>
          <p:nvPr/>
        </p:nvSpPr>
        <p:spPr bwMode="auto">
          <a:xfrm>
            <a:off x="5453063" y="4937125"/>
            <a:ext cx="3067050" cy="808038"/>
          </a:xfrm>
          <a:prstGeom prst="wedgeRoundRectCallout">
            <a:avLst>
              <a:gd name="adj1" fmla="val -65509"/>
              <a:gd name="adj2" fmla="val 41208"/>
              <a:gd name="adj3" fmla="val 16667"/>
            </a:avLst>
          </a:prstGeom>
          <a:solidFill>
            <a:srgbClr val="E6E6FF"/>
          </a:solidFill>
          <a:ln w="12700">
            <a:noFill/>
            <a:miter lim="800000"/>
            <a:headEnd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0000" tIns="46800" rIns="90000" bIns="468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400" dirty="0">
                <a:latin typeface="Arial" charset="0"/>
              </a:rPr>
              <a:t>перенос внутри скобок разрешён</a:t>
            </a:r>
          </a:p>
        </p:txBody>
      </p:sp>
    </p:spTree>
    <p:extLst>
      <p:ext uri="{BB962C8B-B14F-4D97-AF65-F5344CB8AC3E}">
        <p14:creationId xmlns:p14="http://schemas.microsoft.com/office/powerpoint/2010/main" val="2793638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7" grpId="0"/>
      <p:bldP spid="8" grpId="0"/>
      <p:bldP spid="9" grpId="0"/>
      <p:bldP spid="10" grpId="0"/>
      <p:bldP spid="11" grpId="0"/>
      <p:bldP spid="16" grpId="0" animBg="1"/>
      <p:bldP spid="22" grpId="0" animBg="1"/>
      <p:bldP spid="23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311150" y="301625"/>
            <a:ext cx="8375650" cy="471488"/>
          </a:xfrm>
        </p:spPr>
        <p:txBody>
          <a:bodyPr>
            <a:normAutofit fontScale="90000"/>
          </a:bodyPr>
          <a:lstStyle/>
          <a:p>
            <a:r>
              <a:rPr lang="ru-RU" altLang="ru-RU" smtClean="0"/>
              <a:t>Деление</a:t>
            </a:r>
            <a:endParaRPr lang="ru-RU" altLang="ru-RU" smtClean="0">
              <a:solidFill>
                <a:srgbClr val="0000FF"/>
              </a:solidFill>
            </a:endParaRPr>
          </a:p>
        </p:txBody>
      </p:sp>
      <p:sp>
        <p:nvSpPr>
          <p:cNvPr id="33795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B223344-B817-411D-A9A7-32D4E97B3663}" type="slidenum">
              <a:rPr lang="ru-RU" altLang="ru-RU" sz="140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ru-RU" altLang="ru-RU" sz="1400"/>
          </a:p>
        </p:txBody>
      </p:sp>
      <p:sp>
        <p:nvSpPr>
          <p:cNvPr id="4" name="Прямоугольник 3"/>
          <p:cNvSpPr/>
          <p:nvPr/>
        </p:nvSpPr>
        <p:spPr>
          <a:xfrm>
            <a:off x="392113" y="809625"/>
            <a:ext cx="5180012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Классическое деление:</a:t>
            </a:r>
            <a:endParaRPr lang="ru-RU" sz="1400" dirty="0">
              <a:latin typeface="Arial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79438" y="1265238"/>
            <a:ext cx="5186362" cy="224631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a =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9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; b =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6</a:t>
            </a:r>
          </a:p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x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= 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3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/ 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4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  </a:t>
            </a:r>
            <a:r>
              <a:rPr lang="en-US" sz="2800" b="1" dirty="0">
                <a:solidFill>
                  <a:srgbClr val="008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#</a:t>
            </a:r>
            <a:r>
              <a:rPr lang="ru-RU" sz="2800" b="1" dirty="0">
                <a:solidFill>
                  <a:srgbClr val="008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= 0</a:t>
            </a:r>
            <a:r>
              <a:rPr lang="en-US" sz="2800" b="1" dirty="0">
                <a:solidFill>
                  <a:srgbClr val="008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.75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</a:p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x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= 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a / b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  </a:t>
            </a:r>
            <a:r>
              <a:rPr lang="en-US" sz="2800" b="1" dirty="0">
                <a:solidFill>
                  <a:srgbClr val="008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#</a:t>
            </a:r>
            <a:r>
              <a:rPr lang="ru-RU" sz="2800" b="1" dirty="0">
                <a:solidFill>
                  <a:srgbClr val="008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= 1.5</a:t>
            </a:r>
          </a:p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x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= 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-3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/ 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4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 </a:t>
            </a:r>
            <a:r>
              <a:rPr lang="en-US" sz="2800" b="1" dirty="0">
                <a:solidFill>
                  <a:srgbClr val="008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#</a:t>
            </a:r>
            <a:r>
              <a:rPr lang="ru-RU" sz="2800" b="1" dirty="0">
                <a:solidFill>
                  <a:srgbClr val="008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= </a:t>
            </a:r>
            <a:r>
              <a:rPr lang="en-US" sz="2800" b="1" dirty="0">
                <a:solidFill>
                  <a:srgbClr val="008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-</a:t>
            </a:r>
            <a:r>
              <a:rPr lang="ru-RU" sz="2800" b="1" dirty="0">
                <a:solidFill>
                  <a:srgbClr val="008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0</a:t>
            </a:r>
            <a:r>
              <a:rPr lang="en-US" sz="2800" b="1" dirty="0">
                <a:solidFill>
                  <a:srgbClr val="008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.75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</a:p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x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= -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a / b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 </a:t>
            </a:r>
            <a:r>
              <a:rPr lang="en-US" sz="2800" b="1" dirty="0">
                <a:solidFill>
                  <a:srgbClr val="008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#</a:t>
            </a:r>
            <a:r>
              <a:rPr lang="ru-RU" sz="2800" b="1" dirty="0">
                <a:solidFill>
                  <a:srgbClr val="008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= </a:t>
            </a:r>
            <a:r>
              <a:rPr lang="en-US" sz="2800" b="1" dirty="0">
                <a:solidFill>
                  <a:srgbClr val="008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-</a:t>
            </a:r>
            <a:r>
              <a:rPr lang="ru-RU" sz="2800" b="1" dirty="0">
                <a:solidFill>
                  <a:srgbClr val="008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1.5</a:t>
            </a:r>
            <a:endParaRPr lang="ru-RU" sz="2800" b="1" dirty="0">
              <a:latin typeface="Courier New" pitchFamily="49" charset="0"/>
              <a:ea typeface="Times New Roman"/>
              <a:cs typeface="Courier New" pitchFamily="49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92113" y="3584575"/>
            <a:ext cx="8353425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Целочисленное деление</a:t>
            </a:r>
            <a:r>
              <a:rPr lang="en-US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 (</a:t>
            </a:r>
            <a:r>
              <a:rPr lang="ru-RU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округление «вниз»!</a:t>
            </a:r>
            <a:r>
              <a:rPr lang="en-US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)</a:t>
            </a:r>
            <a:r>
              <a:rPr lang="ru-RU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:</a:t>
            </a:r>
            <a:endParaRPr lang="ru-RU" sz="1400" dirty="0">
              <a:latin typeface="Arial" charset="0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579438" y="4040188"/>
            <a:ext cx="5222875" cy="2246312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a =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9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; b = </a:t>
            </a:r>
            <a:r>
              <a:rPr lang="en-US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6</a:t>
            </a:r>
          </a:p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x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= 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3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/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/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4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  </a:t>
            </a:r>
            <a:r>
              <a:rPr lang="en-US" sz="2800" b="1" dirty="0">
                <a:solidFill>
                  <a:srgbClr val="008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#</a:t>
            </a:r>
            <a:r>
              <a:rPr lang="ru-RU" sz="2800" b="1" dirty="0">
                <a:solidFill>
                  <a:srgbClr val="008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= 0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</a:p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x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= 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a // b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  </a:t>
            </a:r>
            <a:r>
              <a:rPr lang="en-US" sz="2800" b="1" dirty="0">
                <a:solidFill>
                  <a:srgbClr val="008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#</a:t>
            </a:r>
            <a:r>
              <a:rPr lang="ru-RU" sz="2800" b="1" dirty="0">
                <a:solidFill>
                  <a:srgbClr val="008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= 1</a:t>
            </a:r>
          </a:p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x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= 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-3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/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/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  <a:r>
              <a:rPr lang="ru-RU" sz="2800" b="1" dirty="0">
                <a:solidFill>
                  <a:srgbClr val="00B0F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4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 </a:t>
            </a:r>
            <a:r>
              <a:rPr lang="en-US" sz="2800" b="1" dirty="0">
                <a:solidFill>
                  <a:srgbClr val="008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#</a:t>
            </a:r>
            <a:r>
              <a:rPr lang="ru-RU" sz="2800" b="1" dirty="0">
                <a:solidFill>
                  <a:srgbClr val="008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= -1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</a:t>
            </a:r>
          </a:p>
          <a:p>
            <a:pPr marL="179388" indent="-179388" algn="just" eaLnBrk="1" hangingPunct="1">
              <a:spcAft>
                <a:spcPts val="0"/>
              </a:spcAft>
              <a:defRPr/>
            </a:pP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x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= -</a:t>
            </a:r>
            <a:r>
              <a:rPr lang="en-US" sz="2800" b="1" dirty="0">
                <a:latin typeface="Courier New" pitchFamily="49" charset="0"/>
                <a:ea typeface="Times New Roman"/>
                <a:cs typeface="Courier New" pitchFamily="49" charset="0"/>
              </a:rPr>
              <a:t>a // b</a:t>
            </a:r>
            <a:r>
              <a:rPr lang="ru-RU" sz="2800" b="1" dirty="0">
                <a:latin typeface="Courier New" pitchFamily="49" charset="0"/>
                <a:ea typeface="Times New Roman"/>
                <a:cs typeface="Courier New" pitchFamily="49" charset="0"/>
              </a:rPr>
              <a:t>  </a:t>
            </a:r>
            <a:r>
              <a:rPr lang="en-US" sz="2800" b="1" dirty="0">
                <a:solidFill>
                  <a:srgbClr val="008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#</a:t>
            </a:r>
            <a:r>
              <a:rPr lang="ru-RU" sz="2800" b="1" dirty="0">
                <a:solidFill>
                  <a:srgbClr val="008000"/>
                </a:solidFill>
                <a:latin typeface="Courier New" pitchFamily="49" charset="0"/>
                <a:ea typeface="Times New Roman"/>
                <a:cs typeface="Courier New" pitchFamily="49" charset="0"/>
              </a:rPr>
              <a:t> = -2</a:t>
            </a:r>
            <a:endParaRPr lang="ru-RU" sz="2800" b="1" dirty="0">
              <a:latin typeface="Courier New" pitchFamily="49" charset="0"/>
              <a:ea typeface="Times New Roman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25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build="p" animBg="1"/>
      <p:bldP spid="17" grpId="0"/>
      <p:bldP spid="25" grpId="0" build="p" animBg="1"/>
    </p:bld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465</TotalTime>
  <Words>926</Words>
  <Application>Microsoft Office PowerPoint</Application>
  <PresentationFormat>Экран (4:3)</PresentationFormat>
  <Paragraphs>177</Paragraphs>
  <Slides>21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Arial</vt:lpstr>
      <vt:lpstr>Calibri</vt:lpstr>
      <vt:lpstr>Calibri Light</vt:lpstr>
      <vt:lpstr>Courier New</vt:lpstr>
      <vt:lpstr>Garamond</vt:lpstr>
      <vt:lpstr>Symbol</vt:lpstr>
      <vt:lpstr>Times New Roman</vt:lpstr>
      <vt:lpstr>Ретро</vt:lpstr>
      <vt:lpstr>Формула</vt:lpstr>
      <vt:lpstr>Программирование линейных алгоритмов в Python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Арифметическое выражения. Целочисленный тип данных</vt:lpstr>
      <vt:lpstr>Деление</vt:lpstr>
      <vt:lpstr>Остаток от деления</vt:lpstr>
      <vt:lpstr>Операторы // и %</vt:lpstr>
      <vt:lpstr>Сокращенная запись операций</vt:lpstr>
      <vt:lpstr>Презентация PowerPoint</vt:lpstr>
      <vt:lpstr>Задания</vt:lpstr>
      <vt:lpstr>Задания</vt:lpstr>
      <vt:lpstr>Случайные числа</vt:lpstr>
      <vt:lpstr>Случайные числа на компьютере</vt:lpstr>
      <vt:lpstr>Генератор случайных чисел</vt:lpstr>
      <vt:lpstr>Генератор случайных чисел</vt:lpstr>
      <vt:lpstr>Задачи</vt:lpstr>
      <vt:lpstr>Задачи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Python</dc:title>
  <dc:creator>cab_422</dc:creator>
  <cp:lastModifiedBy>HP Inc.</cp:lastModifiedBy>
  <cp:revision>67</cp:revision>
  <dcterms:created xsi:type="dcterms:W3CDTF">2021-01-14T09:54:13Z</dcterms:created>
  <dcterms:modified xsi:type="dcterms:W3CDTF">2021-08-19T15:29:07Z</dcterms:modified>
</cp:coreProperties>
</file>