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275" r:id="rId2"/>
    <p:sldId id="286" r:id="rId3"/>
    <p:sldId id="258" r:id="rId4"/>
    <p:sldId id="281" r:id="rId5"/>
    <p:sldId id="290" r:id="rId6"/>
    <p:sldId id="270" r:id="rId7"/>
    <p:sldId id="268" r:id="rId8"/>
    <p:sldId id="262" r:id="rId9"/>
    <p:sldId id="288" r:id="rId10"/>
    <p:sldId id="291" r:id="rId11"/>
    <p:sldId id="265" r:id="rId12"/>
    <p:sldId id="274" r:id="rId13"/>
    <p:sldId id="298" r:id="rId14"/>
    <p:sldId id="293" r:id="rId15"/>
    <p:sldId id="272" r:id="rId16"/>
    <p:sldId id="278" r:id="rId17"/>
    <p:sldId id="295" r:id="rId18"/>
    <p:sldId id="294" r:id="rId19"/>
    <p:sldId id="296" r:id="rId20"/>
    <p:sldId id="271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84" autoAdjust="0"/>
    <p:restoredTop sz="91299" autoAdjust="0"/>
  </p:normalViewPr>
  <p:slideViewPr>
    <p:cSldViewPr>
      <p:cViewPr>
        <p:scale>
          <a:sx n="123" d="100"/>
          <a:sy n="123" d="100"/>
        </p:scale>
        <p:origin x="1002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DA0059-CFB7-4D4A-B6C2-3E355BFAE0BF}" type="datetimeFigureOut">
              <a:rPr lang="ru-RU" smtClean="0"/>
              <a:pPr/>
              <a:t>18.12.2022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503EC76-8892-489E-9710-C10F6F1C8FC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49042E-A30F-4D10-AEF8-2FC40C6C771D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03EC76-8892-489E-9710-C10F6F1C8FC9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03EC76-8892-489E-9710-C10F6F1C8FC9}" type="slidenum">
              <a:rPr lang="ru-RU" smtClean="0"/>
              <a:pPr/>
              <a:t>15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18.12.2022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png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9.png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C:\Documents and Settings\Заведующая\Рабочий стол\на стенд картинки и фоны\ФОНЫ\фоны 1\498223d8a21a.jpg"/>
          <p:cNvPicPr>
            <a:picLocks noChangeAspect="1" noChangeArrowheads="1"/>
          </p:cNvPicPr>
          <p:nvPr/>
        </p:nvPicPr>
        <p:blipFill>
          <a:blip r:embed="rId3" cstate="print"/>
          <a:srcRect l="-89" t="36486"/>
          <a:stretch>
            <a:fillRect/>
          </a:stretch>
        </p:blipFill>
        <p:spPr bwMode="auto">
          <a:xfrm>
            <a:off x="0" y="0"/>
            <a:ext cx="9111594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"/>
            <a:ext cx="7772400" cy="1124743"/>
          </a:xfrm>
        </p:spPr>
        <p:txBody>
          <a:bodyPr>
            <a:normAutofit/>
          </a:bodyPr>
          <a:lstStyle/>
          <a:p>
            <a:r>
              <a:rPr lang="ru-RU" sz="1400" b="1" dirty="0" smtClean="0"/>
              <a:t>Государственное бюджетное дошкольное образовательное учреждение центр развития ребенка - детский сад № 38 Красносельского района Санкт-Петербурга</a:t>
            </a:r>
            <a:endParaRPr lang="ru-RU" sz="1400" b="1" dirty="0"/>
          </a:p>
        </p:txBody>
      </p:sp>
      <p:sp>
        <p:nvSpPr>
          <p:cNvPr id="4" name="Заголовок 1"/>
          <p:cNvSpPr>
            <a:spLocks noGrp="1"/>
          </p:cNvSpPr>
          <p:nvPr>
            <p:ph type="subTitle" idx="1"/>
          </p:nvPr>
        </p:nvSpPr>
        <p:spPr>
          <a:xfrm>
            <a:off x="1371600" y="1340767"/>
            <a:ext cx="6400800" cy="3020339"/>
          </a:xfrm>
        </p:spPr>
        <p:txBody>
          <a:bodyPr>
            <a:noAutofit/>
          </a:bodyPr>
          <a:lstStyle/>
          <a:p>
            <a:r>
              <a:rPr lang="ru-RU" sz="1800" b="1" dirty="0" smtClean="0">
                <a:solidFill>
                  <a:schemeClr val="tx1"/>
                </a:solidFill>
                <a:latin typeface="Monotype Corsiva" pitchFamily="66" charset="0"/>
              </a:rPr>
              <a:t>Приложение  к  конспекту НОД  </a:t>
            </a:r>
          </a:p>
          <a:p>
            <a:r>
              <a:rPr lang="ru-RU" sz="1800" b="1" dirty="0" smtClean="0">
                <a:solidFill>
                  <a:schemeClr val="tx1"/>
                </a:solidFill>
                <a:latin typeface="Monotype Corsiva" pitchFamily="66" charset="0"/>
              </a:rPr>
              <a:t>для детей подготовительной группы</a:t>
            </a:r>
            <a:br>
              <a:rPr lang="ru-RU" sz="1800" b="1" dirty="0" smtClean="0">
                <a:solidFill>
                  <a:schemeClr val="tx1"/>
                </a:solidFill>
                <a:latin typeface="Monotype Corsiva" pitchFamily="66" charset="0"/>
              </a:rPr>
            </a:br>
            <a:endParaRPr lang="ru-RU" sz="1800" b="1" dirty="0">
              <a:solidFill>
                <a:schemeClr val="tx1"/>
              </a:solidFill>
              <a:latin typeface="Monotype Corsiva" pitchFamily="66" charset="0"/>
            </a:endParaRPr>
          </a:p>
          <a:p>
            <a:r>
              <a:rPr lang="ru-RU" sz="2400" b="1" dirty="0" smtClean="0">
                <a:solidFill>
                  <a:schemeClr val="tx1"/>
                </a:solidFill>
                <a:latin typeface="Arial Black" panose="020B0A04020102020204" pitchFamily="34" charset="0"/>
              </a:rPr>
              <a:t> </a:t>
            </a:r>
            <a:r>
              <a:rPr lang="ru-RU" sz="1800" b="1" dirty="0">
                <a:solidFill>
                  <a:schemeClr val="tx1"/>
                </a:solidFill>
                <a:latin typeface="Arial Black" panose="020B0A04020102020204" pitchFamily="34" charset="0"/>
              </a:rPr>
              <a:t>Тема: </a:t>
            </a:r>
            <a:endParaRPr lang="ru-RU" sz="1800" b="1" dirty="0" smtClean="0">
              <a:solidFill>
                <a:schemeClr val="tx1"/>
              </a:solidFill>
              <a:latin typeface="Arial Black" panose="020B0A04020102020204" pitchFamily="34" charset="0"/>
            </a:endParaRPr>
          </a:p>
          <a:p>
            <a:r>
              <a:rPr lang="ru-RU" sz="2400" b="1" dirty="0" smtClean="0">
                <a:solidFill>
                  <a:schemeClr val="tx1"/>
                </a:solidFill>
                <a:latin typeface="Arial Black" panose="020B0A04020102020204" pitchFamily="34" charset="0"/>
              </a:rPr>
              <a:t>«</a:t>
            </a:r>
            <a:r>
              <a:rPr lang="ru-RU" sz="2400" b="1" dirty="0" smtClean="0">
                <a:solidFill>
                  <a:prstClr val="black"/>
                </a:solidFill>
                <a:latin typeface="Arial Black" panose="020B0A04020102020204" pitchFamily="34" charset="0"/>
                <a:ea typeface="Times New Roman" panose="02020603050405020304" pitchFamily="18" charset="0"/>
                <a:cs typeface="+mj-cs"/>
              </a:rPr>
              <a:t>Правила на улице - знай </a:t>
            </a:r>
          </a:p>
          <a:p>
            <a:r>
              <a:rPr lang="ru-RU" sz="2400" b="1" dirty="0" smtClean="0">
                <a:solidFill>
                  <a:prstClr val="black"/>
                </a:solidFill>
                <a:latin typeface="Arial Black" panose="020B0A04020102020204" pitchFamily="34" charset="0"/>
                <a:ea typeface="Times New Roman" panose="02020603050405020304" pitchFamily="18" charset="0"/>
                <a:cs typeface="+mj-cs"/>
              </a:rPr>
              <a:t>и </a:t>
            </a:r>
          </a:p>
          <a:p>
            <a:r>
              <a:rPr lang="ru-RU" sz="2400" b="1" dirty="0" smtClean="0">
                <a:solidFill>
                  <a:prstClr val="black"/>
                </a:solidFill>
                <a:latin typeface="Arial Black" panose="020B0A04020102020204" pitchFamily="34" charset="0"/>
                <a:ea typeface="Times New Roman" panose="02020603050405020304" pitchFamily="18" charset="0"/>
                <a:cs typeface="+mj-cs"/>
              </a:rPr>
              <a:t>всегда -  соблюдай!</a:t>
            </a:r>
            <a:r>
              <a:rPr lang="ru-RU" sz="2400" b="1" dirty="0" smtClean="0">
                <a:solidFill>
                  <a:schemeClr val="tx1"/>
                </a:solidFill>
                <a:latin typeface="Arial Black" panose="020B0A04020102020204" pitchFamily="34" charset="0"/>
              </a:rPr>
              <a:t>» </a:t>
            </a:r>
            <a:endParaRPr lang="ru-RU" sz="2400" b="1" dirty="0">
              <a:solidFill>
                <a:schemeClr val="tx1"/>
              </a:solidFill>
              <a:latin typeface="Arial Black" panose="020B0A04020102020204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286512" y="5286388"/>
            <a:ext cx="250031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dirty="0" smtClean="0">
                <a:latin typeface="Monotype Corsiva" pitchFamily="66" charset="0"/>
              </a:rPr>
              <a:t>Автор – составитель:</a:t>
            </a:r>
          </a:p>
          <a:p>
            <a:pPr algn="r"/>
            <a:r>
              <a:rPr lang="ru-RU" dirty="0" smtClean="0">
                <a:latin typeface="Monotype Corsiva" pitchFamily="66" charset="0"/>
              </a:rPr>
              <a:t>Шевченко Н.В.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3286116" y="6215082"/>
            <a:ext cx="200596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/>
              <a:t>2022</a:t>
            </a:r>
            <a:endParaRPr lang="ru-RU" b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6386" name="Picture 2" descr="F:\картотека пдд\Правила Движения ситуации\1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2068" t="2145" r="4851" b="32777"/>
          <a:stretch>
            <a:fillRect/>
          </a:stretch>
        </p:blipFill>
        <p:spPr bwMode="auto">
          <a:xfrm>
            <a:off x="0" y="0"/>
            <a:ext cx="9144001" cy="6858000"/>
          </a:xfrm>
          <a:prstGeom prst="rect">
            <a:avLst/>
          </a:prstGeom>
          <a:noFill/>
          <a:ln w="76200">
            <a:solidFill>
              <a:srgbClr val="00B050"/>
            </a:solidFill>
          </a:ln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" y="0"/>
            <a:ext cx="9144001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285728"/>
            <a:ext cx="8229600" cy="1143000"/>
          </a:xfrm>
        </p:spPr>
        <p:txBody>
          <a:bodyPr>
            <a:normAutofit/>
          </a:bodyPr>
          <a:lstStyle/>
          <a:p>
            <a:r>
              <a:rPr lang="ru-RU" sz="4000" b="1" dirty="0" smtClean="0"/>
              <a:t>ГРУЗОВОЙ ТРАНСПОРТ</a:t>
            </a:r>
            <a:endParaRPr lang="ru-RU" sz="4000" b="1" dirty="0"/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1608" t="11490" r="75845" b="69657"/>
          <a:stretch>
            <a:fillRect/>
          </a:stretch>
        </p:blipFill>
        <p:spPr>
          <a:xfrm>
            <a:off x="428596" y="1643050"/>
            <a:ext cx="4086252" cy="1937755"/>
          </a:xfrm>
        </p:spPr>
      </p:pic>
      <p:pic>
        <p:nvPicPr>
          <p:cNvPr id="5" name="Picture 2" descr="I:\евстратова\0.jpg"/>
          <p:cNvPicPr>
            <a:picLocks noChangeAspect="1" noChangeArrowheads="1"/>
          </p:cNvPicPr>
          <p:nvPr/>
        </p:nvPicPr>
        <p:blipFill>
          <a:blip r:embed="rId3" cstate="print"/>
          <a:srcRect l="11328" t="12500" r="30664" b="35938"/>
          <a:stretch>
            <a:fillRect/>
          </a:stretch>
        </p:blipFill>
        <p:spPr bwMode="auto">
          <a:xfrm>
            <a:off x="5214942" y="4071942"/>
            <a:ext cx="3214710" cy="2143140"/>
          </a:xfrm>
          <a:prstGeom prst="rect">
            <a:avLst/>
          </a:prstGeom>
          <a:noFill/>
        </p:spPr>
      </p:pic>
      <p:pic>
        <p:nvPicPr>
          <p:cNvPr id="6" name="Picture 2" descr="I:\евстратова\ЭЛЕКТРИКА РАБОТА ООО ЦЕСС0006.jpg"/>
          <p:cNvPicPr>
            <a:picLocks noChangeAspect="1" noChangeArrowheads="1"/>
          </p:cNvPicPr>
          <p:nvPr/>
        </p:nvPicPr>
        <p:blipFill>
          <a:blip r:embed="rId4" cstate="print"/>
          <a:srcRect l="37448" t="68597" r="36545" b="21121"/>
          <a:stretch>
            <a:fillRect/>
          </a:stretch>
        </p:blipFill>
        <p:spPr bwMode="auto">
          <a:xfrm>
            <a:off x="500033" y="4214818"/>
            <a:ext cx="3323747" cy="1857388"/>
          </a:xfrm>
          <a:prstGeom prst="rect">
            <a:avLst/>
          </a:prstGeom>
          <a:noFill/>
        </p:spPr>
      </p:pic>
      <p:pic>
        <p:nvPicPr>
          <p:cNvPr id="8" name="Picture 2" descr="I:\евстратова\ЭЛЕКТРИКА РАБОТА ООО ЦЕСС0007.jpg"/>
          <p:cNvPicPr>
            <a:picLocks noChangeAspect="1" noChangeArrowheads="1"/>
          </p:cNvPicPr>
          <p:nvPr/>
        </p:nvPicPr>
        <p:blipFill>
          <a:blip r:embed="rId5" cstate="print"/>
          <a:srcRect l="10636" t="26972" r="60225" b="59472"/>
          <a:stretch>
            <a:fillRect/>
          </a:stretch>
        </p:blipFill>
        <p:spPr bwMode="auto">
          <a:xfrm>
            <a:off x="5072066" y="1643050"/>
            <a:ext cx="3286148" cy="2160998"/>
          </a:xfrm>
          <a:prstGeom prst="rect">
            <a:avLst/>
          </a:prstGeom>
          <a:noFill/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 l="13846" t="4670" r="10769" b="5238"/>
          <a:stretch>
            <a:fillRect/>
          </a:stretch>
        </p:blipFill>
        <p:spPr bwMode="auto">
          <a:xfrm>
            <a:off x="2714612" y="428604"/>
            <a:ext cx="3500462" cy="61436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9553" y="332656"/>
            <a:ext cx="4018395" cy="3168351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75140" y="2636912"/>
            <a:ext cx="4129308" cy="38164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410527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160" y="0"/>
            <a:ext cx="91394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017200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ТРАНСПОРТ СПЕЦИАЛЬНОГО НАЗНАЧЕНИЯ</a:t>
            </a:r>
            <a:endParaRPr lang="ru-RU" dirty="0"/>
          </a:p>
        </p:txBody>
      </p:sp>
      <p:pic>
        <p:nvPicPr>
          <p:cNvPr id="4" name="Picture 23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 t="11538" r="7035" b="14268"/>
          <a:stretch>
            <a:fillRect/>
          </a:stretch>
        </p:blipFill>
        <p:spPr bwMode="auto">
          <a:xfrm>
            <a:off x="1928794" y="1500174"/>
            <a:ext cx="4457221" cy="2357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21"/>
          <p:cNvPicPr>
            <a:picLocks noChangeAspect="1" noChangeArrowheads="1"/>
          </p:cNvPicPr>
          <p:nvPr/>
        </p:nvPicPr>
        <p:blipFill>
          <a:blip r:embed="rId4" cstate="print"/>
          <a:srcRect l="2078" r="6498" b="6233"/>
          <a:stretch>
            <a:fillRect/>
          </a:stretch>
        </p:blipFill>
        <p:spPr bwMode="auto">
          <a:xfrm>
            <a:off x="571472" y="3786190"/>
            <a:ext cx="3954440" cy="2786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22"/>
          <p:cNvPicPr>
            <a:picLocks noChangeAspect="1" noChangeArrowheads="1"/>
          </p:cNvPicPr>
          <p:nvPr/>
        </p:nvPicPr>
        <p:blipFill>
          <a:blip r:embed="rId5" cstate="print"/>
          <a:srcRect l="3887" t="7797" r="8658" b="6440"/>
          <a:stretch>
            <a:fillRect/>
          </a:stretch>
        </p:blipFill>
        <p:spPr bwMode="auto">
          <a:xfrm>
            <a:off x="4857752" y="4000504"/>
            <a:ext cx="3506956" cy="2571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388009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933756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Documents and Settings\Заведующая\Рабочий стол\на стенд картинки и фоны\ФОНЫ\фоны 1\498223d8a21a.jpg"/>
          <p:cNvPicPr>
            <a:picLocks noChangeAspect="1" noChangeArrowheads="1"/>
          </p:cNvPicPr>
          <p:nvPr/>
        </p:nvPicPr>
        <p:blipFill>
          <a:blip r:embed="rId2" cstate="print"/>
          <a:srcRect l="-89" t="36486"/>
          <a:stretch>
            <a:fillRect/>
          </a:stretch>
        </p:blipFill>
        <p:spPr bwMode="auto">
          <a:xfrm>
            <a:off x="34692" y="13728"/>
            <a:ext cx="9111594" cy="6858000"/>
          </a:xfrm>
          <a:prstGeom prst="rect">
            <a:avLst/>
          </a:prstGeom>
          <a:noFill/>
        </p:spPr>
      </p:pic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457200" y="404664"/>
            <a:ext cx="8363272" cy="5721499"/>
          </a:xfrm>
        </p:spPr>
        <p:txBody>
          <a:bodyPr>
            <a:normAutofit/>
          </a:bodyPr>
          <a:lstStyle/>
          <a:p>
            <a:pPr marL="0" indent="0" algn="ctr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26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Станция  </a:t>
            </a:r>
            <a:r>
              <a:rPr lang="ru-RU" sz="26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«Зебра» (на время и точность исполнения)</a:t>
            </a:r>
            <a:endParaRPr lang="ru-RU" sz="2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 algn="ctr">
              <a:spcAft>
                <a:spcPts val="0"/>
              </a:spcAft>
              <a:buNone/>
            </a:pPr>
            <a:r>
              <a:rPr lang="ru-RU" sz="2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Всем участникам в каждой команде, кроме последнего, раздаётся по полоске белой бумаги (картона). Первый участник кладёт полосу, встаёт на неё и возвращается к своей команде. Второй шагает строго по своей полосе, кладёт свою «ступеньку» зебры и возвращается обратно. Последний участник шагает по всем полоскам, возвращаясь, собирает их.</a:t>
            </a:r>
            <a:endParaRPr lang="ru-RU" sz="2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2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56475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moikrug.ru/img/5007/attachment/a_456986204_pic_m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88640"/>
            <a:ext cx="2880320" cy="2736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19873" y="1412776"/>
            <a:ext cx="3062532" cy="252028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80112" y="3933056"/>
            <a:ext cx="3360373" cy="2664295"/>
          </a:xfrm>
          <a:prstGeom prst="rect">
            <a:avLst/>
          </a:prstGeom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Documents and Settings\Заведующая\Рабочий стол\на стенд картинки и фоны\ФОНЫ\фоны 1\498223d8a21a.jpg"/>
          <p:cNvPicPr>
            <a:picLocks noChangeAspect="1" noChangeArrowheads="1"/>
          </p:cNvPicPr>
          <p:nvPr/>
        </p:nvPicPr>
        <p:blipFill>
          <a:blip r:embed="rId2" cstate="print"/>
          <a:srcRect l="-89" t="36486"/>
          <a:stretch>
            <a:fillRect/>
          </a:stretch>
        </p:blipFill>
        <p:spPr bwMode="auto">
          <a:xfrm>
            <a:off x="0" y="0"/>
            <a:ext cx="9111594" cy="6858000"/>
          </a:xfrm>
          <a:prstGeom prst="rect">
            <a:avLst/>
          </a:prstGeom>
          <a:noFill/>
        </p:spPr>
      </p:pic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457200" y="404664"/>
            <a:ext cx="8363272" cy="5721499"/>
          </a:xfrm>
        </p:spPr>
        <p:txBody>
          <a:bodyPr>
            <a:normAutofit/>
          </a:bodyPr>
          <a:lstStyle/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2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/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043608" y="764704"/>
            <a:ext cx="7272808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Ребята, с какими правилами мы сегодня  с вами познакомились ? 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Что нового помогли вам узнать эти </a:t>
            </a:r>
            <a: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правила? Как вы думаете, правила дорожные очень важно знать?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</a:rPr>
              <a:t> Что вам запомнилось больше всего? Какие задания показались вам трудными? (краткий опрос по занятию</a:t>
            </a:r>
            <a: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)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</a:rPr>
              <a:t> Вам понравилась </a:t>
            </a:r>
            <a: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наше занятие? </a:t>
            </a:r>
          </a:p>
          <a:p>
            <a:pPr algn="ctr"/>
            <a:endParaRPr lang="ru-RU" sz="2400" dirty="0" smtClean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 algn="ctr"/>
            <a: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СПАСИБО!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 descr="C:\Documents and Settings\Заведующая\Рабочий стол\на стенд картинки и фоны\ФОНЫ\фоны 1\498223d8a21a.jpg"/>
          <p:cNvPicPr>
            <a:picLocks noChangeAspect="1" noChangeArrowheads="1"/>
          </p:cNvPicPr>
          <p:nvPr/>
        </p:nvPicPr>
        <p:blipFill>
          <a:blip r:embed="rId2" cstate="print"/>
          <a:srcRect l="-89" t="36486"/>
          <a:stretch>
            <a:fillRect/>
          </a:stretch>
        </p:blipFill>
        <p:spPr bwMode="auto">
          <a:xfrm>
            <a:off x="32406" y="260648"/>
            <a:ext cx="9111594" cy="6858000"/>
          </a:xfrm>
          <a:prstGeom prst="rect">
            <a:avLst/>
          </a:prstGeom>
          <a:noFill/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0046" y="796386"/>
            <a:ext cx="2417473" cy="1576389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03848" y="796385"/>
            <a:ext cx="2376264" cy="1576390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50700" y="796385"/>
            <a:ext cx="2592288" cy="1576389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14570" y="2636912"/>
            <a:ext cx="2417473" cy="1800200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275856" y="2636912"/>
            <a:ext cx="2376264" cy="1800200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228184" y="2636912"/>
            <a:ext cx="2592288" cy="1800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688" y="260648"/>
            <a:ext cx="5544616" cy="61206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F:\картотека пдд\Правила Движения ситуации\16.jpg"/>
          <p:cNvPicPr>
            <a:picLocks noChangeAspect="1" noChangeArrowheads="1"/>
          </p:cNvPicPr>
          <p:nvPr/>
        </p:nvPicPr>
        <p:blipFill>
          <a:blip r:embed="rId2" cstate="print"/>
          <a:srcRect l="2521" t="2908" r="5092" b="32389"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 w="76200">
            <a:solidFill>
              <a:srgbClr val="00B050"/>
            </a:solidFill>
          </a:ln>
        </p:spPr>
      </p:pic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Содержимое 5" descr="http://school14angarsk.ucoz.ru/777.jpg"/>
          <p:cNvPicPr>
            <a:picLocks noGrp="1"/>
          </p:cNvPicPr>
          <p:nvPr>
            <p:ph idx="1"/>
          </p:nvPr>
        </p:nvPicPr>
        <p:blipFill>
          <a:blip r:embed="rId3" cstate="print"/>
          <a:srcRect b="2083"/>
          <a:stretch>
            <a:fillRect/>
          </a:stretch>
        </p:blipFill>
        <p:spPr bwMode="auto">
          <a:xfrm>
            <a:off x="539551" y="274638"/>
            <a:ext cx="8064897" cy="61786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Зорко смотрит постовой</a:t>
            </a:r>
          </a:p>
          <a:p>
            <a:pPr>
              <a:buNone/>
            </a:pPr>
            <a:r>
              <a:rPr lang="ru-RU" dirty="0" smtClean="0"/>
              <a:t>За широкой мостовой</a:t>
            </a:r>
          </a:p>
          <a:p>
            <a:pPr>
              <a:buNone/>
            </a:pPr>
            <a:r>
              <a:rPr lang="ru-RU" dirty="0" smtClean="0"/>
              <a:t>Как посмотрит глазом красным,</a:t>
            </a:r>
          </a:p>
          <a:p>
            <a:pPr>
              <a:buNone/>
            </a:pPr>
            <a:r>
              <a:rPr lang="ru-RU" dirty="0" smtClean="0"/>
              <a:t>Остановятся все сразу.</a:t>
            </a:r>
          </a:p>
          <a:p>
            <a:pPr>
              <a:buNone/>
            </a:pPr>
            <a:r>
              <a:rPr lang="ru-RU" dirty="0" smtClean="0"/>
              <a:t> Светофор.</a:t>
            </a:r>
          </a:p>
          <a:p>
            <a:endParaRPr lang="ru-RU" dirty="0"/>
          </a:p>
        </p:txBody>
      </p:sp>
      <p:pic>
        <p:nvPicPr>
          <p:cNvPr id="5" name="Рисунок 4" descr="http://im5-tub-ru.yandex.net/i?id=132737630-39-72&amp;n=21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87624" y="404664"/>
            <a:ext cx="6768752" cy="597666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0" dur="5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3" dur="5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6" dur="5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8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8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8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357298"/>
          </a:xfrm>
        </p:spPr>
        <p:txBody>
          <a:bodyPr>
            <a:normAutofit/>
          </a:bodyPr>
          <a:lstStyle/>
          <a:p>
            <a:r>
              <a:rPr lang="ru-RU" sz="4000" b="1" dirty="0" smtClean="0"/>
              <a:t>ПАССАЖИРСКИЙ ТРАНСПОРТ</a:t>
            </a:r>
            <a:endParaRPr lang="ru-RU" sz="4000" b="1" dirty="0"/>
          </a:p>
        </p:txBody>
      </p:sp>
      <p:pic>
        <p:nvPicPr>
          <p:cNvPr id="2050" name="Picture 2" descr="G:\фото октябрь 2013\Копия DSCN8017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928670"/>
            <a:ext cx="4000528" cy="3000396"/>
          </a:xfrm>
          <a:prstGeom prst="rect">
            <a:avLst/>
          </a:prstGeom>
          <a:noFill/>
        </p:spPr>
      </p:pic>
      <p:pic>
        <p:nvPicPr>
          <p:cNvPr id="2051" name="Picture 3" descr="G:\фото октябрь 2013\Копия DSCN8020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71934" y="2714620"/>
            <a:ext cx="5904120" cy="4428387"/>
          </a:xfrm>
          <a:prstGeom prst="rect">
            <a:avLst/>
          </a:prstGeom>
          <a:noFill/>
        </p:spPr>
      </p:pic>
      <p:pic>
        <p:nvPicPr>
          <p:cNvPr id="2052" name="Picture 4" descr="G:\фото октябрь 2013\DSCN8036 - копия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4282" y="3429000"/>
            <a:ext cx="4735710" cy="2736856"/>
          </a:xfrm>
          <a:prstGeom prst="rect">
            <a:avLst/>
          </a:prstGeom>
          <a:noFill/>
        </p:spPr>
      </p:pic>
      <p:pic>
        <p:nvPicPr>
          <p:cNvPr id="2053" name="Picture 5" descr="G:\фото октябрь 2013\DSCN8034.png"/>
          <p:cNvPicPr>
            <a:picLocks noChangeAspect="1" noChangeArrowheads="1"/>
          </p:cNvPicPr>
          <p:nvPr/>
        </p:nvPicPr>
        <p:blipFill>
          <a:blip r:embed="rId5" cstate="print"/>
          <a:srcRect l="4976" t="17123"/>
          <a:stretch>
            <a:fillRect/>
          </a:stretch>
        </p:blipFill>
        <p:spPr bwMode="auto">
          <a:xfrm>
            <a:off x="4143372" y="714356"/>
            <a:ext cx="5294685" cy="3462694"/>
          </a:xfrm>
          <a:prstGeom prst="rect">
            <a:avLst/>
          </a:prstGeom>
          <a:noFill/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20659" y="332656"/>
            <a:ext cx="8743829" cy="61206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F:\картотека пдд\Правила Движения ситуации\2.jpg"/>
          <p:cNvPicPr>
            <a:picLocks noChangeAspect="1" noChangeArrowheads="1"/>
          </p:cNvPicPr>
          <p:nvPr/>
        </p:nvPicPr>
        <p:blipFill>
          <a:blip r:embed="rId2" cstate="print"/>
          <a:srcRect l="2500" t="2729" r="4282" b="32423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76200">
            <a:solidFill>
              <a:srgbClr val="00B050"/>
            </a:solidFill>
          </a:ln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24714" y="-19472"/>
            <a:ext cx="9140904" cy="685568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1346</TotalTime>
  <Words>185</Words>
  <Application>Microsoft Office PowerPoint</Application>
  <PresentationFormat>Экран (4:3)</PresentationFormat>
  <Paragraphs>28</Paragraphs>
  <Slides>20</Slides>
  <Notes>3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6" baseType="lpstr">
      <vt:lpstr>Arial</vt:lpstr>
      <vt:lpstr>Arial Black</vt:lpstr>
      <vt:lpstr>Calibri</vt:lpstr>
      <vt:lpstr>Monotype Corsiva</vt:lpstr>
      <vt:lpstr>Times New Roman</vt:lpstr>
      <vt:lpstr>Тема Office</vt:lpstr>
      <vt:lpstr>Государственное бюджетное дошкольное образовательное учреждение центр развития ребенка - детский сад № 38 Красносельского района Санкт-Петербурга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ПАССАЖИРСКИЙ ТРАНСПОРТ</vt:lpstr>
      <vt:lpstr>Презентация PowerPoint</vt:lpstr>
      <vt:lpstr>Презентация PowerPoint</vt:lpstr>
      <vt:lpstr>ГРУЗОВОЙ ТРАНСПОРТ</vt:lpstr>
      <vt:lpstr>Презентация PowerPoint</vt:lpstr>
      <vt:lpstr>Презентация PowerPoint</vt:lpstr>
      <vt:lpstr>Презентация PowerPoint</vt:lpstr>
      <vt:lpstr>ТРАНСПОРТ СПЕЦИАЛЬНОГО НАЗНАЧЕНИЯ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Демонстрационный материал  к  конспекту НОД по развитию  лексико-грамматической стороны речи  у детей подготовительной группы с ОНР  на тему «Транспорт»</dc:title>
  <dc:creator>Администратор</dc:creator>
  <cp:lastModifiedBy>Home</cp:lastModifiedBy>
  <cp:revision>92</cp:revision>
  <dcterms:created xsi:type="dcterms:W3CDTF">2013-10-31T13:31:56Z</dcterms:created>
  <dcterms:modified xsi:type="dcterms:W3CDTF">2022-12-18T16:31:16Z</dcterms:modified>
</cp:coreProperties>
</file>