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80" r:id="rId9"/>
    <p:sldId id="281" r:id="rId10"/>
    <p:sldId id="263" r:id="rId11"/>
    <p:sldId id="264" r:id="rId12"/>
    <p:sldId id="266" r:id="rId13"/>
    <p:sldId id="265" r:id="rId14"/>
    <p:sldId id="267" r:id="rId15"/>
    <p:sldId id="275" r:id="rId16"/>
    <p:sldId id="268" r:id="rId17"/>
    <p:sldId id="276" r:id="rId18"/>
    <p:sldId id="269" r:id="rId19"/>
    <p:sldId id="277" r:id="rId20"/>
    <p:sldId id="270" r:id="rId21"/>
    <p:sldId id="271" r:id="rId22"/>
    <p:sldId id="272" r:id="rId23"/>
    <p:sldId id="278" r:id="rId24"/>
    <p:sldId id="273" r:id="rId25"/>
    <p:sldId id="279" r:id="rId26"/>
    <p:sldId id="27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8608"/>
    <a:srgbClr val="FF0066"/>
    <a:srgbClr val="AE1285"/>
    <a:srgbClr val="853B7C"/>
    <a:srgbClr val="67AC1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 autoAdjust="0"/>
    <p:restoredTop sz="94702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883182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1578222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0116973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5239566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8030381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16846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2942930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0229272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1767670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6442751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2245675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4673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8358214" cy="307183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Исследовательская  работа </a:t>
            </a:r>
            <a:b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К</a:t>
            </a:r>
            <a:r>
              <a:rPr lang="ru-RU" sz="6600" b="1" dirty="0" smtClean="0">
                <a:solidFill>
                  <a:srgbClr val="00B050"/>
                </a:solidFill>
                <a:latin typeface="Monotype Corsiva" pitchFamily="66" charset="0"/>
              </a:rPr>
              <a:t>а</a:t>
            </a:r>
            <a:r>
              <a:rPr lang="ru-RU" sz="6600" b="1" dirty="0" smtClean="0">
                <a:solidFill>
                  <a:srgbClr val="0070C0"/>
                </a:solidFill>
                <a:latin typeface="Monotype Corsiva" pitchFamily="66" charset="0"/>
              </a:rPr>
              <a:t>к</a:t>
            </a:r>
            <a:r>
              <a:rPr 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6600" b="1" dirty="0" smtClean="0">
                <a:solidFill>
                  <a:srgbClr val="FF0000"/>
                </a:solidFill>
                <a:latin typeface="Monotype Corsiva" pitchFamily="66" charset="0"/>
              </a:rPr>
              <a:t>к</a:t>
            </a:r>
            <a:r>
              <a:rPr lang="ru-RU" sz="6600" b="1" dirty="0" smtClean="0">
                <a:solidFill>
                  <a:srgbClr val="7030A0"/>
                </a:solidFill>
                <a:latin typeface="Monotype Corsiva" pitchFamily="66" charset="0"/>
              </a:rPr>
              <a:t>р</a:t>
            </a:r>
            <a:r>
              <a:rPr lang="ru-RU" sz="6600" b="1" dirty="0" smtClean="0">
                <a:solidFill>
                  <a:srgbClr val="92D050"/>
                </a:solidFill>
                <a:latin typeface="Monotype Corsiva" pitchFamily="66" charset="0"/>
              </a:rPr>
              <a:t>а</a:t>
            </a:r>
            <a:r>
              <a:rPr 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с</a:t>
            </a:r>
            <a:r>
              <a:rPr lang="ru-RU" sz="6600" b="1" dirty="0" smtClean="0">
                <a:solidFill>
                  <a:srgbClr val="002060"/>
                </a:solidFill>
                <a:latin typeface="Monotype Corsiva" pitchFamily="66" charset="0"/>
              </a:rPr>
              <a:t>к</a:t>
            </a:r>
            <a:r>
              <a:rPr lang="ru-RU" sz="6600" b="1" dirty="0" smtClean="0">
                <a:solidFill>
                  <a:srgbClr val="AE1285"/>
                </a:solidFill>
                <a:latin typeface="Monotype Corsiva" pitchFamily="66" charset="0"/>
              </a:rPr>
              <a:t>и </a:t>
            </a:r>
            <a:r>
              <a:rPr lang="ru-RU" sz="6600" b="1" dirty="0" smtClean="0">
                <a:solidFill>
                  <a:srgbClr val="00B050"/>
                </a:solidFill>
                <a:latin typeface="Monotype Corsiva" pitchFamily="66" charset="0"/>
              </a:rPr>
              <a:t>п</a:t>
            </a:r>
            <a:r>
              <a:rPr lang="ru-RU" sz="6600" b="1" dirty="0" smtClean="0">
                <a:solidFill>
                  <a:srgbClr val="FFC000"/>
                </a:solidFill>
                <a:latin typeface="Monotype Corsiva" pitchFamily="66" charset="0"/>
              </a:rPr>
              <a:t>о</a:t>
            </a:r>
            <a:r>
              <a:rPr lang="ru-RU" sz="6600" b="1" dirty="0" smtClean="0">
                <a:solidFill>
                  <a:srgbClr val="00B0F0"/>
                </a:solidFill>
                <a:latin typeface="Monotype Corsiva" pitchFamily="66" charset="0"/>
              </a:rPr>
              <a:t>я</a:t>
            </a:r>
            <a:r>
              <a:rPr lang="ru-RU" sz="6600" b="1" dirty="0" smtClean="0">
                <a:solidFill>
                  <a:srgbClr val="67AC14"/>
                </a:solidFill>
                <a:latin typeface="Monotype Corsiva" pitchFamily="66" charset="0"/>
              </a:rPr>
              <a:t>в</a:t>
            </a:r>
            <a:r>
              <a:rPr 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и</a:t>
            </a:r>
            <a:r>
              <a:rPr lang="ru-RU" sz="6600" b="1" dirty="0" smtClean="0">
                <a:solidFill>
                  <a:srgbClr val="7030A0"/>
                </a:solidFill>
                <a:latin typeface="Monotype Corsiva" pitchFamily="66" charset="0"/>
              </a:rPr>
              <a:t>л</a:t>
            </a:r>
            <a:r>
              <a:rPr lang="ru-RU" sz="6600" b="1" dirty="0" smtClean="0">
                <a:solidFill>
                  <a:srgbClr val="92D050"/>
                </a:solidFill>
                <a:latin typeface="Monotype Corsiva" pitchFamily="66" charset="0"/>
              </a:rPr>
              <a:t>и</a:t>
            </a:r>
            <a:r>
              <a:rPr lang="ru-RU" sz="6600" b="1" dirty="0" smtClean="0">
                <a:solidFill>
                  <a:srgbClr val="FF0000"/>
                </a:solidFill>
                <a:latin typeface="Monotype Corsiva" pitchFamily="66" charset="0"/>
              </a:rPr>
              <a:t>с</a:t>
            </a: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ь </a:t>
            </a:r>
            <a:r>
              <a:rPr 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?</a:t>
            </a:r>
            <a:endParaRPr lang="ru-RU" sz="6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429000"/>
            <a:ext cx="7786742" cy="264320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        Выполнила : </a:t>
            </a:r>
            <a:r>
              <a:rPr lang="ru-RU" sz="4000" b="1" dirty="0" smtClean="0">
                <a:solidFill>
                  <a:srgbClr val="00B050"/>
                </a:solidFill>
                <a:latin typeface="Monotype Corsiva" pitchFamily="66" charset="0"/>
              </a:rPr>
              <a:t>Федюшина Алёна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         Руководитель : </a:t>
            </a:r>
            <a:r>
              <a:rPr lang="ru-RU" sz="4000" b="1" dirty="0" smtClean="0">
                <a:solidFill>
                  <a:srgbClr val="00B050"/>
                </a:solidFill>
                <a:latin typeface="Monotype Corsiva" pitchFamily="66" charset="0"/>
              </a:rPr>
              <a:t>Дегтярёва И.А.</a:t>
            </a:r>
          </a:p>
          <a:p>
            <a:r>
              <a:rPr lang="ru-RU" sz="4000" b="1" dirty="0" smtClean="0">
                <a:solidFill>
                  <a:srgbClr val="00B0F0"/>
                </a:solidFill>
                <a:latin typeface="Monotype Corsiva" pitchFamily="66" charset="0"/>
              </a:rPr>
              <a:t>Д/с </a:t>
            </a:r>
            <a:r>
              <a:rPr lang="ru-RU" sz="4000" b="1" dirty="0" smtClean="0">
                <a:solidFill>
                  <a:srgbClr val="00B0F0"/>
                </a:solidFill>
                <a:latin typeface="Monotype Corsiva" pitchFamily="66" charset="0"/>
              </a:rPr>
              <a:t>«Колобок»                                С.Верх - </a:t>
            </a:r>
            <a:r>
              <a:rPr lang="ru-RU" sz="4000" b="1" dirty="0" err="1" smtClean="0">
                <a:solidFill>
                  <a:srgbClr val="00B0F0"/>
                </a:solidFill>
                <a:latin typeface="Monotype Corsiva" pitchFamily="66" charset="0"/>
              </a:rPr>
              <a:t>Пайва</a:t>
            </a:r>
            <a:endParaRPr lang="ru-RU" sz="4000" b="1" dirty="0" smtClean="0">
              <a:solidFill>
                <a:srgbClr val="00B0F0"/>
              </a:solidFill>
              <a:latin typeface="Monotype Corsiva" pitchFamily="66" charset="0"/>
            </a:endParaRPr>
          </a:p>
          <a:p>
            <a:endParaRPr lang="ru-RU" sz="4000" b="1" dirty="0" smtClean="0">
              <a:solidFill>
                <a:srgbClr val="00B050"/>
              </a:solidFill>
              <a:latin typeface="Monotype Corsiva" pitchFamily="66" charset="0"/>
            </a:endParaRPr>
          </a:p>
          <a:p>
            <a:endParaRPr lang="ru-RU" sz="40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365126"/>
            <a:ext cx="7086622" cy="1325563"/>
          </a:xfrm>
        </p:spPr>
        <p:txBody>
          <a:bodyPr/>
          <a:lstStyle/>
          <a:p>
            <a:r>
              <a:rPr lang="ru-RU" dirty="0" smtClean="0"/>
              <a:t>                  </a:t>
            </a:r>
            <a:r>
              <a:rPr lang="ru-RU" sz="4800" dirty="0" smtClean="0">
                <a:solidFill>
                  <a:srgbClr val="C00000"/>
                </a:solidFill>
                <a:latin typeface="Monotype Corsiva" pitchFamily="66" charset="0"/>
              </a:rPr>
              <a:t>Первые художники</a:t>
            </a:r>
            <a:endParaRPr lang="ru-RU" sz="48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1645345_ii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3286124"/>
            <a:ext cx="4857784" cy="3286148"/>
          </a:xfrm>
        </p:spPr>
      </p:pic>
      <p:sp>
        <p:nvSpPr>
          <p:cNvPr id="5" name="TextBox 4"/>
          <p:cNvSpPr txBox="1"/>
          <p:nvPr/>
        </p:nvSpPr>
        <p:spPr>
          <a:xfrm>
            <a:off x="428596" y="1928802"/>
            <a:ext cx="84296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А первые художники появились тогда ,когда люди ещё жили в пещерах. Они рисовали на стенах образы животных (кабанов, мамонтов ,лошадей).</a:t>
            </a: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скачанные файлы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3000372"/>
            <a:ext cx="3571900" cy="364333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365126"/>
            <a:ext cx="4943482" cy="1325563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Monotype Corsiva" pitchFamily="66" charset="0"/>
              </a:rPr>
              <a:t>Первые краски</a:t>
            </a:r>
            <a:endParaRPr lang="ru-RU" sz="5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25625"/>
            <a:ext cx="8572560" cy="435133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Для своих  рисунков пещерные художники использовали   </a:t>
            </a:r>
            <a:r>
              <a:rPr lang="ru-RU" sz="2400" b="1" i="1" dirty="0" smtClean="0">
                <a:solidFill>
                  <a:srgbClr val="00B0F0"/>
                </a:solidFill>
                <a:latin typeface="Monotype Corsiva" pitchFamily="66" charset="0"/>
              </a:rPr>
              <a:t>мел </a:t>
            </a:r>
            <a:r>
              <a:rPr lang="ru-RU" sz="2400" b="1" i="1" dirty="0" smtClean="0">
                <a:solidFill>
                  <a:srgbClr val="7030A0"/>
                </a:solidFill>
                <a:latin typeface="Monotype Corsiva" pitchFamily="66" charset="0"/>
              </a:rPr>
              <a:t>, </a:t>
            </a:r>
            <a:r>
              <a:rPr lang="ru-RU" sz="2400" b="1" i="1" dirty="0" smtClean="0">
                <a:latin typeface="Monotype Corsiva" pitchFamily="66" charset="0"/>
              </a:rPr>
              <a:t>древесный уголь </a:t>
            </a:r>
            <a:r>
              <a:rPr lang="ru-RU" sz="2400" b="1" i="1" dirty="0" smtClean="0">
                <a:solidFill>
                  <a:srgbClr val="7030A0"/>
                </a:solidFill>
                <a:latin typeface="Monotype Corsiva" pitchFamily="66" charset="0"/>
              </a:rPr>
              <a:t>,  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глину</a:t>
            </a:r>
            <a:r>
              <a:rPr lang="ru-RU" sz="2400" b="1" i="1" dirty="0" smtClean="0">
                <a:solidFill>
                  <a:srgbClr val="7030A0"/>
                </a:solidFill>
                <a:latin typeface="Monotype Corsiva" pitchFamily="66" charset="0"/>
              </a:rPr>
              <a:t> , </a:t>
            </a: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смешивая их с жиром животных.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 Рисовали древние люди кисточками из шерсти, палочками или просто пальцем.  Животных изображали толстыми, мясистыми , чтобы охота была удачной. </a:t>
            </a:r>
            <a:endParaRPr lang="ru-RU" sz="24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images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3429000"/>
            <a:ext cx="3857652" cy="2286016"/>
          </a:xfrm>
          <a:prstGeom prst="rect">
            <a:avLst/>
          </a:prstGeom>
        </p:spPr>
      </p:pic>
      <p:pic>
        <p:nvPicPr>
          <p:cNvPr id="6" name="Рисунок 5" descr="скачанные файлы (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3714752"/>
            <a:ext cx="4143404" cy="264320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365126"/>
            <a:ext cx="4943482" cy="1325563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Monotype Corsiva" pitchFamily="66" charset="0"/>
              </a:rPr>
              <a:t>Первые краски</a:t>
            </a:r>
            <a:endParaRPr lang="ru-RU" sz="5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1857365"/>
            <a:ext cx="5357850" cy="4319598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Но потом человеку понадобились другие, более яркие краски, которые он стал получать используя сок , листья ,корни  растений.</a:t>
            </a:r>
          </a:p>
          <a:p>
            <a:pPr>
              <a:buNone/>
            </a:pPr>
            <a:endParaRPr lang="ru-RU" sz="24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Иногда красителями ,смешанными с салом, наполняли деревянные палочки , которые становились похожи на  «цветные карандаши».</a:t>
            </a:r>
            <a:endParaRPr lang="ru-RU" sz="24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img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143116"/>
            <a:ext cx="3113314" cy="430251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365126"/>
            <a:ext cx="5857916" cy="1325563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       Эксперимент1. </a:t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Получение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белой </a:t>
            </a: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краски.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501122" cy="4391037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Я тоже решила попробовать  сделать акварельные краски из того,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что  даёт нам природа .  Начала с белой. Для этого я взяла мел , измельчила его, добавила воду и перемешала. 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Белая </a:t>
            </a: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краска готова.</a:t>
            </a:r>
            <a:endParaRPr lang="ru-RU" sz="24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IMG_20100101_0749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952746"/>
            <a:ext cx="2643206" cy="3524273"/>
          </a:xfrm>
          <a:prstGeom prst="rect">
            <a:avLst/>
          </a:prstGeom>
        </p:spPr>
      </p:pic>
      <p:pic>
        <p:nvPicPr>
          <p:cNvPr id="5" name="Рисунок 4" descr="IMG_20100101_0752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39827" y="2952746"/>
            <a:ext cx="2446751" cy="326233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643306" y="365126"/>
            <a:ext cx="5500694" cy="134936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        Эксперимент2. </a:t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Получение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чёрной</a:t>
            </a: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 краски.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28650" y="1857364"/>
            <a:ext cx="7886700" cy="43195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Затем я взяла  таблетку активированного угля и растолкла его. Потом добавила воду и перемешала.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Чёрная 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краска готова.</a:t>
            </a: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IMG_20100102_0004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167061"/>
            <a:ext cx="2500330" cy="3333772"/>
          </a:xfrm>
          <a:prstGeom prst="rect">
            <a:avLst/>
          </a:prstGeom>
        </p:spPr>
      </p:pic>
      <p:pic>
        <p:nvPicPr>
          <p:cNvPr id="7" name="Рисунок 6" descr="IMG_20100102_0005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2928934"/>
            <a:ext cx="2357454" cy="314327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14678" y="365126"/>
            <a:ext cx="5300672" cy="13255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       Эксперимент 3. </a:t>
            </a:r>
            <a:b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Получение </a:t>
            </a:r>
            <a:r>
              <a:rPr lang="ru-RU" sz="3600" dirty="0" err="1" smtClean="0">
                <a:solidFill>
                  <a:srgbClr val="0070C0"/>
                </a:solidFill>
                <a:latin typeface="Monotype Corsiva" pitchFamily="66" charset="0"/>
              </a:rPr>
              <a:t>голубой</a:t>
            </a:r>
            <a: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краски.</a:t>
            </a:r>
            <a:endParaRPr lang="ru-RU" sz="3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2000240"/>
            <a:ext cx="7572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Потом мне понадобилась </a:t>
            </a:r>
            <a:r>
              <a:rPr lang="ru-RU" sz="2800" dirty="0" err="1" smtClean="0">
                <a:solidFill>
                  <a:srgbClr val="7030A0"/>
                </a:solidFill>
                <a:latin typeface="Monotype Corsiva" pitchFamily="66" charset="0"/>
              </a:rPr>
              <a:t>голубая</a:t>
            </a: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  глина , которую я развела водой. Получилась красивая </a:t>
            </a:r>
            <a:r>
              <a:rPr lang="ru-RU" sz="2800" dirty="0" err="1" smtClean="0">
                <a:solidFill>
                  <a:srgbClr val="0070C0"/>
                </a:solidFill>
                <a:latin typeface="Monotype Corsiva" pitchFamily="66" charset="0"/>
              </a:rPr>
              <a:t>голубая</a:t>
            </a: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 краска.</a:t>
            </a:r>
            <a:endParaRPr lang="ru-RU" sz="2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IMG_20100101_0757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2928934"/>
            <a:ext cx="2643206" cy="3524274"/>
          </a:xfrm>
          <a:prstGeom prst="rect">
            <a:avLst/>
          </a:prstGeom>
        </p:spPr>
      </p:pic>
      <p:pic>
        <p:nvPicPr>
          <p:cNvPr id="7" name="Рисунок 6" descr="images (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071810"/>
            <a:ext cx="2861202" cy="214314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357166"/>
            <a:ext cx="5929354" cy="133352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          Эксперимент3. </a:t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Получение </a:t>
            </a:r>
            <a:r>
              <a:rPr lang="ru-RU" dirty="0" smtClean="0">
                <a:solidFill>
                  <a:srgbClr val="853B7C"/>
                </a:solidFill>
                <a:latin typeface="Monotype Corsiva" pitchFamily="66" charset="0"/>
              </a:rPr>
              <a:t>бордовой</a:t>
            </a: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 краски.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Для этого я взяла одну свеклу, очистила её, натёрла на мелкой тёрке и отжала из неё сок. Он оказался ярко-бордовым и жидким. </a:t>
            </a: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IMG_20100101_0726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3000371"/>
            <a:ext cx="2589610" cy="3452813"/>
          </a:xfrm>
          <a:prstGeom prst="rect">
            <a:avLst/>
          </a:prstGeom>
        </p:spPr>
      </p:pic>
      <p:pic>
        <p:nvPicPr>
          <p:cNvPr id="5" name="Рисунок 4" descr="IMG_20100101_0729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2643182"/>
            <a:ext cx="2571768" cy="342902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365126"/>
            <a:ext cx="4729168" cy="13255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AE1285"/>
                </a:solidFill>
                <a:latin typeface="Monotype Corsiva" pitchFamily="66" charset="0"/>
              </a:rPr>
              <a:t>Бордовая </a:t>
            </a:r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краска готова.</a:t>
            </a:r>
            <a:endParaRPr lang="ru-RU" sz="3600" dirty="0">
              <a:solidFill>
                <a:srgbClr val="AE1285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IMG_20100101_235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53659" y="1785926"/>
            <a:ext cx="2861613" cy="3643338"/>
          </a:xfrm>
        </p:spPr>
      </p:pic>
      <p:pic>
        <p:nvPicPr>
          <p:cNvPr id="5" name="Рисунок 4" descr="IMG_20100101_2351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1714488"/>
            <a:ext cx="3429024" cy="457203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428604"/>
            <a:ext cx="5572164" cy="107157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            Эксперимент 4.</a:t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Получение </a:t>
            </a:r>
            <a:r>
              <a:rPr lang="ru-RU" dirty="0" smtClean="0">
                <a:solidFill>
                  <a:srgbClr val="F88608"/>
                </a:solidFill>
                <a:latin typeface="Monotype Corsiva" pitchFamily="66" charset="0"/>
              </a:rPr>
              <a:t>оранжевой </a:t>
            </a: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краски.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000239"/>
            <a:ext cx="7886700" cy="417672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Мне понадобилась одна морковь, которую я натёрла на тёрке и ,из полученной массы отжала сок.  Сок оказался оранжевый, жидкий.  </a:t>
            </a:r>
            <a:endParaRPr lang="ru-RU" sz="2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IMG_20100101_0732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3286124"/>
            <a:ext cx="2357454" cy="3143272"/>
          </a:xfrm>
          <a:prstGeom prst="rect">
            <a:avLst/>
          </a:prstGeom>
        </p:spPr>
      </p:pic>
      <p:pic>
        <p:nvPicPr>
          <p:cNvPr id="5" name="Рисунок 4" descr="IMG_20100101_0734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214686"/>
            <a:ext cx="2143140" cy="285752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54" y="365126"/>
            <a:ext cx="5157796" cy="1325563"/>
          </a:xfrm>
        </p:spPr>
        <p:txBody>
          <a:bodyPr/>
          <a:lstStyle/>
          <a:p>
            <a:r>
              <a:rPr lang="ru-RU" sz="3600" dirty="0" smtClean="0">
                <a:solidFill>
                  <a:srgbClr val="F88608"/>
                </a:solidFill>
                <a:latin typeface="Monotype Corsiva" pitchFamily="66" charset="0"/>
              </a:rPr>
              <a:t>Оранжевая </a:t>
            </a:r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краска  готова.</a:t>
            </a:r>
            <a:endParaRPr lang="ru-RU" dirty="0"/>
          </a:p>
        </p:txBody>
      </p:sp>
      <p:pic>
        <p:nvPicPr>
          <p:cNvPr id="4" name="Содержимое 3" descr="IMG_20100101_2353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785926"/>
            <a:ext cx="3346857" cy="4462475"/>
          </a:xfrm>
        </p:spPr>
      </p:pic>
      <p:pic>
        <p:nvPicPr>
          <p:cNvPr id="5" name="Рисунок 4" descr="IMG_20100101_2353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1785926"/>
            <a:ext cx="3000396" cy="400052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643306" y="357166"/>
            <a:ext cx="4943482" cy="292895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Засевали семь сестер </a:t>
            </a:r>
            <a:b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Поля белого простор </a:t>
            </a:r>
            <a:b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Чудесами, словно в сказке. </a:t>
            </a:r>
            <a:b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А зовут волшебниц…</a:t>
            </a:r>
            <a:b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                                  (Краски)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images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2571744"/>
            <a:ext cx="4714908" cy="314327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500042"/>
            <a:ext cx="5214974" cy="119064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          Эксперимент 5. </a:t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Получение </a:t>
            </a:r>
            <a:r>
              <a:rPr lang="ru-RU" dirty="0" smtClean="0">
                <a:solidFill>
                  <a:srgbClr val="FF0066"/>
                </a:solidFill>
                <a:latin typeface="Monotype Corsiva" pitchFamily="66" charset="0"/>
              </a:rPr>
              <a:t>малиновой </a:t>
            </a: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краски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28801"/>
            <a:ext cx="8501122" cy="424816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Я взяла немного ягод клубники, размяла их . Ягоды дали сок, который я и отжала .  Получилась яркая </a:t>
            </a:r>
            <a:r>
              <a:rPr lang="ru-RU" sz="2800" dirty="0" smtClean="0">
                <a:solidFill>
                  <a:srgbClr val="AE1285"/>
                </a:solidFill>
                <a:latin typeface="Monotype Corsiva" pitchFamily="66" charset="0"/>
              </a:rPr>
              <a:t>малиновая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 краска.</a:t>
            </a: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IMG_20100101_235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2786057"/>
            <a:ext cx="2750345" cy="3667127"/>
          </a:xfrm>
          <a:prstGeom prst="rect">
            <a:avLst/>
          </a:prstGeom>
        </p:spPr>
      </p:pic>
      <p:pic>
        <p:nvPicPr>
          <p:cNvPr id="5" name="Рисунок 4" descr="IMG_20100101_2355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2786058"/>
            <a:ext cx="2143140" cy="285752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571480"/>
            <a:ext cx="5429256" cy="1119209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      Эксперимент 6. </a:t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Получение </a:t>
            </a:r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>зелёной </a:t>
            </a: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краски.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00240"/>
            <a:ext cx="8501122" cy="417672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Для этого мне понадобились листья петрушки, которые  я измельчила  на мясорубке, а потом отжала сок. Получилась </a:t>
            </a:r>
            <a:r>
              <a:rPr lang="ru-RU" sz="2800" dirty="0" smtClean="0">
                <a:solidFill>
                  <a:srgbClr val="00B050"/>
                </a:solidFill>
                <a:latin typeface="Monotype Corsiva" pitchFamily="66" charset="0"/>
              </a:rPr>
              <a:t>зелёная </a:t>
            </a: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краска.</a:t>
            </a:r>
            <a:endParaRPr lang="ru-RU" sz="2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IMG_20100101_0747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3214686"/>
            <a:ext cx="2411033" cy="3214710"/>
          </a:xfrm>
          <a:prstGeom prst="rect">
            <a:avLst/>
          </a:prstGeom>
        </p:spPr>
      </p:pic>
      <p:pic>
        <p:nvPicPr>
          <p:cNvPr id="5" name="Рисунок 4" descr="IMG_20100101_2359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857496"/>
            <a:ext cx="2428874" cy="323849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</a:t>
            </a: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Эксперимент 7. Я рисую.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928801"/>
            <a:ext cx="7886700" cy="424816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Я попробовала  нарисовать полученными красками рисунок.  Краска хорошо ложится на бумагу, но цвета тусклые.</a:t>
            </a: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IMG_20100102_0022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143248"/>
            <a:ext cx="2571768" cy="3429024"/>
          </a:xfrm>
          <a:prstGeom prst="rect">
            <a:avLst/>
          </a:prstGeom>
        </p:spPr>
      </p:pic>
      <p:pic>
        <p:nvPicPr>
          <p:cNvPr id="5" name="Рисунок 4" descr="IMG_20100101_0814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2714620"/>
            <a:ext cx="2643206" cy="352427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00102_0023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75528" y="428604"/>
            <a:ext cx="4500593" cy="6000792"/>
          </a:xfrm>
          <a:prstGeom prst="rect">
            <a:avLst/>
          </a:prstGeom>
        </p:spPr>
      </p:pic>
      <p:pic>
        <p:nvPicPr>
          <p:cNvPr id="5" name="Рисунок 4" descr="IMG_20100101_0815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000108"/>
            <a:ext cx="4000528" cy="533403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571480"/>
            <a:ext cx="4371978" cy="1119209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Monotype Corsiva" pitchFamily="66" charset="0"/>
              </a:rPr>
              <a:t>Выводы:</a:t>
            </a:r>
            <a:endParaRPr lang="ru-RU" sz="5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143116"/>
            <a:ext cx="7886700" cy="4033846"/>
          </a:xfrm>
        </p:spPr>
        <p:txBody>
          <a:bodyPr/>
          <a:lstStyle/>
          <a:p>
            <a:r>
              <a:rPr lang="ru-RU" sz="2400" smtClean="0">
                <a:solidFill>
                  <a:srgbClr val="7030A0"/>
                </a:solidFill>
                <a:latin typeface="Monotype Corsiva" pitchFamily="66" charset="0"/>
              </a:rPr>
              <a:t> Я </a:t>
            </a: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узнала как  и когда появились краски; узнала ,что приготовить краски в домашних условиях можно, но они отличаются от купленных в магазине. У таких красок есть преимущества и недостатки.</a:t>
            </a:r>
          </a:p>
          <a:p>
            <a:endParaRPr lang="ru-RU" dirty="0" smtClean="0"/>
          </a:p>
          <a:p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Преимущество:</a:t>
            </a:r>
            <a:r>
              <a:rPr lang="ru-RU" sz="2400" dirty="0" smtClean="0"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экологически чистые, бесплатные</a:t>
            </a:r>
            <a:r>
              <a:rPr lang="ru-RU" sz="2400" dirty="0" smtClean="0">
                <a:latin typeface="Monotype Corsiva" pitchFamily="66" charset="0"/>
              </a:rPr>
              <a:t>.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Недостатки: 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нет ярких цветов,  их трудно хранить</a:t>
            </a:r>
            <a:r>
              <a:rPr lang="ru-RU" sz="2400" dirty="0" smtClean="0">
                <a:latin typeface="Monotype Corsiva" pitchFamily="66" charset="0"/>
              </a:rPr>
              <a:t>.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43438" y="214290"/>
            <a:ext cx="36433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Monotype Corsiva" pitchFamily="66" charset="0"/>
              </a:rPr>
              <a:t>И всё же :</a:t>
            </a:r>
            <a:endParaRPr lang="ru-RU" sz="4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857232"/>
            <a:ext cx="550072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</a:rPr>
              <a:t>Краски любят все ребята,</a:t>
            </a:r>
          </a:p>
          <a:p>
            <a:endParaRPr lang="ru-RU" sz="2400" dirty="0" smtClean="0">
              <a:latin typeface="Monotype Corsiva" pitchFamily="66" charset="0"/>
            </a:endParaRPr>
          </a:p>
          <a:p>
            <a:r>
              <a:rPr lang="ru-RU" sz="2400" dirty="0" smtClean="0">
                <a:solidFill>
                  <a:srgbClr val="FF0066"/>
                </a:solidFill>
                <a:latin typeface="Monotype Corsiva" pitchFamily="66" charset="0"/>
              </a:rPr>
              <a:t>Весь мир наш красками богатый.</a:t>
            </a:r>
          </a:p>
          <a:p>
            <a:endParaRPr lang="ru-RU" sz="2400" dirty="0" smtClean="0">
              <a:latin typeface="Monotype Corsiva" pitchFamily="66" charset="0"/>
            </a:endParaRPr>
          </a:p>
          <a:p>
            <a:r>
              <a:rPr lang="ru-RU" sz="2400" dirty="0" smtClean="0">
                <a:solidFill>
                  <a:srgbClr val="00B050"/>
                </a:solidFill>
                <a:latin typeface="Monotype Corsiva" pitchFamily="66" charset="0"/>
              </a:rPr>
              <a:t>Цвет нужен людям и траве</a:t>
            </a:r>
          </a:p>
          <a:p>
            <a:endParaRPr lang="ru-RU" sz="2400" dirty="0" smtClean="0">
              <a:solidFill>
                <a:srgbClr val="FFC000"/>
              </a:solidFill>
              <a:latin typeface="Monotype Corsiva" pitchFamily="66" charset="0"/>
            </a:endParaRPr>
          </a:p>
          <a:p>
            <a:r>
              <a:rPr lang="ru-RU" sz="2400" dirty="0" smtClean="0">
                <a:solidFill>
                  <a:srgbClr val="FFC000"/>
                </a:solidFill>
                <a:latin typeface="Monotype Corsiva" pitchFamily="66" charset="0"/>
              </a:rPr>
              <a:t>Огню и туче, и горе.</a:t>
            </a:r>
          </a:p>
          <a:p>
            <a:endParaRPr lang="ru-RU" sz="2400" dirty="0" smtClean="0">
              <a:latin typeface="Monotype Corsiva" pitchFamily="66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Ежу, цветку и рыбке</a:t>
            </a:r>
          </a:p>
          <a:p>
            <a:endParaRPr lang="ru-RU" sz="2400" dirty="0" smtClean="0">
              <a:latin typeface="Monotype Corsiva" pitchFamily="66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Лисе, слону, улитке.</a:t>
            </a:r>
          </a:p>
          <a:p>
            <a:endParaRPr lang="ru-RU" sz="2400" dirty="0" smtClean="0">
              <a:latin typeface="Monotype Corsiva" pitchFamily="66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Вот разноцветная страна</a:t>
            </a:r>
          </a:p>
          <a:p>
            <a:endParaRPr lang="ru-RU" sz="2400" dirty="0" smtClean="0">
              <a:latin typeface="Monotype Corsiva" pitchFamily="66" charset="0"/>
            </a:endParaRPr>
          </a:p>
          <a:p>
            <a:r>
              <a:rPr lang="ru-RU" sz="2400" dirty="0" smtClean="0">
                <a:solidFill>
                  <a:srgbClr val="F88608"/>
                </a:solidFill>
                <a:latin typeface="Monotype Corsiva" pitchFamily="66" charset="0"/>
              </a:rPr>
              <a:t>Зовет и радует она!</a:t>
            </a:r>
            <a:endParaRPr lang="ru-RU" sz="2400" dirty="0">
              <a:solidFill>
                <a:srgbClr val="F88608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скачанные файлы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4674624">
            <a:off x="102543" y="3020507"/>
            <a:ext cx="2619375" cy="1743075"/>
          </a:xfrm>
          <a:prstGeom prst="rect">
            <a:avLst/>
          </a:prstGeom>
        </p:spPr>
      </p:pic>
      <p:pic>
        <p:nvPicPr>
          <p:cNvPr id="7" name="Рисунок 6" descr="images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748719">
            <a:off x="6368372" y="1811359"/>
            <a:ext cx="2402956" cy="168164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071810"/>
            <a:ext cx="2643206" cy="25717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642918"/>
            <a:ext cx="5143536" cy="2357454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Monotype Corsiva" pitchFamily="66" charset="0"/>
              </a:rPr>
              <a:t> С</a:t>
            </a:r>
            <a:r>
              <a:rPr lang="ru-RU" sz="6600" b="1" dirty="0" smtClean="0">
                <a:solidFill>
                  <a:srgbClr val="0070C0"/>
                </a:solidFill>
                <a:latin typeface="Monotype Corsiva" pitchFamily="66" charset="0"/>
              </a:rPr>
              <a:t>п</a:t>
            </a:r>
            <a:r>
              <a:rPr lang="ru-RU" sz="6600" b="1" dirty="0" smtClean="0">
                <a:solidFill>
                  <a:srgbClr val="FFC000"/>
                </a:solidFill>
                <a:latin typeface="Monotype Corsiva" pitchFamily="66" charset="0"/>
              </a:rPr>
              <a:t>а</a:t>
            </a:r>
            <a:r>
              <a:rPr lang="ru-RU" sz="6600" b="1" dirty="0" smtClean="0">
                <a:solidFill>
                  <a:srgbClr val="00B050"/>
                </a:solidFill>
                <a:latin typeface="Monotype Corsiva" pitchFamily="66" charset="0"/>
              </a:rPr>
              <a:t>с</a:t>
            </a:r>
            <a:r>
              <a:rPr lang="ru-RU" sz="6600" b="1" dirty="0" smtClean="0">
                <a:solidFill>
                  <a:srgbClr val="7030A0"/>
                </a:solidFill>
                <a:latin typeface="Monotype Corsiva" pitchFamily="66" charset="0"/>
              </a:rPr>
              <a:t>и</a:t>
            </a:r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б</a:t>
            </a:r>
            <a:r>
              <a:rPr lang="ru-RU" sz="6600" b="1" dirty="0" smtClean="0">
                <a:solidFill>
                  <a:srgbClr val="FF0066"/>
                </a:solidFill>
                <a:latin typeface="Monotype Corsiva" pitchFamily="66" charset="0"/>
              </a:rPr>
              <a:t>о</a:t>
            </a:r>
            <a:r>
              <a:rPr lang="ru-RU" sz="6600" b="1" dirty="0" smtClean="0">
                <a:solidFill>
                  <a:srgbClr val="FF0066"/>
                </a:solidFill>
              </a:rPr>
              <a:t> </a:t>
            </a:r>
            <a:r>
              <a:rPr lang="ru-RU" sz="6600" b="1" dirty="0" smtClean="0">
                <a:solidFill>
                  <a:srgbClr val="002060"/>
                </a:solidFill>
                <a:latin typeface="Monotype Corsiva" pitchFamily="66" charset="0"/>
              </a:rPr>
              <a:t>з</a:t>
            </a:r>
            <a:r>
              <a:rPr lang="ru-RU" sz="6600" b="1" dirty="0" smtClean="0">
                <a:solidFill>
                  <a:srgbClr val="FF0000"/>
                </a:solidFill>
                <a:latin typeface="Monotype Corsiva" pitchFamily="66" charset="0"/>
              </a:rPr>
              <a:t>а </a:t>
            </a:r>
            <a:r>
              <a:rPr lang="ru-RU" sz="6600" b="1" dirty="0" smtClean="0">
                <a:solidFill>
                  <a:srgbClr val="00B0F0"/>
                </a:solidFill>
                <a:latin typeface="Monotype Corsiva" pitchFamily="66" charset="0"/>
              </a:rPr>
              <a:t>в</a:t>
            </a:r>
            <a:r>
              <a:rPr lang="ru-RU" sz="6600" b="1" dirty="0" smtClean="0">
                <a:solidFill>
                  <a:srgbClr val="FFC000"/>
                </a:solidFill>
                <a:latin typeface="Monotype Corsiva" pitchFamily="66" charset="0"/>
              </a:rPr>
              <a:t>н</a:t>
            </a:r>
            <a:r>
              <a:rPr lang="ru-RU" sz="6600" b="1" dirty="0" smtClean="0">
                <a:solidFill>
                  <a:srgbClr val="00B050"/>
                </a:solidFill>
                <a:latin typeface="Monotype Corsiva" pitchFamily="66" charset="0"/>
              </a:rPr>
              <a:t>и</a:t>
            </a:r>
            <a:r>
              <a:rPr lang="ru-RU" sz="6600" b="1" dirty="0" smtClean="0">
                <a:solidFill>
                  <a:srgbClr val="7030A0"/>
                </a:solidFill>
                <a:latin typeface="Monotype Corsiva" pitchFamily="66" charset="0"/>
              </a:rPr>
              <a:t>м</a:t>
            </a:r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а</a:t>
            </a:r>
            <a:r>
              <a:rPr lang="ru-RU" sz="6600" b="1" dirty="0" smtClean="0">
                <a:solidFill>
                  <a:srgbClr val="AE1285"/>
                </a:solidFill>
                <a:latin typeface="Monotype Corsiva" pitchFamily="66" charset="0"/>
              </a:rPr>
              <a:t>н</a:t>
            </a:r>
            <a:r>
              <a:rPr lang="ru-RU" sz="6600" b="1" dirty="0" smtClean="0">
                <a:solidFill>
                  <a:srgbClr val="002060"/>
                </a:solidFill>
                <a:latin typeface="Monotype Corsiva" pitchFamily="66" charset="0"/>
              </a:rPr>
              <a:t>и</a:t>
            </a:r>
            <a:r>
              <a:rPr lang="ru-RU" sz="6600" b="1" dirty="0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6600" b="1" dirty="0" smtClean="0">
                <a:solidFill>
                  <a:srgbClr val="00B050"/>
                </a:solidFill>
                <a:latin typeface="Monotype Corsiva" pitchFamily="66" charset="0"/>
              </a:rPr>
              <a:t>!!!</a:t>
            </a:r>
            <a:endParaRPr lang="ru-RU" sz="66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images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357430"/>
            <a:ext cx="4929190" cy="354008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929066"/>
            <a:ext cx="2071702" cy="1071570"/>
          </a:xfrm>
        </p:spPr>
        <p:txBody>
          <a:bodyPr>
            <a:noAutofit/>
          </a:bodyPr>
          <a:lstStyle/>
          <a:p>
            <a:endParaRPr lang="ru-RU" sz="28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642918"/>
            <a:ext cx="5429288" cy="585791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 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Я очень люблю рисовать карандашами и  красками. Их мне мама покупает в магазине. Но вот однажды я задумалась : 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 А как появились краски?  Чем раньше рисовали люди, когда ещё не было магазинов? Какая краска была самой первой? 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  И  могу ли я сама сделать краски?</a:t>
            </a:r>
          </a:p>
          <a:p>
            <a:pPr>
              <a:buNone/>
            </a:pPr>
            <a:endParaRPr lang="ru-RU" sz="3600" dirty="0">
              <a:solidFill>
                <a:schemeClr val="accent5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IMG_20100101_2349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666839"/>
            <a:ext cx="3357586" cy="447678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86808" cy="600076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                     Цель моей работы:</a:t>
            </a: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b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В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ыяснить, как появились краски и можно ли их сделать в домашних условиях.</a:t>
            </a:r>
            <a:b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    </a:t>
            </a:r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Задачи: </a:t>
            </a:r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  <a:sym typeface="Wingdings 2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Monotype Corsiva" pitchFamily="66" charset="0"/>
                <a:sym typeface="Wingdings 2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sym typeface="Wingdings 2"/>
              </a:rPr>
              <a:t>Узнать из чего раньше делали краски  и кто 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  <a:sym typeface="Wingdings 2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sym typeface="Wingdings 2"/>
              </a:rPr>
              <a:t>    был первым художником;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  <a:sym typeface="Wingdings 2"/>
              </a:rPr>
            </a:b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  <a:sym typeface="Wingdings 2"/>
              </a:rPr>
              <a:t> Провести эксперимент: изготовить краски </a:t>
            </a:r>
            <a:br>
              <a:rPr lang="ru-RU" sz="3600" dirty="0" smtClean="0">
                <a:solidFill>
                  <a:srgbClr val="002060"/>
                </a:solidFill>
                <a:latin typeface="Monotype Corsiva" pitchFamily="66" charset="0"/>
                <a:sym typeface="Wingdings 2"/>
              </a:rPr>
            </a:b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  <a:sym typeface="Wingdings 2"/>
              </a:rPr>
              <a:t>   в домашних условиях;</a:t>
            </a:r>
            <a:br>
              <a:rPr lang="ru-RU" sz="3600" dirty="0" smtClean="0">
                <a:solidFill>
                  <a:srgbClr val="002060"/>
                </a:solidFill>
                <a:latin typeface="Monotype Corsiva" pitchFamily="66" charset="0"/>
                <a:sym typeface="Wingdings 2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sym typeface="Wingdings 2"/>
              </a:rPr>
              <a:t>Сравнить краски , сделанные дома 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  <a:sym typeface="Wingdings 2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sym typeface="Wingdings 2"/>
              </a:rPr>
              <a:t>    </a:t>
            </a:r>
            <a:r>
              <a:rPr lang="ru-RU" sz="3200" smtClean="0">
                <a:solidFill>
                  <a:srgbClr val="002060"/>
                </a:solidFill>
                <a:latin typeface="Monotype Corsiva" pitchFamily="66" charset="0"/>
                <a:sym typeface="Wingdings 2"/>
              </a:rPr>
              <a:t>и купленные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sym typeface="Wingdings 2"/>
              </a:rPr>
              <a:t>в магазине.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071810"/>
            <a:ext cx="8515350" cy="1000132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 </a:t>
            </a:r>
            <a:r>
              <a:rPr lang="ru-RU" sz="4400" dirty="0" smtClean="0">
                <a:solidFill>
                  <a:srgbClr val="C00000"/>
                </a:solidFill>
                <a:latin typeface="Monotype Corsiva" pitchFamily="66" charset="0"/>
              </a:rPr>
              <a:t>Объект исследования</a:t>
            </a:r>
            <a:r>
              <a:rPr lang="ru-RU" dirty="0" smtClean="0">
                <a:latin typeface="Monotype Corsiva" pitchFamily="66" charset="0"/>
              </a:rPr>
              <a:t>: </a:t>
            </a:r>
            <a:r>
              <a:rPr lang="ru-RU" sz="5400" dirty="0" smtClean="0">
                <a:solidFill>
                  <a:srgbClr val="7030A0"/>
                </a:solidFill>
                <a:latin typeface="Monotype Corsiva" pitchFamily="66" charset="0"/>
              </a:rPr>
              <a:t>К</a:t>
            </a:r>
            <a: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  <a:t>Р</a:t>
            </a:r>
            <a:r>
              <a:rPr lang="ru-RU" sz="5400" dirty="0" smtClean="0">
                <a:solidFill>
                  <a:srgbClr val="00B050"/>
                </a:solidFill>
                <a:latin typeface="Monotype Corsiva" pitchFamily="66" charset="0"/>
              </a:rPr>
              <a:t>А</a:t>
            </a:r>
            <a:r>
              <a:rPr lang="ru-RU" sz="5400" dirty="0" smtClean="0">
                <a:solidFill>
                  <a:srgbClr val="0070C0"/>
                </a:solidFill>
                <a:latin typeface="Monotype Corsiva" pitchFamily="66" charset="0"/>
              </a:rPr>
              <a:t>С</a:t>
            </a:r>
            <a:r>
              <a:rPr lang="ru-RU" sz="5400" dirty="0" smtClean="0">
                <a:solidFill>
                  <a:srgbClr val="FFC000"/>
                </a:solidFill>
                <a:latin typeface="Monotype Corsiva" pitchFamily="66" charset="0"/>
              </a:rPr>
              <a:t>К</a:t>
            </a:r>
            <a:r>
              <a:rPr lang="ru-RU" sz="5400" dirty="0" smtClean="0">
                <a:solidFill>
                  <a:srgbClr val="C00000"/>
                </a:solidFill>
                <a:latin typeface="Monotype Corsiva" pitchFamily="66" charset="0"/>
              </a:rPr>
              <a:t>И</a:t>
            </a:r>
            <a:br>
              <a:rPr lang="ru-RU" sz="5400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5400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5400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Monotype Corsiva" pitchFamily="66" charset="0"/>
              </a:rPr>
              <a:t>Гипотеза: </a:t>
            </a:r>
            <a:r>
              <a:rPr lang="ru-RU" sz="4000" dirty="0" smtClean="0">
                <a:solidFill>
                  <a:srgbClr val="0070C0"/>
                </a:solidFill>
                <a:latin typeface="Monotype Corsiva" pitchFamily="66" charset="0"/>
              </a:rPr>
              <a:t> Я предполагаю , что краски</a:t>
            </a:r>
            <a:br>
              <a:rPr lang="ru-RU" sz="40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4000" dirty="0" smtClean="0">
                <a:solidFill>
                  <a:srgbClr val="0070C0"/>
                </a:solidFill>
                <a:latin typeface="Monotype Corsiva" pitchFamily="66" charset="0"/>
              </a:rPr>
              <a:t> можно сделать самостоятельно , но они будут отличаться от магазинных</a:t>
            </a:r>
            <a:r>
              <a:rPr lang="ru-RU" sz="4400" dirty="0" smtClean="0">
                <a:solidFill>
                  <a:srgbClr val="0070C0"/>
                </a:solidFill>
                <a:latin typeface="Monotype Corsiva" pitchFamily="66" charset="0"/>
              </a:rPr>
              <a:t>.</a:t>
            </a:r>
            <a:endParaRPr lang="ru-RU" sz="4400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457200"/>
            <a:ext cx="2793233" cy="14001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depositphotos_17179401-stock-photo-thinking-ki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66" b="66"/>
          <a:stretch>
            <a:fillRect/>
          </a:stretch>
        </p:blipFill>
        <p:spPr>
          <a:xfrm>
            <a:off x="714348" y="428604"/>
            <a:ext cx="3357586" cy="3235295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629841" y="3929066"/>
            <a:ext cx="2949178" cy="23574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скачанные файлы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785794"/>
            <a:ext cx="2786082" cy="3071926"/>
          </a:xfrm>
          <a:prstGeom prst="rect">
            <a:avLst/>
          </a:prstGeom>
        </p:spPr>
      </p:pic>
      <p:pic>
        <p:nvPicPr>
          <p:cNvPr id="9" name="Рисунок 8" descr="скачанные файлы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3929067"/>
            <a:ext cx="4393400" cy="2928934"/>
          </a:xfrm>
          <a:prstGeom prst="rect">
            <a:avLst/>
          </a:prstGeom>
        </p:spPr>
      </p:pic>
      <p:pic>
        <p:nvPicPr>
          <p:cNvPr id="10" name="Рисунок 9" descr="images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3571852"/>
            <a:ext cx="3143240" cy="32861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71604" y="500042"/>
            <a:ext cx="5786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Методы  исследования</a:t>
            </a:r>
            <a:endParaRPr lang="ru-RU" sz="4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357554" y="357166"/>
            <a:ext cx="5786446" cy="185738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Что называют краской?</a:t>
            </a:r>
            <a:endParaRPr lang="ru-RU" sz="4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2143116"/>
            <a:ext cx="8086754" cy="40338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«</a:t>
            </a:r>
            <a:r>
              <a:rPr lang="ru-RU" sz="3600" dirty="0" smtClean="0">
                <a:solidFill>
                  <a:srgbClr val="00B050"/>
                </a:solidFill>
                <a:latin typeface="Monotype Corsiva" pitchFamily="66" charset="0"/>
              </a:rPr>
              <a:t>Краска -  это всякое вещество служащее для крашения, для окраски во все цвета.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pPr>
              <a:buNone/>
            </a:pPr>
            <a:endParaRPr lang="ru-RU" sz="2400" dirty="0" smtClean="0">
              <a:solidFill>
                <a:srgbClr val="00B050"/>
              </a:solidFill>
              <a:latin typeface="Monotype Corsiva" pitchFamily="66" charset="0"/>
            </a:endParaRPr>
          </a:p>
          <a:p>
            <a:pPr>
              <a:buNone/>
            </a:pPr>
            <a:endParaRPr lang="ru-RU" sz="2400" dirty="0" smtClean="0">
              <a:solidFill>
                <a:srgbClr val="00B050"/>
              </a:solidFill>
              <a:latin typeface="Monotype Corsiva" pitchFamily="66" charset="0"/>
            </a:endParaRPr>
          </a:p>
          <a:p>
            <a:pPr>
              <a:buNone/>
            </a:pPr>
            <a:endParaRPr lang="ru-RU" sz="2400" dirty="0" smtClean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8" name="Рисунок 7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1108269">
            <a:off x="418183" y="3505104"/>
            <a:ext cx="4235329" cy="314843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14678" y="428604"/>
            <a:ext cx="6286544" cy="1948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Краски могут быть масляные, клеевые  ,водяные; сухие краски ,    карандаш</a:t>
            </a:r>
            <a:r>
              <a:rPr lang="ru-RU" sz="4400" dirty="0" smtClean="0">
                <a:solidFill>
                  <a:srgbClr val="C00000"/>
                </a:solidFill>
                <a:latin typeface="Monotype Corsiva" pitchFamily="66" charset="0"/>
              </a:rPr>
              <a:t>и. </a:t>
            </a:r>
          </a:p>
        </p:txBody>
      </p:sp>
      <p:pic>
        <p:nvPicPr>
          <p:cNvPr id="5" name="Рисунок 4" descr="скачанные файлы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82" y="2214554"/>
            <a:ext cx="3929090" cy="3929090"/>
          </a:xfrm>
          <a:prstGeom prst="rect">
            <a:avLst/>
          </a:prstGeom>
        </p:spPr>
      </p:pic>
      <p:pic>
        <p:nvPicPr>
          <p:cNvPr id="6" name="Рисунок 5" descr="скачанные файлы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285992"/>
            <a:ext cx="4172094" cy="278608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чанные файлы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1" y="2357430"/>
            <a:ext cx="4126958" cy="3786214"/>
          </a:xfrm>
          <a:prstGeom prst="rect">
            <a:avLst/>
          </a:prstGeom>
        </p:spPr>
      </p:pic>
      <p:pic>
        <p:nvPicPr>
          <p:cNvPr id="3" name="Рисунок 2" descr="скачанные файлы (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642918"/>
            <a:ext cx="3802203" cy="370523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0047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000047</Template>
  <TotalTime>1048</TotalTime>
  <Words>517</Words>
  <Application>Microsoft Office PowerPoint</Application>
  <PresentationFormat>Экран (4:3)</PresentationFormat>
  <Paragraphs>68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000047</vt:lpstr>
      <vt:lpstr>Исследовательская  работа  Как краски появились ?</vt:lpstr>
      <vt:lpstr>Засевали семь сестер  Поля белого простор  Чудесами, словно в сказке.  А зовут волшебниц…                                   (Краски)</vt:lpstr>
      <vt:lpstr>Слайд 3</vt:lpstr>
      <vt:lpstr>                     Цель моей работы:  Выяснить, как появились краски и можно ли их сделать в домашних условиях.                              Задачи:  Узнать из чего раньше делали краски  и кто      был первым художником;  Провести эксперимент: изготовить краски     в домашних условиях; Сравнить краски , сделанные дома      и купленные в магазине.</vt:lpstr>
      <vt:lpstr> Объект исследования: КРАСКИ  Гипотеза:  Я предполагаю , что краски  можно сделать самостоятельно , но они будут отличаться от магазинных.</vt:lpstr>
      <vt:lpstr>Слайд 6</vt:lpstr>
      <vt:lpstr>Что называют краской?</vt:lpstr>
      <vt:lpstr>Слайд 8</vt:lpstr>
      <vt:lpstr>Слайд 9</vt:lpstr>
      <vt:lpstr>                  Первые художники</vt:lpstr>
      <vt:lpstr>Первые краски</vt:lpstr>
      <vt:lpstr>Первые краски</vt:lpstr>
      <vt:lpstr>       Эксперимент1.  Получение белой краски.</vt:lpstr>
      <vt:lpstr>        Эксперимент2.  Получение чёрной краски.</vt:lpstr>
      <vt:lpstr>       Эксперимент 3.  Получение голубой краски.</vt:lpstr>
      <vt:lpstr>          Эксперимент3.  Получение бордовой краски.</vt:lpstr>
      <vt:lpstr>Бордовая краска готова.</vt:lpstr>
      <vt:lpstr>            Эксперимент 4. Получение оранжевой краски.</vt:lpstr>
      <vt:lpstr>Оранжевая краска  готова.</vt:lpstr>
      <vt:lpstr>          Эксперимент 5.  Получение малиновой краски.</vt:lpstr>
      <vt:lpstr>      Эксперимент 6.  Получение зелёной краски.</vt:lpstr>
      <vt:lpstr>                        Эксперимент 7. Я рисую.</vt:lpstr>
      <vt:lpstr>Слайд 23</vt:lpstr>
      <vt:lpstr>Выводы: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103</cp:revision>
  <dcterms:modified xsi:type="dcterms:W3CDTF">2022-12-18T05:37:50Z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1015684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