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34812C-12AB-437A-B1A2-FDDE606E6002}" v="359" dt="2022-11-27T19:40:03.732"/>
    <p1510:client id="{8157407A-95F0-402A-AD7E-DEC1341F4CAF}" v="3" dt="2022-12-05T17:56:47.425"/>
    <p1510:client id="{C712F978-EC8A-4D7D-A137-517F2B2BE56D}" v="325" dt="2022-11-26T09:54:36.685"/>
    <p1510:client id="{FFD266DE-C9FA-431F-BC4A-964002B13244}" v="2" dt="2022-12-18T17:44:37.3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73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6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46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33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30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28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72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32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7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3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1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9138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27" r:id="rId6"/>
    <p:sldLayoutId id="2147483723" r:id="rId7"/>
    <p:sldLayoutId id="2147483724" r:id="rId8"/>
    <p:sldLayoutId id="2147483725" r:id="rId9"/>
    <p:sldLayoutId id="2147483726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9" name="Rectangle 58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710514"/>
            <a:ext cx="10668000" cy="4757350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 algn="l"/>
            <a:br>
              <a:rPr lang="en-US" sz="3700" b="1" dirty="0"/>
            </a:br>
            <a:br>
              <a:rPr lang="en-US" sz="3700" b="1" dirty="0"/>
            </a:br>
            <a:br>
              <a:rPr lang="en-US" sz="3700" b="1" dirty="0"/>
            </a:br>
            <a:r>
              <a:rPr lang="en-US" sz="3700" b="1" dirty="0">
                <a:latin typeface="Times New Roman"/>
                <a:cs typeface="Times New Roman"/>
              </a:rPr>
              <a:t>«</a:t>
            </a:r>
            <a:r>
              <a:rPr lang="en-US" sz="3700" b="1" dirty="0" err="1">
                <a:latin typeface="Times New Roman"/>
                <a:cs typeface="Times New Roman"/>
              </a:rPr>
              <a:t>Результативность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проведения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воспитательно-образовательнрых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мероприятий</a:t>
            </a:r>
            <a:r>
              <a:rPr lang="en-US" sz="3700" b="1" dirty="0">
                <a:latin typeface="Times New Roman"/>
                <a:cs typeface="Times New Roman"/>
              </a:rPr>
              <a:t>, </a:t>
            </a:r>
            <a:r>
              <a:rPr lang="en-US" sz="3700" b="1" dirty="0" err="1">
                <a:latin typeface="Times New Roman"/>
                <a:cs typeface="Times New Roman"/>
              </a:rPr>
              <a:t>направленных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на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развитие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самостоятельности</a:t>
            </a:r>
            <a:r>
              <a:rPr lang="en-US" sz="3700" b="1" dirty="0">
                <a:latin typeface="Times New Roman"/>
                <a:cs typeface="Times New Roman"/>
              </a:rPr>
              <a:t> и </a:t>
            </a:r>
            <a:r>
              <a:rPr lang="en-US" sz="3700" b="1" dirty="0" err="1">
                <a:latin typeface="Times New Roman"/>
                <a:cs typeface="Times New Roman"/>
              </a:rPr>
              <a:t>инициативности</a:t>
            </a:r>
            <a:r>
              <a:rPr lang="en-US" sz="3700" b="1" dirty="0">
                <a:latin typeface="Times New Roman"/>
                <a:cs typeface="Times New Roman"/>
              </a:rPr>
              <a:t> </a:t>
            </a:r>
            <a:r>
              <a:rPr lang="en-US" sz="3700" b="1" dirty="0" err="1">
                <a:latin typeface="Times New Roman"/>
                <a:cs typeface="Times New Roman"/>
              </a:rPr>
              <a:t>дошкольников</a:t>
            </a:r>
            <a:r>
              <a:rPr lang="en-US" sz="3700" b="1" dirty="0">
                <a:latin typeface="Times New Roman"/>
                <a:cs typeface="Times New Roman"/>
              </a:rPr>
              <a:t>»</a:t>
            </a:r>
            <a:br>
              <a:rPr lang="en-US" dirty="0"/>
            </a:br>
            <a:r>
              <a:rPr lang="en-US" sz="3200" dirty="0">
                <a:latin typeface="Times New Roman"/>
                <a:cs typeface="Times New Roman"/>
              </a:rPr>
              <a:t>«</a:t>
            </a:r>
            <a:r>
              <a:rPr lang="en-US" sz="3200" dirty="0" err="1">
                <a:latin typeface="Times New Roman"/>
                <a:cs typeface="Times New Roman"/>
              </a:rPr>
              <a:t>Планшет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успехов</a:t>
            </a:r>
            <a:r>
              <a:rPr lang="en-US" sz="3200" dirty="0">
                <a:latin typeface="Times New Roman"/>
                <a:cs typeface="Times New Roman"/>
              </a:rPr>
              <a:t>» </a:t>
            </a:r>
            <a:r>
              <a:rPr lang="en-US" sz="3200" dirty="0" err="1">
                <a:latin typeface="Times New Roman"/>
                <a:cs typeface="Times New Roman"/>
              </a:rPr>
              <a:t>как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один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из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приёмов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формирования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самостоятельности</a:t>
            </a:r>
            <a:r>
              <a:rPr lang="en-US" sz="3200" dirty="0">
                <a:latin typeface="Times New Roman"/>
                <a:cs typeface="Times New Roman"/>
              </a:rPr>
              <a:t> и </a:t>
            </a:r>
            <a:r>
              <a:rPr lang="en-US" sz="3200" dirty="0" err="1">
                <a:latin typeface="Times New Roman"/>
                <a:cs typeface="Times New Roman"/>
              </a:rPr>
              <a:t>инициативности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детей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дошкольного</a:t>
            </a:r>
            <a:r>
              <a:rPr lang="en-US" sz="3200" dirty="0">
                <a:latin typeface="Times New Roman"/>
                <a:cs typeface="Times New Roman"/>
              </a:rPr>
              <a:t> </a:t>
            </a:r>
            <a:r>
              <a:rPr lang="en-US" sz="3200" dirty="0" err="1">
                <a:latin typeface="Times New Roman"/>
                <a:cs typeface="Times New Roman"/>
              </a:rPr>
              <a:t>возраста</a:t>
            </a:r>
            <a:r>
              <a:rPr lang="en-US" sz="3200" dirty="0">
                <a:latin typeface="Times New Roman"/>
                <a:cs typeface="Times New Roman"/>
              </a:rPr>
              <a:t>»</a:t>
            </a:r>
            <a:endParaRPr lang="en-US" sz="3200">
              <a:latin typeface="Times New Roman"/>
              <a:cs typeface="Times New Roman"/>
            </a:endParaRPr>
          </a:p>
          <a:p>
            <a:pPr algn="l"/>
            <a:br>
              <a:rPr lang="en-US" sz="2000" dirty="0">
                <a:latin typeface="Times New Roman"/>
                <a:cs typeface="Times New Roman"/>
              </a:rPr>
            </a:br>
            <a:br>
              <a:rPr lang="en-US" sz="2000" dirty="0">
                <a:latin typeface="Times New Roman"/>
                <a:cs typeface="Times New Roman"/>
              </a:rPr>
            </a:br>
            <a:br>
              <a:rPr lang="en-US" sz="2000" dirty="0">
                <a:latin typeface="Times New Roman"/>
                <a:cs typeface="Times New Roman"/>
              </a:rPr>
            </a:br>
            <a:r>
              <a:rPr lang="en-US" sz="2000" dirty="0" err="1">
                <a:latin typeface="Times New Roman"/>
                <a:cs typeface="Times New Roman"/>
              </a:rPr>
              <a:t>Воспитатель</a:t>
            </a:r>
            <a:r>
              <a:rPr lang="en-US" sz="2000" dirty="0">
                <a:latin typeface="Times New Roman"/>
                <a:cs typeface="Times New Roman"/>
              </a:rPr>
              <a:t> МБДОУ "</a:t>
            </a:r>
            <a:r>
              <a:rPr lang="en-US" sz="2000" dirty="0" err="1">
                <a:latin typeface="Times New Roman"/>
                <a:cs typeface="Times New Roman"/>
              </a:rPr>
              <a:t>Детский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сад</a:t>
            </a:r>
            <a:r>
              <a:rPr lang="en-US" sz="2000" dirty="0">
                <a:latin typeface="Times New Roman"/>
                <a:cs typeface="Times New Roman"/>
              </a:rPr>
              <a:t> N 119": </a:t>
            </a:r>
            <a:r>
              <a:rPr lang="en-US" sz="2000" dirty="0" err="1">
                <a:latin typeface="Times New Roman"/>
                <a:cs typeface="Times New Roman"/>
              </a:rPr>
              <a:t>Кузьмина</a:t>
            </a:r>
            <a:r>
              <a:rPr lang="en-US" sz="2000" dirty="0">
                <a:latin typeface="Times New Roman"/>
                <a:cs typeface="Times New Roman"/>
              </a:rPr>
              <a:t> О.П.</a:t>
            </a:r>
            <a:endParaRPr lang="en-US" sz="3200" dirty="0">
              <a:latin typeface="Times New Roman"/>
              <a:cs typeface="Times New Roman"/>
            </a:endParaRPr>
          </a:p>
          <a:p>
            <a:pPr algn="l"/>
            <a:endParaRPr lang="en-US" sz="370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0572931-961B-4A48-8B38-E9A9DB6E8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15181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0F29AAD2-96E3-4A6F-9A5E-B6B9E7E11E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63906" y="5720962"/>
            <a:ext cx="4228094" cy="1137038"/>
          </a:xfrm>
          <a:custGeom>
            <a:avLst/>
            <a:gdLst>
              <a:gd name="connsiteX0" fmla="*/ 1673074 w 4228094"/>
              <a:gd name="connsiteY0" fmla="*/ 230 h 1137038"/>
              <a:gd name="connsiteX1" fmla="*/ 3676781 w 4228094"/>
              <a:gd name="connsiteY1" fmla="*/ 298555 h 1137038"/>
              <a:gd name="connsiteX2" fmla="*/ 4025527 w 4228094"/>
              <a:gd name="connsiteY2" fmla="*/ 425010 h 1137038"/>
              <a:gd name="connsiteX3" fmla="*/ 4228094 w 4228094"/>
              <a:gd name="connsiteY3" fmla="*/ 494088 h 1137038"/>
              <a:gd name="connsiteX4" fmla="*/ 4228094 w 4228094"/>
              <a:gd name="connsiteY4" fmla="*/ 1137038 h 1137038"/>
              <a:gd name="connsiteX5" fmla="*/ 0 w 4228094"/>
              <a:gd name="connsiteY5" fmla="*/ 1137038 h 1137038"/>
              <a:gd name="connsiteX6" fmla="*/ 18109 w 4228094"/>
              <a:gd name="connsiteY6" fmla="*/ 1068877 h 1137038"/>
              <a:gd name="connsiteX7" fmla="*/ 362264 w 4228094"/>
              <a:gd name="connsiteY7" fmla="*/ 366637 h 1137038"/>
              <a:gd name="connsiteX8" fmla="*/ 1386499 w 4228094"/>
              <a:gd name="connsiteY8" fmla="*/ 1522 h 1137038"/>
              <a:gd name="connsiteX9" fmla="*/ 1673074 w 4228094"/>
              <a:gd name="connsiteY9" fmla="*/ 230 h 113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28094" h="1137038">
                <a:moveTo>
                  <a:pt x="1673074" y="230"/>
                </a:moveTo>
                <a:cubicBezTo>
                  <a:pt x="2346512" y="4287"/>
                  <a:pt x="3048424" y="63583"/>
                  <a:pt x="3676781" y="298555"/>
                </a:cubicBezTo>
                <a:cubicBezTo>
                  <a:pt x="3793275" y="342114"/>
                  <a:pt x="3909477" y="384216"/>
                  <a:pt x="4025527" y="425010"/>
                </a:cubicBezTo>
                <a:lnTo>
                  <a:pt x="4228094" y="494088"/>
                </a:lnTo>
                <a:lnTo>
                  <a:pt x="4228094" y="1137038"/>
                </a:lnTo>
                <a:lnTo>
                  <a:pt x="0" y="1137038"/>
                </a:lnTo>
                <a:lnTo>
                  <a:pt x="18109" y="1068877"/>
                </a:lnTo>
                <a:cubicBezTo>
                  <a:pt x="95047" y="799139"/>
                  <a:pt x="194962" y="542008"/>
                  <a:pt x="362264" y="366637"/>
                </a:cubicBezTo>
                <a:cubicBezTo>
                  <a:pt x="622229" y="94062"/>
                  <a:pt x="1015836" y="6565"/>
                  <a:pt x="1386499" y="1522"/>
                </a:cubicBezTo>
                <a:cubicBezTo>
                  <a:pt x="1481245" y="198"/>
                  <a:pt x="1576869" y="-349"/>
                  <a:pt x="1673074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50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4EC84841-2631-44D2-A01B-6AF0CF7F7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53921" y="5620196"/>
            <a:ext cx="5038078" cy="1237805"/>
          </a:xfrm>
          <a:custGeom>
            <a:avLst/>
            <a:gdLst>
              <a:gd name="connsiteX0" fmla="*/ 1576991 w 5038078"/>
              <a:gd name="connsiteY0" fmla="*/ 210 h 1238015"/>
              <a:gd name="connsiteX1" fmla="*/ 3403320 w 5038078"/>
              <a:gd name="connsiteY1" fmla="*/ 272125 h 1238015"/>
              <a:gd name="connsiteX2" fmla="*/ 4672870 w 5038078"/>
              <a:gd name="connsiteY2" fmla="*/ 693604 h 1238015"/>
              <a:gd name="connsiteX3" fmla="*/ 5038078 w 5038078"/>
              <a:gd name="connsiteY3" fmla="*/ 795929 h 1238015"/>
              <a:gd name="connsiteX4" fmla="*/ 5038078 w 5038078"/>
              <a:gd name="connsiteY4" fmla="*/ 1238015 h 1238015"/>
              <a:gd name="connsiteX5" fmla="*/ 0 w 5038078"/>
              <a:gd name="connsiteY5" fmla="*/ 1238015 h 1238015"/>
              <a:gd name="connsiteX6" fmla="*/ 19230 w 5038078"/>
              <a:gd name="connsiteY6" fmla="*/ 1159819 h 1238015"/>
              <a:gd name="connsiteX7" fmla="*/ 382219 w 5038078"/>
              <a:gd name="connsiteY7" fmla="*/ 334180 h 1238015"/>
              <a:gd name="connsiteX8" fmla="*/ 1315784 w 5038078"/>
              <a:gd name="connsiteY8" fmla="*/ 1388 h 1238015"/>
              <a:gd name="connsiteX9" fmla="*/ 1576991 w 5038078"/>
              <a:gd name="connsiteY9" fmla="*/ 210 h 1238015"/>
              <a:gd name="connsiteX0" fmla="*/ 0 w 5129518"/>
              <a:gd name="connsiteY0" fmla="*/ 1237805 h 1329245"/>
              <a:gd name="connsiteX1" fmla="*/ 19230 w 5129518"/>
              <a:gd name="connsiteY1" fmla="*/ 1159609 h 1329245"/>
              <a:gd name="connsiteX2" fmla="*/ 382219 w 5129518"/>
              <a:gd name="connsiteY2" fmla="*/ 333970 h 1329245"/>
              <a:gd name="connsiteX3" fmla="*/ 1315784 w 5129518"/>
              <a:gd name="connsiteY3" fmla="*/ 1178 h 1329245"/>
              <a:gd name="connsiteX4" fmla="*/ 1576991 w 5129518"/>
              <a:gd name="connsiteY4" fmla="*/ 0 h 1329245"/>
              <a:gd name="connsiteX5" fmla="*/ 3403320 w 5129518"/>
              <a:gd name="connsiteY5" fmla="*/ 271915 h 1329245"/>
              <a:gd name="connsiteX6" fmla="*/ 4672870 w 5129518"/>
              <a:gd name="connsiteY6" fmla="*/ 693394 h 1329245"/>
              <a:gd name="connsiteX7" fmla="*/ 5038078 w 5129518"/>
              <a:gd name="connsiteY7" fmla="*/ 795719 h 1329245"/>
              <a:gd name="connsiteX8" fmla="*/ 5129518 w 5129518"/>
              <a:gd name="connsiteY8" fmla="*/ 1329245 h 1329245"/>
              <a:gd name="connsiteX0" fmla="*/ 0 w 5129518"/>
              <a:gd name="connsiteY0" fmla="*/ 1237805 h 1329245"/>
              <a:gd name="connsiteX1" fmla="*/ 19230 w 5129518"/>
              <a:gd name="connsiteY1" fmla="*/ 1159609 h 1329245"/>
              <a:gd name="connsiteX2" fmla="*/ 382219 w 5129518"/>
              <a:gd name="connsiteY2" fmla="*/ 333970 h 1329245"/>
              <a:gd name="connsiteX3" fmla="*/ 1315784 w 5129518"/>
              <a:gd name="connsiteY3" fmla="*/ 1178 h 1329245"/>
              <a:gd name="connsiteX4" fmla="*/ 1576991 w 5129518"/>
              <a:gd name="connsiteY4" fmla="*/ 0 h 1329245"/>
              <a:gd name="connsiteX5" fmla="*/ 3403320 w 5129518"/>
              <a:gd name="connsiteY5" fmla="*/ 271915 h 1329245"/>
              <a:gd name="connsiteX6" fmla="*/ 4672870 w 5129518"/>
              <a:gd name="connsiteY6" fmla="*/ 693394 h 1329245"/>
              <a:gd name="connsiteX7" fmla="*/ 5038078 w 5129518"/>
              <a:gd name="connsiteY7" fmla="*/ 795719 h 1329245"/>
              <a:gd name="connsiteX8" fmla="*/ 5129518 w 5129518"/>
              <a:gd name="connsiteY8" fmla="*/ 1329245 h 1329245"/>
              <a:gd name="connsiteX0" fmla="*/ 0 w 5049689"/>
              <a:gd name="connsiteY0" fmla="*/ 1237805 h 1423588"/>
              <a:gd name="connsiteX1" fmla="*/ 19230 w 5049689"/>
              <a:gd name="connsiteY1" fmla="*/ 1159609 h 1423588"/>
              <a:gd name="connsiteX2" fmla="*/ 382219 w 5049689"/>
              <a:gd name="connsiteY2" fmla="*/ 333970 h 1423588"/>
              <a:gd name="connsiteX3" fmla="*/ 1315784 w 5049689"/>
              <a:gd name="connsiteY3" fmla="*/ 1178 h 1423588"/>
              <a:gd name="connsiteX4" fmla="*/ 1576991 w 5049689"/>
              <a:gd name="connsiteY4" fmla="*/ 0 h 1423588"/>
              <a:gd name="connsiteX5" fmla="*/ 3403320 w 5049689"/>
              <a:gd name="connsiteY5" fmla="*/ 271915 h 1423588"/>
              <a:gd name="connsiteX6" fmla="*/ 4672870 w 5049689"/>
              <a:gd name="connsiteY6" fmla="*/ 693394 h 1423588"/>
              <a:gd name="connsiteX7" fmla="*/ 5038078 w 5049689"/>
              <a:gd name="connsiteY7" fmla="*/ 795719 h 1423588"/>
              <a:gd name="connsiteX8" fmla="*/ 5049689 w 5049689"/>
              <a:gd name="connsiteY8" fmla="*/ 1423588 h 1423588"/>
              <a:gd name="connsiteX0" fmla="*/ 0 w 5038078"/>
              <a:gd name="connsiteY0" fmla="*/ 1237805 h 1237805"/>
              <a:gd name="connsiteX1" fmla="*/ 19230 w 5038078"/>
              <a:gd name="connsiteY1" fmla="*/ 1159609 h 1237805"/>
              <a:gd name="connsiteX2" fmla="*/ 382219 w 5038078"/>
              <a:gd name="connsiteY2" fmla="*/ 333970 h 1237805"/>
              <a:gd name="connsiteX3" fmla="*/ 1315784 w 5038078"/>
              <a:gd name="connsiteY3" fmla="*/ 1178 h 1237805"/>
              <a:gd name="connsiteX4" fmla="*/ 1576991 w 5038078"/>
              <a:gd name="connsiteY4" fmla="*/ 0 h 1237805"/>
              <a:gd name="connsiteX5" fmla="*/ 3403320 w 5038078"/>
              <a:gd name="connsiteY5" fmla="*/ 271915 h 1237805"/>
              <a:gd name="connsiteX6" fmla="*/ 4672870 w 5038078"/>
              <a:gd name="connsiteY6" fmla="*/ 693394 h 1237805"/>
              <a:gd name="connsiteX7" fmla="*/ 5038078 w 5038078"/>
              <a:gd name="connsiteY7" fmla="*/ 795719 h 1237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8078" h="1237805">
                <a:moveTo>
                  <a:pt x="0" y="1237805"/>
                </a:moveTo>
                <a:lnTo>
                  <a:pt x="19230" y="1159609"/>
                </a:lnTo>
                <a:cubicBezTo>
                  <a:pt x="96961" y="850027"/>
                  <a:pt x="191605" y="533778"/>
                  <a:pt x="382219" y="333970"/>
                </a:cubicBezTo>
                <a:cubicBezTo>
                  <a:pt x="619171" y="85526"/>
                  <a:pt x="977934" y="5774"/>
                  <a:pt x="1315784" y="1178"/>
                </a:cubicBezTo>
                <a:lnTo>
                  <a:pt x="1576991" y="0"/>
                </a:lnTo>
                <a:cubicBezTo>
                  <a:pt x="2190813" y="3698"/>
                  <a:pt x="2830589" y="57744"/>
                  <a:pt x="3403320" y="271915"/>
                </a:cubicBezTo>
                <a:cubicBezTo>
                  <a:pt x="3828046" y="430728"/>
                  <a:pt x="4248519" y="568281"/>
                  <a:pt x="4672870" y="693394"/>
                </a:cubicBezTo>
                <a:lnTo>
                  <a:pt x="5038078" y="795719"/>
                </a:lnTo>
              </a:path>
            </a:pathLst>
          </a:cu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87A0FBA-CC04-4256-A8EB-BB3C543E98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94480277-EABD-CC38-9D9B-4EF3632FE5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759" b="-1"/>
          <a:stretch/>
        </p:blipFill>
        <p:spPr>
          <a:xfrm>
            <a:off x="-8" y="762006"/>
            <a:ext cx="5948805" cy="6095979"/>
          </a:xfrm>
          <a:custGeom>
            <a:avLst/>
            <a:gdLst/>
            <a:ahLst/>
            <a:cxnLst/>
            <a:rect l="l" t="t" r="r" b="b"/>
            <a:pathLst>
              <a:path w="5948805" h="6095979">
                <a:moveTo>
                  <a:pt x="1573832" y="765"/>
                </a:moveTo>
                <a:cubicBezTo>
                  <a:pt x="1940190" y="-10734"/>
                  <a:pt x="2329345" y="109280"/>
                  <a:pt x="2734663" y="238687"/>
                </a:cubicBezTo>
                <a:cubicBezTo>
                  <a:pt x="4118244" y="680647"/>
                  <a:pt x="5296697" y="1302752"/>
                  <a:pt x="5668316" y="3639516"/>
                </a:cubicBezTo>
                <a:cubicBezTo>
                  <a:pt x="5788298" y="4393559"/>
                  <a:pt x="5890546" y="5142244"/>
                  <a:pt x="5937022" y="5865869"/>
                </a:cubicBezTo>
                <a:lnTo>
                  <a:pt x="5948805" y="6095979"/>
                </a:lnTo>
                <a:lnTo>
                  <a:pt x="0" y="6095979"/>
                </a:lnTo>
                <a:lnTo>
                  <a:pt x="0" y="1621672"/>
                </a:lnTo>
                <a:lnTo>
                  <a:pt x="36310" y="1518814"/>
                </a:lnTo>
                <a:cubicBezTo>
                  <a:pt x="109805" y="1321982"/>
                  <a:pt x="192755" y="1133640"/>
                  <a:pt x="287891" y="956872"/>
                </a:cubicBezTo>
                <a:cubicBezTo>
                  <a:pt x="669453" y="247734"/>
                  <a:pt x="1102800" y="15549"/>
                  <a:pt x="1573832" y="765"/>
                </a:cubicBez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3BFB3E6-2D9E-4A5C-826F-44A91F5977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223838" y="538152"/>
            <a:ext cx="6095989" cy="6543686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9DD2B8-6C58-7F0C-2C1B-8B762AD95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1" y="3048000"/>
            <a:ext cx="4572000" cy="3048001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buNone/>
            </a:pPr>
            <a:endParaRPr lang="ru-RU" sz="240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ru-RU" sz="240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E36643-F95A-5B5B-42C7-BBF7E6113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0" y="1523990"/>
            <a:ext cx="4786648" cy="365975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3200" dirty="0">
                <a:ea typeface="+mj-lt"/>
                <a:cs typeface="+mj-lt"/>
              </a:rPr>
              <a:t> </a:t>
            </a:r>
            <a:r>
              <a:rPr lang="ru-RU" sz="3200" dirty="0">
                <a:latin typeface="Times New Roman"/>
                <a:cs typeface="Times New Roman"/>
              </a:rPr>
              <a:t>В ФГОС указывается, что одним из основных принципов дошкольного образования является поддержка инициативы детей в различных видах деятельности.</a:t>
            </a:r>
            <a:endParaRPr lang="ru-RU" sz="3200" dirty="0"/>
          </a:p>
          <a:p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937319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75615F8-B807-416B-8DBB-536E4371A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pic>
        <p:nvPicPr>
          <p:cNvPr id="4" name="Рисунок 4" descr="Изображение выглядит как человек, женщин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E098B25F-F5EA-C4CB-94A8-8808C12994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89" r="25413" b="3"/>
          <a:stretch/>
        </p:blipFill>
        <p:spPr>
          <a:xfrm>
            <a:off x="5334000" y="1524002"/>
            <a:ext cx="3048000" cy="3809994"/>
          </a:xfrm>
          <a:custGeom>
            <a:avLst/>
            <a:gdLst/>
            <a:ahLst/>
            <a:cxnLst/>
            <a:rect l="l" t="t" r="r" b="b"/>
            <a:pathLst>
              <a:path w="3048000" h="3809994">
                <a:moveTo>
                  <a:pt x="1509059" y="376"/>
                </a:moveTo>
                <a:cubicBezTo>
                  <a:pt x="1581157" y="-1118"/>
                  <a:pt x="1653147" y="1825"/>
                  <a:pt x="1724191" y="9661"/>
                </a:cubicBezTo>
                <a:cubicBezTo>
                  <a:pt x="2107047" y="51731"/>
                  <a:pt x="2355473" y="203990"/>
                  <a:pt x="2520549" y="406729"/>
                </a:cubicBezTo>
                <a:cubicBezTo>
                  <a:pt x="2804522" y="755484"/>
                  <a:pt x="2841295" y="1253238"/>
                  <a:pt x="2889511" y="1597923"/>
                </a:cubicBezTo>
                <a:cubicBezTo>
                  <a:pt x="2958155" y="2086177"/>
                  <a:pt x="3025980" y="2574981"/>
                  <a:pt x="3046820" y="3065678"/>
                </a:cubicBezTo>
                <a:cubicBezTo>
                  <a:pt x="3059076" y="3351468"/>
                  <a:pt x="2981034" y="3711894"/>
                  <a:pt x="2568758" y="3794941"/>
                </a:cubicBezTo>
                <a:cubicBezTo>
                  <a:pt x="2293370" y="3850309"/>
                  <a:pt x="2004900" y="3743916"/>
                  <a:pt x="1781805" y="3622870"/>
                </a:cubicBezTo>
                <a:cubicBezTo>
                  <a:pt x="978506" y="3186998"/>
                  <a:pt x="375012" y="2477816"/>
                  <a:pt x="104926" y="1820203"/>
                </a:cubicBezTo>
                <a:cubicBezTo>
                  <a:pt x="-65046" y="1405766"/>
                  <a:pt x="-40122" y="912353"/>
                  <a:pt x="265505" y="527231"/>
                </a:cubicBezTo>
                <a:cubicBezTo>
                  <a:pt x="494319" y="238693"/>
                  <a:pt x="1004369" y="10834"/>
                  <a:pt x="1509059" y="376"/>
                </a:cubicBez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DB5C29-7455-6335-9921-0C0DAFB8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1351"/>
            <a:ext cx="4572000" cy="3852929"/>
          </a:xfrm>
        </p:spPr>
        <p:txBody>
          <a:bodyPr anchor="t">
            <a:normAutofit/>
          </a:bodyPr>
          <a:lstStyle/>
          <a:p>
            <a:br>
              <a:rPr lang="ru-RU" sz="2000" dirty="0">
                <a:latin typeface="Times New Roman"/>
                <a:cs typeface="Times New Roman"/>
              </a:rPr>
            </a:br>
            <a:r>
              <a:rPr lang="ru-RU" sz="3200" dirty="0">
                <a:latin typeface="Times New Roman"/>
                <a:cs typeface="Times New Roman"/>
              </a:rPr>
              <a:t>На наш взгляд самым верным способом привития самостоятельности и инициативности детей — это система поощрений.</a:t>
            </a:r>
            <a:endParaRPr lang="ru-RU" sz="3200" dirty="0"/>
          </a:p>
          <a:p>
            <a:endParaRPr lang="ru-RU" sz="2000"/>
          </a:p>
        </p:txBody>
      </p:sp>
      <p:pic>
        <p:nvPicPr>
          <p:cNvPr id="6" name="Рисунок 6" descr="Изображение выглядит как человек, внутренний, малыш&#10;&#10;Автоматически созданное описание">
            <a:extLst>
              <a:ext uri="{FF2B5EF4-FFF2-40B4-BE49-F238E27FC236}">
                <a16:creationId xmlns:a16="http://schemas.microsoft.com/office/drawing/2014/main" id="{2A3442BB-C46C-BA56-2D0B-7600C870C7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01" b="1241"/>
          <a:stretch/>
        </p:blipFill>
        <p:spPr>
          <a:xfrm>
            <a:off x="8382003" y="1387478"/>
            <a:ext cx="3047998" cy="1960790"/>
          </a:xfrm>
          <a:custGeom>
            <a:avLst/>
            <a:gdLst/>
            <a:ahLst/>
            <a:cxnLst/>
            <a:rect l="l" t="t" r="r" b="b"/>
            <a:pathLst>
              <a:path w="3047998" h="1960790">
                <a:moveTo>
                  <a:pt x="1754534" y="687"/>
                </a:moveTo>
                <a:cubicBezTo>
                  <a:pt x="2260352" y="-17398"/>
                  <a:pt x="2752360" y="324597"/>
                  <a:pt x="2953400" y="730119"/>
                </a:cubicBezTo>
                <a:cubicBezTo>
                  <a:pt x="3136866" y="1101202"/>
                  <a:pt x="3077339" y="1525566"/>
                  <a:pt x="2562018" y="1777422"/>
                </a:cubicBezTo>
                <a:cubicBezTo>
                  <a:pt x="1968821" y="2067286"/>
                  <a:pt x="365770" y="2051264"/>
                  <a:pt x="56325" y="1453657"/>
                </a:cubicBezTo>
                <a:cubicBezTo>
                  <a:pt x="-84328" y="1181310"/>
                  <a:pt x="53880" y="817303"/>
                  <a:pt x="300129" y="581468"/>
                </a:cubicBezTo>
                <a:cubicBezTo>
                  <a:pt x="645448" y="251368"/>
                  <a:pt x="1189307" y="71409"/>
                  <a:pt x="1653268" y="9193"/>
                </a:cubicBezTo>
                <a:cubicBezTo>
                  <a:pt x="1687030" y="4699"/>
                  <a:pt x="1720812" y="1893"/>
                  <a:pt x="1754534" y="687"/>
                </a:cubicBezTo>
                <a:close/>
              </a:path>
            </a:pathLst>
          </a:cu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4B00B68-CFBC-4421-A21F-3AD429168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9" y="1295569"/>
            <a:ext cx="3173637" cy="1752431"/>
          </a:xfrm>
          <a:custGeom>
            <a:avLst/>
            <a:gdLst>
              <a:gd name="connsiteX0" fmla="*/ 252822 w 466107"/>
              <a:gd name="connsiteY0" fmla="*/ 1539 h 328114"/>
              <a:gd name="connsiteX1" fmla="*/ 451641 w 466107"/>
              <a:gd name="connsiteY1" fmla="*/ 122177 h 328114"/>
              <a:gd name="connsiteX2" fmla="*/ 391790 w 466107"/>
              <a:gd name="connsiteY2" fmla="*/ 297430 h 328114"/>
              <a:gd name="connsiteX3" fmla="*/ 8614 w 466107"/>
              <a:gd name="connsiteY3" fmla="*/ 243252 h 328114"/>
              <a:gd name="connsiteX4" fmla="*/ 45897 w 466107"/>
              <a:gd name="connsiteY4" fmla="*/ 97302 h 328114"/>
              <a:gd name="connsiteX5" fmla="*/ 252822 w 466107"/>
              <a:gd name="connsiteY5" fmla="*/ 1539 h 328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107" h="328114">
                <a:moveTo>
                  <a:pt x="252822" y="1539"/>
                </a:moveTo>
                <a:cubicBezTo>
                  <a:pt x="335429" y="-10494"/>
                  <a:pt x="418848" y="49794"/>
                  <a:pt x="451641" y="122177"/>
                </a:cubicBezTo>
                <a:cubicBezTo>
                  <a:pt x="479697" y="184273"/>
                  <a:pt x="470594" y="255285"/>
                  <a:pt x="391790" y="297430"/>
                </a:cubicBezTo>
                <a:cubicBezTo>
                  <a:pt x="301077" y="345935"/>
                  <a:pt x="55935" y="343254"/>
                  <a:pt x="8614" y="243252"/>
                </a:cubicBezTo>
                <a:cubicBezTo>
                  <a:pt x="-12895" y="197678"/>
                  <a:pt x="8240" y="136766"/>
                  <a:pt x="45897" y="97302"/>
                </a:cubicBezTo>
                <a:cubicBezTo>
                  <a:pt x="98704" y="42064"/>
                  <a:pt x="181872" y="11950"/>
                  <a:pt x="252822" y="1539"/>
                </a:cubicBezTo>
                <a:close/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5" name="Рисунок 5" descr="Изображение выглядит как человек, внутренний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4D23A1B9-C95F-4EFB-F9C4-7CBE421192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2" b="7684"/>
          <a:stretch/>
        </p:blipFill>
        <p:spPr>
          <a:xfrm>
            <a:off x="8570689" y="3553068"/>
            <a:ext cx="2750455" cy="1904303"/>
          </a:xfrm>
          <a:custGeom>
            <a:avLst/>
            <a:gdLst/>
            <a:ahLst/>
            <a:cxnLst/>
            <a:rect l="l" t="t" r="r" b="b"/>
            <a:pathLst>
              <a:path w="2750455" h="1904303">
                <a:moveTo>
                  <a:pt x="1652706" y="1235"/>
                </a:moveTo>
                <a:cubicBezTo>
                  <a:pt x="1863126" y="8406"/>
                  <a:pt x="2070434" y="46669"/>
                  <a:pt x="2247246" y="112144"/>
                </a:cubicBezTo>
                <a:cubicBezTo>
                  <a:pt x="2651386" y="261927"/>
                  <a:pt x="2896222" y="553520"/>
                  <a:pt x="2654797" y="940832"/>
                </a:cubicBezTo>
                <a:cubicBezTo>
                  <a:pt x="2376663" y="1386639"/>
                  <a:pt x="1073407" y="2092725"/>
                  <a:pt x="411181" y="1857560"/>
                </a:cubicBezTo>
                <a:cubicBezTo>
                  <a:pt x="109588" y="1750320"/>
                  <a:pt x="-30426" y="1461386"/>
                  <a:pt x="5524" y="1204064"/>
                </a:cubicBezTo>
                <a:cubicBezTo>
                  <a:pt x="55854" y="843633"/>
                  <a:pt x="370314" y="488524"/>
                  <a:pt x="701424" y="242428"/>
                </a:cubicBezTo>
                <a:cubicBezTo>
                  <a:pt x="894420" y="99439"/>
                  <a:pt x="1162994" y="23218"/>
                  <a:pt x="1442263" y="4572"/>
                </a:cubicBezTo>
                <a:cubicBezTo>
                  <a:pt x="1512081" y="-91"/>
                  <a:pt x="1582566" y="-1155"/>
                  <a:pt x="1652706" y="123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899148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75615F8-B807-416B-8DBB-536E4371AA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pic>
        <p:nvPicPr>
          <p:cNvPr id="6" name="Рисунок 6" descr="Изображение выглядит как текст, желтый, футляр&#10;&#10;Автоматически созданное описание">
            <a:extLst>
              <a:ext uri="{FF2B5EF4-FFF2-40B4-BE49-F238E27FC236}">
                <a16:creationId xmlns:a16="http://schemas.microsoft.com/office/drawing/2014/main" id="{A2BCDC23-35ED-BEDE-4A21-D3D2C3F111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47" b="103"/>
          <a:stretch/>
        </p:blipFill>
        <p:spPr>
          <a:xfrm>
            <a:off x="5334000" y="1524002"/>
            <a:ext cx="3048000" cy="3809994"/>
          </a:xfrm>
          <a:custGeom>
            <a:avLst/>
            <a:gdLst/>
            <a:ahLst/>
            <a:cxnLst/>
            <a:rect l="l" t="t" r="r" b="b"/>
            <a:pathLst>
              <a:path w="3048000" h="3809994">
                <a:moveTo>
                  <a:pt x="1509059" y="376"/>
                </a:moveTo>
                <a:cubicBezTo>
                  <a:pt x="1581157" y="-1118"/>
                  <a:pt x="1653147" y="1825"/>
                  <a:pt x="1724191" y="9661"/>
                </a:cubicBezTo>
                <a:cubicBezTo>
                  <a:pt x="2107047" y="51731"/>
                  <a:pt x="2355473" y="203990"/>
                  <a:pt x="2520549" y="406729"/>
                </a:cubicBezTo>
                <a:cubicBezTo>
                  <a:pt x="2804522" y="755484"/>
                  <a:pt x="2841295" y="1253238"/>
                  <a:pt x="2889511" y="1597923"/>
                </a:cubicBezTo>
                <a:cubicBezTo>
                  <a:pt x="2958155" y="2086177"/>
                  <a:pt x="3025980" y="2574981"/>
                  <a:pt x="3046820" y="3065678"/>
                </a:cubicBezTo>
                <a:cubicBezTo>
                  <a:pt x="3059076" y="3351468"/>
                  <a:pt x="2981034" y="3711894"/>
                  <a:pt x="2568758" y="3794941"/>
                </a:cubicBezTo>
                <a:cubicBezTo>
                  <a:pt x="2293370" y="3850309"/>
                  <a:pt x="2004900" y="3743916"/>
                  <a:pt x="1781805" y="3622870"/>
                </a:cubicBezTo>
                <a:cubicBezTo>
                  <a:pt x="978506" y="3186998"/>
                  <a:pt x="375012" y="2477816"/>
                  <a:pt x="104926" y="1820203"/>
                </a:cubicBezTo>
                <a:cubicBezTo>
                  <a:pt x="-65046" y="1405766"/>
                  <a:pt x="-40122" y="912353"/>
                  <a:pt x="265505" y="527231"/>
                </a:cubicBezTo>
                <a:cubicBezTo>
                  <a:pt x="494319" y="238693"/>
                  <a:pt x="1004369" y="10834"/>
                  <a:pt x="1509059" y="376"/>
                </a:cubicBez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BF5A23-C07D-5124-B3FD-4F8D19FCA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1351"/>
            <a:ext cx="4572000" cy="3809999"/>
          </a:xfrm>
        </p:spPr>
        <p:txBody>
          <a:bodyPr anchor="t">
            <a:normAutofit/>
          </a:bodyPr>
          <a:lstStyle/>
          <a:p>
            <a:r>
              <a:rPr lang="ru-RU" sz="3200" dirty="0">
                <a:latin typeface="Times New Roman"/>
                <a:cs typeface="Times New Roman"/>
              </a:rPr>
              <a:t>" Планшет успехов" включает в себя: папка на молнии формата А-5, "жетоны" с </a:t>
            </a:r>
            <a:r>
              <a:rPr lang="ru-RU" sz="3200" dirty="0" err="1">
                <a:latin typeface="Times New Roman"/>
                <a:cs typeface="Times New Roman"/>
              </a:rPr>
              <a:t>соотвествующим</a:t>
            </a:r>
            <a:r>
              <a:rPr lang="ru-RU" sz="3200" dirty="0">
                <a:latin typeface="Times New Roman"/>
                <a:cs typeface="Times New Roman"/>
              </a:rPr>
              <a:t> изображением.</a:t>
            </a:r>
          </a:p>
        </p:txBody>
      </p:sp>
      <p:pic>
        <p:nvPicPr>
          <p:cNvPr id="4" name="Рисунок 4" descr="Изображение выглядит как текст, рисует, покрашенный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BCF8B469-8D90-75F8-5698-BE319D0F37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252" b="18500"/>
          <a:stretch/>
        </p:blipFill>
        <p:spPr>
          <a:xfrm>
            <a:off x="8382003" y="1387478"/>
            <a:ext cx="3047998" cy="1960790"/>
          </a:xfrm>
          <a:custGeom>
            <a:avLst/>
            <a:gdLst/>
            <a:ahLst/>
            <a:cxnLst/>
            <a:rect l="l" t="t" r="r" b="b"/>
            <a:pathLst>
              <a:path w="3047998" h="1960790">
                <a:moveTo>
                  <a:pt x="1754534" y="687"/>
                </a:moveTo>
                <a:cubicBezTo>
                  <a:pt x="2260352" y="-17398"/>
                  <a:pt x="2752360" y="324597"/>
                  <a:pt x="2953400" y="730119"/>
                </a:cubicBezTo>
                <a:cubicBezTo>
                  <a:pt x="3136866" y="1101202"/>
                  <a:pt x="3077339" y="1525566"/>
                  <a:pt x="2562018" y="1777422"/>
                </a:cubicBezTo>
                <a:cubicBezTo>
                  <a:pt x="1968821" y="2067286"/>
                  <a:pt x="365770" y="2051264"/>
                  <a:pt x="56325" y="1453657"/>
                </a:cubicBezTo>
                <a:cubicBezTo>
                  <a:pt x="-84328" y="1181310"/>
                  <a:pt x="53880" y="817303"/>
                  <a:pt x="300129" y="581468"/>
                </a:cubicBezTo>
                <a:cubicBezTo>
                  <a:pt x="645448" y="251368"/>
                  <a:pt x="1189307" y="71409"/>
                  <a:pt x="1653268" y="9193"/>
                </a:cubicBezTo>
                <a:cubicBezTo>
                  <a:pt x="1687030" y="4699"/>
                  <a:pt x="1720812" y="1893"/>
                  <a:pt x="1754534" y="687"/>
                </a:cubicBezTo>
                <a:close/>
              </a:path>
            </a:pathLst>
          </a:custGeom>
        </p:spPr>
      </p:pic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4B00B68-CFBC-4421-A21F-3AD429168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9" y="1295569"/>
            <a:ext cx="3173637" cy="1752431"/>
          </a:xfrm>
          <a:custGeom>
            <a:avLst/>
            <a:gdLst>
              <a:gd name="connsiteX0" fmla="*/ 252822 w 466107"/>
              <a:gd name="connsiteY0" fmla="*/ 1539 h 328114"/>
              <a:gd name="connsiteX1" fmla="*/ 451641 w 466107"/>
              <a:gd name="connsiteY1" fmla="*/ 122177 h 328114"/>
              <a:gd name="connsiteX2" fmla="*/ 391790 w 466107"/>
              <a:gd name="connsiteY2" fmla="*/ 297430 h 328114"/>
              <a:gd name="connsiteX3" fmla="*/ 8614 w 466107"/>
              <a:gd name="connsiteY3" fmla="*/ 243252 h 328114"/>
              <a:gd name="connsiteX4" fmla="*/ 45897 w 466107"/>
              <a:gd name="connsiteY4" fmla="*/ 97302 h 328114"/>
              <a:gd name="connsiteX5" fmla="*/ 252822 w 466107"/>
              <a:gd name="connsiteY5" fmla="*/ 1539 h 328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107" h="328114">
                <a:moveTo>
                  <a:pt x="252822" y="1539"/>
                </a:moveTo>
                <a:cubicBezTo>
                  <a:pt x="335429" y="-10494"/>
                  <a:pt x="418848" y="49794"/>
                  <a:pt x="451641" y="122177"/>
                </a:cubicBezTo>
                <a:cubicBezTo>
                  <a:pt x="479697" y="184273"/>
                  <a:pt x="470594" y="255285"/>
                  <a:pt x="391790" y="297430"/>
                </a:cubicBezTo>
                <a:cubicBezTo>
                  <a:pt x="301077" y="345935"/>
                  <a:pt x="55935" y="343254"/>
                  <a:pt x="8614" y="243252"/>
                </a:cubicBezTo>
                <a:cubicBezTo>
                  <a:pt x="-12895" y="197678"/>
                  <a:pt x="8240" y="136766"/>
                  <a:pt x="45897" y="97302"/>
                </a:cubicBezTo>
                <a:cubicBezTo>
                  <a:pt x="98704" y="42064"/>
                  <a:pt x="181872" y="11950"/>
                  <a:pt x="252822" y="1539"/>
                </a:cubicBezTo>
                <a:close/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25228903-45EE-45C8-B870-863296BBD6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04" r="-2" b="7279"/>
          <a:stretch/>
        </p:blipFill>
        <p:spPr>
          <a:xfrm>
            <a:off x="8570689" y="3553068"/>
            <a:ext cx="2750455" cy="1904303"/>
          </a:xfrm>
          <a:custGeom>
            <a:avLst/>
            <a:gdLst/>
            <a:ahLst/>
            <a:cxnLst/>
            <a:rect l="l" t="t" r="r" b="b"/>
            <a:pathLst>
              <a:path w="2750455" h="1904303">
                <a:moveTo>
                  <a:pt x="1652706" y="1235"/>
                </a:moveTo>
                <a:cubicBezTo>
                  <a:pt x="1863126" y="8406"/>
                  <a:pt x="2070434" y="46669"/>
                  <a:pt x="2247246" y="112144"/>
                </a:cubicBezTo>
                <a:cubicBezTo>
                  <a:pt x="2651386" y="261927"/>
                  <a:pt x="2896222" y="553520"/>
                  <a:pt x="2654797" y="940832"/>
                </a:cubicBezTo>
                <a:cubicBezTo>
                  <a:pt x="2376663" y="1386639"/>
                  <a:pt x="1073407" y="2092725"/>
                  <a:pt x="411181" y="1857560"/>
                </a:cubicBezTo>
                <a:cubicBezTo>
                  <a:pt x="109588" y="1750320"/>
                  <a:pt x="-30426" y="1461386"/>
                  <a:pt x="5524" y="1204064"/>
                </a:cubicBezTo>
                <a:cubicBezTo>
                  <a:pt x="55854" y="843633"/>
                  <a:pt x="370314" y="488524"/>
                  <a:pt x="701424" y="242428"/>
                </a:cubicBezTo>
                <a:cubicBezTo>
                  <a:pt x="894420" y="99439"/>
                  <a:pt x="1162994" y="23218"/>
                  <a:pt x="1442263" y="4572"/>
                </a:cubicBezTo>
                <a:cubicBezTo>
                  <a:pt x="1512081" y="-91"/>
                  <a:pt x="1582566" y="-1155"/>
                  <a:pt x="1652706" y="123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98866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9F6126-B803-BDA9-4698-E6AC728E6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602892"/>
            <a:ext cx="10668000" cy="15240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/>
                <a:cs typeface="Times New Roman"/>
              </a:rPr>
              <a:t>Но в процессе корректировки данные недочёты были устранены. </a:t>
            </a:r>
            <a:endParaRPr lang="ru-RU" sz="2000">
              <a:latin typeface="Times New Roman"/>
              <a:cs typeface="Times New Roman"/>
            </a:endParaRPr>
          </a:p>
          <a:p>
            <a:r>
              <a:rPr lang="ru-RU" sz="2000" dirty="0" err="1">
                <a:latin typeface="Times New Roman"/>
                <a:cs typeface="Times New Roman"/>
              </a:rPr>
              <a:t>Т.о</a:t>
            </a:r>
            <a:r>
              <a:rPr lang="ru-RU" sz="2000" dirty="0">
                <a:latin typeface="Times New Roman"/>
                <a:cs typeface="Times New Roman"/>
              </a:rPr>
              <a:t>. можно сделать вывод, что данная система поощрения детей должна сочетаться не только грамотным подходом, но и индивидуальным сопровождением.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9BC0B5-020A-73A8-1E77-1163BA678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216" y="329514"/>
            <a:ext cx="10668000" cy="381808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В процессе использования данной системы </a:t>
            </a:r>
            <a:r>
              <a:rPr lang="ru-RU" dirty="0" err="1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поощерения</a:t>
            </a:r>
            <a:r>
              <a:rPr lang="ru-RU" dirty="0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 было отмечено:</a:t>
            </a:r>
          </a:p>
          <a:p>
            <a:pPr marL="0" indent="0">
              <a:buNone/>
            </a:pPr>
            <a:endParaRPr lang="ru-RU" dirty="0">
              <a:solidFill>
                <a:srgbClr val="FFFFFF">
                  <a:alpha val="70000"/>
                </a:srgb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8239827-E259-6E7B-D0E1-EB012A5DEC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6587"/>
              </p:ext>
            </p:extLst>
          </p:nvPr>
        </p:nvGraphicFramePr>
        <p:xfrm>
          <a:off x="1081215" y="1472513"/>
          <a:ext cx="8936921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52601">
                  <a:extLst>
                    <a:ext uri="{9D8B030D-6E8A-4147-A177-3AD203B41FA5}">
                      <a16:colId xmlns:a16="http://schemas.microsoft.com/office/drawing/2014/main" val="2706895035"/>
                    </a:ext>
                  </a:extLst>
                </a:gridCol>
                <a:gridCol w="4084320">
                  <a:extLst>
                    <a:ext uri="{9D8B030D-6E8A-4147-A177-3AD203B41FA5}">
                      <a16:colId xmlns:a16="http://schemas.microsoft.com/office/drawing/2014/main" val="2603574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0" i="0" u="none" strike="noStrike" noProof="0" dirty="0">
                          <a:latin typeface="Times New Roman"/>
                        </a:rPr>
                        <a:t>+ Дети стали чаще помогать взрослым;</a:t>
                      </a:r>
                      <a:endParaRPr lang="ru-RU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noProof="0" dirty="0">
                          <a:latin typeface="Times New Roman"/>
                        </a:rPr>
                        <a:t>+  Выполненные действия становятся более качественные;</a:t>
                      </a:r>
                      <a:endParaRPr lang="ru-RU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noProof="0" dirty="0">
                          <a:latin typeface="Times New Roman"/>
                        </a:rPr>
                        <a:t>+ Появился «дух конкуренции»;</a:t>
                      </a:r>
                      <a:endParaRPr lang="ru-RU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noProof="0" dirty="0">
                          <a:latin typeface="Times New Roman"/>
                        </a:rPr>
                        <a:t>+ Родители стали отмечать те действия, которые у ребёнка получаются лучше всего и стимулировать детей на приобретение новых навыков.</a:t>
                      </a:r>
                      <a:endParaRPr lang="ru-RU" dirty="0"/>
                    </a:p>
                    <a:p>
                      <a:pPr lvl="0"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noProof="0" dirty="0">
                          <a:latin typeface="Times New Roman"/>
                        </a:rPr>
                        <a:t>- Для некоторые детей получение  жетонов стало важнее выполнения разного рода заданий;</a:t>
                      </a:r>
                      <a:endParaRPr lang="ru-RU" dirty="0"/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1800" b="0" i="0" u="none" strike="noStrike" noProof="0" dirty="0">
                          <a:latin typeface="Times New Roman"/>
                        </a:rPr>
                        <a:t>- Некоторые родители так же начинали сравнивать успехи своего ребёнка с успехами других детей.</a:t>
                      </a:r>
                      <a:endParaRPr lang="ru-RU" dirty="0"/>
                    </a:p>
                    <a:p>
                      <a:pPr lvl="0">
                        <a:buNone/>
                      </a:pP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781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1277270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sh 3">
      <a:dk1>
        <a:sysClr val="windowText" lastClr="000000"/>
      </a:dk1>
      <a:lt1>
        <a:sysClr val="window" lastClr="FFFFFF"/>
      </a:lt1>
      <a:dk2>
        <a:srgbClr val="B15E4E"/>
      </a:dk2>
      <a:lt2>
        <a:srgbClr val="FFFFFF"/>
      </a:lt2>
      <a:accent1>
        <a:srgbClr val="C5B096"/>
      </a:accent1>
      <a:accent2>
        <a:srgbClr val="ECA855"/>
      </a:accent2>
      <a:accent3>
        <a:srgbClr val="9BBFB0"/>
      </a:accent3>
      <a:accent4>
        <a:srgbClr val="A9AEA7"/>
      </a:accent4>
      <a:accent5>
        <a:srgbClr val="6A787C"/>
      </a:accent5>
      <a:accent6>
        <a:srgbClr val="3B4345"/>
      </a:accent6>
      <a:hlink>
        <a:srgbClr val="ECA855"/>
      </a:hlink>
      <a:folHlink>
        <a:srgbClr val="6A392F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PebbleVTI</vt:lpstr>
      <vt:lpstr>   «Результативность проведения воспитательно-образовательнрых мероприятий, направленных на развитие самостоятельности и инициативности дошкольников» «Планшет успехов» как один из приёмов формирования самостоятельности и инициативности детей дошкольного возраста»    Воспитатель МБДОУ "Детский сад N 119": Кузьмина О.П. </vt:lpstr>
      <vt:lpstr> В ФГОС указывается, что одним из основных принципов дошкольного образования является поддержка инициативы детей в различных видах деятельности. </vt:lpstr>
      <vt:lpstr> На наш взгляд самым верным способом привития самостоятельности и инициативности детей — это система поощрений. </vt:lpstr>
      <vt:lpstr>" Планшет успехов" включает в себя: папка на молнии формата А-5, "жетоны" с соотвествующим изображением.</vt:lpstr>
      <vt:lpstr>Но в процессе корректировки данные недочёты были устранены.  Т.о. можно сделать вывод, что данная система поощрения детей должна сочетаться не только грамотным подходом, но и индивидуальным сопровождением.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238</cp:revision>
  <dcterms:created xsi:type="dcterms:W3CDTF">2022-11-26T09:03:26Z</dcterms:created>
  <dcterms:modified xsi:type="dcterms:W3CDTF">2022-12-18T17:44:49Z</dcterms:modified>
</cp:coreProperties>
</file>