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62" r:id="rId6"/>
    <p:sldId id="263" r:id="rId7"/>
    <p:sldId id="264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DBDB"/>
    <a:srgbClr val="D9E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3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5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subTitle"/>
          </p:nvPr>
        </p:nvSpPr>
        <p:spPr>
          <a:xfrm>
            <a:off x="604800" y="3227040"/>
            <a:ext cx="6629040" cy="565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9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9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9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subTitle"/>
          </p:nvPr>
        </p:nvSpPr>
        <p:spPr>
          <a:xfrm>
            <a:off x="604800" y="3227040"/>
            <a:ext cx="6629040" cy="5651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400" b="0" strike="noStrike" spc="-1">
              <a:solidFill>
                <a:srgbClr val="04617B"/>
              </a:solidFill>
              <a:latin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stomShape 1" hidden="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" name="CustomShape 2" hidden="1"/>
          <p:cNvSpPr/>
          <p:nvPr/>
        </p:nvSpPr>
        <p:spPr>
          <a:xfrm>
            <a:off x="91440" y="101520"/>
            <a:ext cx="8960760" cy="6664680"/>
          </a:xfrm>
          <a:prstGeom prst="roundRect">
            <a:avLst>
              <a:gd name="adj" fmla="val 1735"/>
            </a:avLst>
          </a:prstGeom>
          <a:blipFill rotWithShape="0">
            <a:blip r:embed="rId15" cstate="print"/>
            <a:tile/>
          </a:blip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CustomShape 3" hidden="1"/>
          <p:cNvSpPr/>
          <p:nvPr/>
        </p:nvSpPr>
        <p:spPr>
          <a:xfrm>
            <a:off x="274320" y="278280"/>
            <a:ext cx="8595000" cy="132552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 hidden="1"/>
          <p:cNvSpPr/>
          <p:nvPr/>
        </p:nvSpPr>
        <p:spPr>
          <a:xfrm>
            <a:off x="372960" y="372960"/>
            <a:ext cx="8380080" cy="1118160"/>
          </a:xfrm>
          <a:prstGeom prst="rect">
            <a:avLst/>
          </a:prstGeom>
          <a:solidFill>
            <a:srgbClr val="FFFFFF"/>
          </a:solidFill>
          <a:ln w="648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91440" y="101520"/>
            <a:ext cx="8960760" cy="6664680"/>
          </a:xfrm>
          <a:prstGeom prst="roundRect">
            <a:avLst>
              <a:gd name="adj" fmla="val 1735"/>
            </a:avLst>
          </a:prstGeom>
          <a:blipFill rotWithShape="0">
            <a:blip r:embed="rId15" cstate="print"/>
            <a:tile/>
          </a:blip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CD84DE90-E5A5-4555-AE4D-6C723991200E}" type="datetime">
              <a:rPr lang="en-US" sz="1200" b="0" strike="noStrike" spc="-1">
                <a:solidFill>
                  <a:srgbClr val="04617B"/>
                </a:solidFill>
                <a:latin typeface="Century Gothic"/>
              </a:rPr>
              <a:pPr>
                <a:lnSpc>
                  <a:spcPct val="100000"/>
                </a:lnSpc>
              </a:pPr>
              <a:t>12/18/2022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8" name="CustomShape 9"/>
          <p:cNvSpPr/>
          <p:nvPr/>
        </p:nvSpPr>
        <p:spPr>
          <a:xfrm>
            <a:off x="345600" y="2942640"/>
            <a:ext cx="7147440" cy="24634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7572600" y="2944800"/>
            <a:ext cx="1190160" cy="245952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" name="CustomShape 11"/>
          <p:cNvSpPr/>
          <p:nvPr/>
        </p:nvSpPr>
        <p:spPr>
          <a:xfrm>
            <a:off x="7712640" y="3136680"/>
            <a:ext cx="909720" cy="2075400"/>
          </a:xfrm>
          <a:prstGeom prst="rect">
            <a:avLst/>
          </a:prstGeom>
          <a:solidFill>
            <a:schemeClr val="accent3">
              <a:alpha val="70000"/>
            </a:schemeClr>
          </a:solidFill>
          <a:ln w="6480"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12"/>
          <p:cNvSpPr/>
          <p:nvPr/>
        </p:nvSpPr>
        <p:spPr>
          <a:xfrm>
            <a:off x="445320" y="3055680"/>
            <a:ext cx="6947640" cy="2244960"/>
          </a:xfrm>
          <a:prstGeom prst="rect">
            <a:avLst/>
          </a:prstGeom>
          <a:solidFill>
            <a:srgbClr val="FFFFFF"/>
          </a:solidFill>
          <a:ln w="648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" name="PlaceHolder 13"/>
          <p:cNvSpPr>
            <a:spLocks noGrp="1"/>
          </p:cNvSpPr>
          <p:nvPr>
            <p:ph type="sldNum"/>
          </p:nvPr>
        </p:nvSpPr>
        <p:spPr>
          <a:xfrm>
            <a:off x="7786800" y="4625280"/>
            <a:ext cx="761760" cy="4568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fld id="{AD3B5DA1-A953-4C40-A957-031C87A35D01}" type="slidenum">
              <a:rPr lang="en-US" sz="2800" b="0" strike="noStrike" spc="-1">
                <a:solidFill>
                  <a:srgbClr val="083763"/>
                </a:solidFill>
                <a:latin typeface="Century Gothic"/>
              </a:rPr>
              <a:pPr algn="ctr">
                <a:lnSpc>
                  <a:spcPct val="100000"/>
                </a:lnSpc>
              </a:pPr>
              <a:t>‹#›</a:t>
            </a:fld>
            <a:endParaRPr lang="en-US" sz="2800" b="0" strike="noStrike" spc="-1">
              <a:latin typeface="Times New Roman"/>
            </a:endParaRPr>
          </a:p>
        </p:txBody>
      </p:sp>
      <p:sp>
        <p:nvSpPr>
          <p:cNvPr id="13" name="CustomShape 14"/>
          <p:cNvSpPr/>
          <p:nvPr/>
        </p:nvSpPr>
        <p:spPr>
          <a:xfrm>
            <a:off x="541800" y="4559400"/>
            <a:ext cx="6754680" cy="663840"/>
          </a:xfrm>
          <a:prstGeom prst="rect">
            <a:avLst/>
          </a:prstGeom>
          <a:solidFill>
            <a:schemeClr val="accent1"/>
          </a:solidFill>
          <a:ln w="648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538920" y="3139560"/>
            <a:ext cx="6760440" cy="2077200"/>
          </a:xfrm>
          <a:prstGeom prst="rect">
            <a:avLst/>
          </a:prstGeom>
          <a:noFill/>
          <a:ln w="6480">
            <a:solidFill>
              <a:schemeClr val="accent1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" name="PlaceHolder 16"/>
          <p:cNvSpPr>
            <a:spLocks noGrp="1"/>
          </p:cNvSpPr>
          <p:nvPr>
            <p:ph type="title"/>
          </p:nvPr>
        </p:nvSpPr>
        <p:spPr>
          <a:xfrm>
            <a:off x="604800" y="3227040"/>
            <a:ext cx="6629040" cy="12189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4000" b="0" strike="noStrike" cap="all" spc="-1">
                <a:solidFill>
                  <a:srgbClr val="083763"/>
                </a:solidFill>
                <a:latin typeface="Book Antiqua"/>
              </a:rPr>
              <a:t>Образец заголовка</a:t>
            </a:r>
            <a:endParaRPr lang="ru-RU" sz="40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PlaceHolder 1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4617B"/>
                </a:solidFill>
                <a:latin typeface="Century Gothic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4617B"/>
                </a:solidFill>
                <a:latin typeface="Century Gothic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600" b="0" strike="noStrike" spc="-1">
                <a:solidFill>
                  <a:srgbClr val="04617B"/>
                </a:solidFill>
                <a:latin typeface="Century Gothic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600" b="0" strike="noStrike" spc="-1">
                <a:solidFill>
                  <a:srgbClr val="04617B"/>
                </a:solidFill>
                <a:latin typeface="Century Gothic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4617B"/>
                </a:solidFill>
                <a:latin typeface="Century Gothic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4617B"/>
                </a:solidFill>
                <a:latin typeface="Century Gothic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4617B"/>
                </a:solidFill>
                <a:latin typeface="Century Gothic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4" name="CustomShape 2"/>
          <p:cNvSpPr/>
          <p:nvPr/>
        </p:nvSpPr>
        <p:spPr>
          <a:xfrm>
            <a:off x="91440" y="101520"/>
            <a:ext cx="8960760" cy="6664680"/>
          </a:xfrm>
          <a:prstGeom prst="roundRect">
            <a:avLst>
              <a:gd name="adj" fmla="val 1735"/>
            </a:avLst>
          </a:prstGeom>
          <a:blipFill rotWithShape="0">
            <a:blip r:embed="rId15" cstate="print"/>
            <a:tile/>
          </a:blipFill>
          <a:ln w="12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5" name="CustomShape 3"/>
          <p:cNvSpPr/>
          <p:nvPr/>
        </p:nvSpPr>
        <p:spPr>
          <a:xfrm>
            <a:off x="274320" y="278280"/>
            <a:ext cx="8595000" cy="132552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6" name="CustomShape 4"/>
          <p:cNvSpPr/>
          <p:nvPr/>
        </p:nvSpPr>
        <p:spPr>
          <a:xfrm>
            <a:off x="372960" y="372960"/>
            <a:ext cx="8380080" cy="1118160"/>
          </a:xfrm>
          <a:prstGeom prst="rect">
            <a:avLst/>
          </a:prstGeom>
          <a:solidFill>
            <a:srgbClr val="FFFFFF"/>
          </a:solidFill>
          <a:ln w="648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7" name="PlaceHolder 5"/>
          <p:cNvSpPr>
            <a:spLocks noGrp="1"/>
          </p:cNvSpPr>
          <p:nvPr>
            <p:ph type="title"/>
          </p:nvPr>
        </p:nvSpPr>
        <p:spPr>
          <a:xfrm>
            <a:off x="426240" y="408240"/>
            <a:ext cx="8260200" cy="103896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3500" b="0" strike="noStrike" cap="all" spc="-1">
                <a:solidFill>
                  <a:srgbClr val="0B5394"/>
                </a:solidFill>
                <a:latin typeface="Book Antiqua"/>
              </a:rPr>
              <a:t>Образец заголовка</a:t>
            </a:r>
            <a:endParaRPr lang="ru-RU" sz="3500" b="0" strike="noStrike" spc="-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 type="body"/>
          </p:nvPr>
        </p:nvSpPr>
        <p:spPr>
          <a:xfrm>
            <a:off x="457200" y="1752480"/>
            <a:ext cx="8229240" cy="4373280"/>
          </a:xfrm>
          <a:prstGeom prst="rect">
            <a:avLst/>
          </a:prstGeom>
        </p:spPr>
        <p:txBody>
          <a:bodyPr/>
          <a:lstStyle/>
          <a:p>
            <a:pPr marL="343080" indent="-228240">
              <a:lnSpc>
                <a:spcPct val="100000"/>
              </a:lnSpc>
              <a:spcBef>
                <a:spcPts val="479"/>
              </a:spcBef>
              <a:buClr>
                <a:srgbClr val="0F6FC6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4617B"/>
                </a:solidFill>
                <a:latin typeface="Century Gothic"/>
              </a:rPr>
              <a:t>Образец текста</a:t>
            </a:r>
          </a:p>
          <a:p>
            <a:pPr marL="640080" lvl="1" indent="-228240">
              <a:lnSpc>
                <a:spcPct val="100000"/>
              </a:lnSpc>
              <a:spcBef>
                <a:spcPts val="400"/>
              </a:spcBef>
              <a:buClr>
                <a:srgbClr val="009DD9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4617B"/>
                </a:solidFill>
                <a:latin typeface="Century Gothic"/>
              </a:rPr>
              <a:t>Второй уровень</a:t>
            </a:r>
          </a:p>
          <a:p>
            <a:pPr marL="914400" lvl="2" indent="-228240">
              <a:lnSpc>
                <a:spcPct val="100000"/>
              </a:lnSpc>
              <a:spcBef>
                <a:spcPts val="360"/>
              </a:spcBef>
              <a:buClr>
                <a:srgbClr val="0BD0D9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4617B"/>
                </a:solidFill>
                <a:latin typeface="Century Gothic"/>
              </a:rPr>
              <a:t>Третий уровень</a:t>
            </a:r>
          </a:p>
          <a:p>
            <a:pPr marL="1280160" lvl="3" indent="-228240">
              <a:lnSpc>
                <a:spcPct val="100000"/>
              </a:lnSpc>
              <a:spcBef>
                <a:spcPts val="320"/>
              </a:spcBef>
              <a:buClr>
                <a:srgbClr val="10CF9B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4617B"/>
                </a:solidFill>
                <a:latin typeface="Century Gothic"/>
              </a:rPr>
              <a:t>Четвертый уровень</a:t>
            </a:r>
          </a:p>
          <a:p>
            <a:pPr marL="1554480" lvl="4" indent="-228240">
              <a:lnSpc>
                <a:spcPct val="100000"/>
              </a:lnSpc>
              <a:spcBef>
                <a:spcPts val="320"/>
              </a:spcBef>
              <a:buClr>
                <a:srgbClr val="7CCA62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04617B"/>
                </a:solidFill>
                <a:latin typeface="Century Gothic"/>
              </a:rPr>
              <a:t>Пятый уровень</a:t>
            </a:r>
          </a:p>
        </p:txBody>
      </p:sp>
      <p:sp>
        <p:nvSpPr>
          <p:cNvPr id="59" name="PlaceHolder 7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B7FE745E-5F9F-44A8-85CE-0F8391FF7607}" type="datetime">
              <a:rPr lang="en-US" sz="1200" b="0" strike="noStrike" spc="-1">
                <a:solidFill>
                  <a:srgbClr val="04617B"/>
                </a:solidFill>
                <a:latin typeface="Century Gothic"/>
              </a:rPr>
              <a:pPr>
                <a:lnSpc>
                  <a:spcPct val="100000"/>
                </a:lnSpc>
              </a:pPr>
              <a:t>12/18/2022</a:t>
            </a:fld>
            <a:endParaRPr lang="en-US" sz="1200" b="0" strike="noStrike" spc="-1">
              <a:latin typeface="Times New Roman"/>
            </a:endParaRPr>
          </a:p>
        </p:txBody>
      </p:sp>
      <p:sp>
        <p:nvSpPr>
          <p:cNvPr id="60" name="PlaceHolder 8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61" name="PlaceHolder 9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F5493A69-0646-4BBD-9FBA-263C0FD15122}" type="slidenum">
              <a:rPr lang="en-US" sz="1200" b="0" strike="noStrike" spc="-1">
                <a:solidFill>
                  <a:srgbClr val="04617B"/>
                </a:solidFill>
                <a:latin typeface="Century Gothic"/>
              </a:rPr>
              <a:pPr algn="r">
                <a:lnSpc>
                  <a:spcPct val="100000"/>
                </a:lnSpc>
              </a:pPr>
              <a:t>‹#›</a:t>
            </a:fld>
            <a:endParaRPr lang="en-U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Shape 1"/>
          <p:cNvSpPr txBox="1"/>
          <p:nvPr/>
        </p:nvSpPr>
        <p:spPr>
          <a:xfrm>
            <a:off x="642960" y="4700160"/>
            <a:ext cx="6552720" cy="4568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1500" b="0" strike="noStrike" spc="-1" dirty="0">
              <a:latin typeface="Arial"/>
            </a:endParaRPr>
          </a:p>
        </p:txBody>
      </p:sp>
      <p:sp>
        <p:nvSpPr>
          <p:cNvPr id="151" name="TextShape 2"/>
          <p:cNvSpPr txBox="1"/>
          <p:nvPr/>
        </p:nvSpPr>
        <p:spPr>
          <a:xfrm>
            <a:off x="604800" y="3290040"/>
            <a:ext cx="6629040" cy="12189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ru-RU" sz="2800" b="1" strike="noStrike" cap="all" spc="-1" dirty="0">
                <a:latin typeface="Book Antiqua"/>
              </a:rPr>
              <a:t>Р</a:t>
            </a:r>
            <a:r>
              <a:rPr lang="ru-RU" sz="2400" b="1" strike="noStrike" cap="all" spc="-1" dirty="0">
                <a:latin typeface="Book Antiqua"/>
              </a:rPr>
              <a:t>АЗВИТИЕ КАДРОВОГО ПОТЕНЦИАЛА В ОТРАСЛИ ФИЗИЧЕСКОЙ КУЛЬТУРЫ И СПОРТА В </a:t>
            </a:r>
            <a:r>
              <a:rPr lang="ru-RU" sz="2800" b="1" strike="noStrike" cap="all" spc="-1" dirty="0">
                <a:latin typeface="Book Antiqua"/>
              </a:rPr>
              <a:t>и</a:t>
            </a:r>
            <a:r>
              <a:rPr lang="ru-RU" sz="2400" b="1" strike="noStrike" cap="all" spc="-1" dirty="0">
                <a:latin typeface="Book Antiqua"/>
              </a:rPr>
              <a:t>ркутской ОБЛАСТИ</a:t>
            </a:r>
            <a:endParaRPr lang="ru-RU" sz="2400" b="1" strike="noStrike" spc="-1" dirty="0">
              <a:latin typeface="Century Gothic"/>
            </a:endParaRPr>
          </a:p>
        </p:txBody>
      </p:sp>
      <p:sp>
        <p:nvSpPr>
          <p:cNvPr id="152" name="CustomShape 3"/>
          <p:cNvSpPr/>
          <p:nvPr/>
        </p:nvSpPr>
        <p:spPr>
          <a:xfrm>
            <a:off x="0" y="-24"/>
            <a:ext cx="9144000" cy="107157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1800" b="1" strike="noStrike" spc="-1" dirty="0" smtClean="0">
              <a:solidFill>
                <a:srgbClr val="FFFFFF"/>
              </a:solidFill>
              <a:latin typeface="Century Gothic"/>
            </a:endParaRPr>
          </a:p>
          <a:p>
            <a:pPr algn="ctr">
              <a:lnSpc>
                <a:spcPct val="100000"/>
              </a:lnSpc>
            </a:pPr>
            <a:endParaRPr lang="ru-RU" sz="1800" b="1" strike="noStrike" spc="-1" dirty="0" smtClean="0">
              <a:solidFill>
                <a:srgbClr val="FFFFFF"/>
              </a:solidFill>
              <a:latin typeface="Century Gothic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 dirty="0" smtClean="0">
                <a:solidFill>
                  <a:srgbClr val="FFFFFF"/>
                </a:solidFill>
                <a:latin typeface="Century Gothic"/>
              </a:rPr>
              <a:t>Министерство спорта Иркутской области</a:t>
            </a:r>
          </a:p>
          <a:p>
            <a:pPr algn="ctr">
              <a:lnSpc>
                <a:spcPct val="100000"/>
              </a:lnSpc>
            </a:pPr>
            <a:endParaRPr lang="ru-RU" sz="1800" b="1" strike="noStrike" spc="-1" dirty="0" smtClean="0">
              <a:solidFill>
                <a:srgbClr val="FFFFFF"/>
              </a:solidFill>
              <a:latin typeface="Century Gothic"/>
            </a:endParaRPr>
          </a:p>
          <a:p>
            <a:pPr algn="ctr">
              <a:lnSpc>
                <a:spcPct val="100000"/>
              </a:lnSpc>
            </a:pPr>
            <a:r>
              <a:rPr lang="en-US" sz="1800" b="1" strike="noStrike" spc="-1" dirty="0" smtClean="0">
                <a:solidFill>
                  <a:srgbClr val="FFFFFF"/>
                </a:solidFill>
                <a:latin typeface="Century Gothic"/>
              </a:rPr>
              <a:t>Областное 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государственное бюджетное профессиональное образовательное учреждение (техникум) </a:t>
            </a:r>
            <a:endParaRPr lang="ru-RU" sz="1800" b="1" strike="noStrike" spc="-1" dirty="0" smtClean="0">
              <a:solidFill>
                <a:srgbClr val="FFFFFF"/>
              </a:solidFill>
              <a:latin typeface="Century Gothic"/>
            </a:endParaRPr>
          </a:p>
          <a:p>
            <a:pPr algn="ctr">
              <a:lnSpc>
                <a:spcPct val="100000"/>
              </a:lnSpc>
            </a:pPr>
            <a:r>
              <a:rPr lang="en-US" sz="1800" b="1" strike="noStrike" spc="-1" dirty="0" smtClean="0">
                <a:solidFill>
                  <a:srgbClr val="FFFFFF"/>
                </a:solidFill>
                <a:latin typeface="Century Gothic"/>
              </a:rPr>
              <a:t>«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Училище Олимпийского резерва</a:t>
            </a:r>
            <a:r>
              <a:rPr lang="en-US" sz="1800" b="1" strike="noStrike" spc="-1" dirty="0" smtClean="0">
                <a:solidFill>
                  <a:srgbClr val="FFFFFF"/>
                </a:solidFill>
                <a:latin typeface="Century Gothic"/>
              </a:rPr>
              <a:t>» 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154" name="Рисунок 5"/>
          <p:cNvPicPr/>
          <p:nvPr/>
        </p:nvPicPr>
        <p:blipFill>
          <a:blip r:embed="rId2" cstate="print"/>
          <a:stretch/>
        </p:blipFill>
        <p:spPr>
          <a:xfrm>
            <a:off x="395536" y="5229200"/>
            <a:ext cx="4560120" cy="1367640"/>
          </a:xfrm>
          <a:prstGeom prst="rect">
            <a:avLst/>
          </a:prstGeom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1191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C:\Users\Наталья Генадьевна\Desktop\Знак Иркутской области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3140968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trike="noStrike" cap="all" spc="-1" dirty="0">
                <a:latin typeface="Book Antiqua"/>
              </a:rPr>
              <a:t>Проект  экспериментальной (инновационной)  площадки </a:t>
            </a:r>
            <a:endParaRPr lang="ru-RU" sz="2400" b="1" strike="noStrike" spc="-1" dirty="0">
              <a:latin typeface="Century Gothic"/>
            </a:endParaRPr>
          </a:p>
        </p:txBody>
      </p:sp>
      <p:graphicFrame>
        <p:nvGraphicFramePr>
          <p:cNvPr id="156" name="Table 2"/>
          <p:cNvGraphicFramePr/>
          <p:nvPr/>
        </p:nvGraphicFramePr>
        <p:xfrm>
          <a:off x="457200" y="1845000"/>
          <a:ext cx="8218800" cy="3578640"/>
        </p:xfrm>
        <a:graphic>
          <a:graphicData uri="http://schemas.openxmlformats.org/drawingml/2006/table">
            <a:tbl>
              <a:tblPr/>
              <a:tblGrid>
                <a:gridCol w="2170440"/>
                <a:gridCol w="6048360"/>
              </a:tblGrid>
              <a:tr h="1104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600" b="1" strike="noStrike" spc="-1" dirty="0">
                          <a:solidFill>
                            <a:srgbClr val="FFFFFF"/>
                          </a:solidFill>
                          <a:latin typeface="Century Gothic"/>
                        </a:rPr>
                        <a:t>Объект исследования</a:t>
                      </a:r>
                      <a:endParaRPr lang="en-US" sz="16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600" b="1" strike="noStrike" spc="-1" dirty="0">
                          <a:solidFill>
                            <a:srgbClr val="FFFFFF"/>
                          </a:solidFill>
                          <a:latin typeface="Century Gothic"/>
                        </a:rPr>
                        <a:t>Профессиональная подготовка кадров в отрасли физической культуры и спорта в соответствии с профессиональными </a:t>
                      </a:r>
                      <a:r>
                        <a:rPr lang="en-US" sz="1600" b="1" strike="noStrike" spc="-1" dirty="0" smtClean="0">
                          <a:solidFill>
                            <a:srgbClr val="FFFFFF"/>
                          </a:solidFill>
                          <a:latin typeface="Century Gothic"/>
                        </a:rPr>
                        <a:t>стандартами</a:t>
                      </a:r>
                      <a:r>
                        <a:rPr lang="ru-RU" sz="1600" b="1" strike="noStrike" spc="-1" dirty="0" smtClean="0">
                          <a:solidFill>
                            <a:srgbClr val="FFFFFF"/>
                          </a:solidFill>
                          <a:latin typeface="Century Gothic"/>
                        </a:rPr>
                        <a:t>.</a:t>
                      </a:r>
                      <a:endParaRPr lang="en-US" sz="16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</a:tr>
              <a:tr h="981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600" b="1" strike="noStrike" spc="-1">
                          <a:solidFill>
                            <a:srgbClr val="FFFFFF"/>
                          </a:solidFill>
                          <a:latin typeface="Century Gothic"/>
                        </a:rPr>
                        <a:t>Предмет исследования </a:t>
                      </a:r>
                      <a:endParaRPr lang="en-US" sz="16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Century Gothic"/>
                        </a:rPr>
                        <a:t>Создание региональной модели подготовки и сопровождения кадров в отрасли физической культуры и </a:t>
                      </a:r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спорта</a:t>
                      </a:r>
                      <a:r>
                        <a:rPr lang="ru-RU" sz="1600" b="0" strike="noStrike" spc="-1" dirty="0" smtClean="0">
                          <a:solidFill>
                            <a:srgbClr val="000000"/>
                          </a:solidFill>
                          <a:latin typeface="Century Gothic"/>
                        </a:rPr>
                        <a:t>.</a:t>
                      </a:r>
                      <a:endParaRPr lang="en-US" sz="16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</a:tr>
              <a:tr h="1243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600" b="1" strike="noStrike" spc="-1">
                          <a:solidFill>
                            <a:srgbClr val="FFFFFF"/>
                          </a:solidFill>
                          <a:latin typeface="Century Gothic"/>
                        </a:rPr>
                        <a:t>Тема эксперимента</a:t>
                      </a:r>
                      <a:endParaRPr lang="en-US" sz="1600" b="0" strike="noStrike" spc="-1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F6FC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Century Gothic"/>
                        </a:rPr>
                        <a:t>Создание модели профессиональной подготовки повышения квалификации и переподготовки кадров в отрасли физической культуры и спорта в условиях регионального Училища </a:t>
                      </a:r>
                      <a:r>
                        <a:rPr lang="en-US" sz="1600" b="0" strike="noStrike" spc="-1" dirty="0" err="1">
                          <a:solidFill>
                            <a:srgbClr val="000000"/>
                          </a:solidFill>
                          <a:latin typeface="Century Gothic"/>
                        </a:rPr>
                        <a:t>олимпийского</a:t>
                      </a: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Century Gothic"/>
                        </a:rPr>
                        <a:t> резерва</a:t>
                      </a:r>
                      <a:endParaRPr lang="en-US" sz="16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endParaRPr lang="en-US" sz="1600" b="0" strike="noStrike" spc="-1" dirty="0">
                        <a:latin typeface="Arial"/>
                      </a:endParaRPr>
                    </a:p>
                  </a:txBody>
                  <a:tcPr marL="68400" marR="6840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</a:tr>
            </a:tbl>
          </a:graphicData>
        </a:graphic>
      </p:graphicFrame>
      <p:sp>
        <p:nvSpPr>
          <p:cNvPr id="157" name="CustomShape 3"/>
          <p:cNvSpPr/>
          <p:nvPr/>
        </p:nvSpPr>
        <p:spPr>
          <a:xfrm>
            <a:off x="307800" y="-3040200"/>
            <a:ext cx="11848680" cy="6657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8" name="Рисунок 6"/>
          <p:cNvPicPr/>
          <p:nvPr/>
        </p:nvPicPr>
        <p:blipFill>
          <a:blip r:embed="rId2" cstate="print"/>
          <a:srcRect t="47181" b="31664"/>
          <a:stretch/>
        </p:blipFill>
        <p:spPr>
          <a:xfrm>
            <a:off x="307800" y="5589360"/>
            <a:ext cx="8512200" cy="1001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426240" y="408240"/>
            <a:ext cx="8260200" cy="10389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cap="all" spc="-1" dirty="0">
                <a:latin typeface="Book Antiqua"/>
              </a:rPr>
              <a:t>Направления  работы</a:t>
            </a:r>
            <a:endParaRPr lang="ru-RU" sz="2400" b="1" strike="noStrike" spc="-1" dirty="0">
              <a:latin typeface="Century Gothic"/>
            </a:endParaRPr>
          </a:p>
        </p:txBody>
      </p:sp>
      <p:sp>
        <p:nvSpPr>
          <p:cNvPr id="160" name="TextShape 2"/>
          <p:cNvSpPr txBox="1"/>
          <p:nvPr/>
        </p:nvSpPr>
        <p:spPr>
          <a:xfrm>
            <a:off x="251640" y="1752480"/>
            <a:ext cx="8568720" cy="4916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22824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F6FC6"/>
              </a:buClr>
              <a:buFont typeface="Arial"/>
              <a:buChar char="•"/>
            </a:pPr>
            <a:r>
              <a:rPr lang="ru-RU" sz="1600" b="1" strike="noStrike" spc="-1" dirty="0" smtClean="0">
                <a:solidFill>
                  <a:schemeClr val="bg1"/>
                </a:solidFill>
                <a:latin typeface="Century Gothic"/>
              </a:rPr>
              <a:t>Создание  нормативно-правовых,  организационных  и  педагогических условий  для  реализации  образовательных  программ  подготовки специалиста среднего звена, образовательных программ дополнительного профессионального  образования  в  соответствии с профессиональными стандартами  отрасли  физической  культуры  и  спорта.</a:t>
            </a:r>
          </a:p>
          <a:p>
            <a:pPr marL="343080" indent="-22824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F6FC6"/>
              </a:buClr>
              <a:buFont typeface="Arial"/>
              <a:buChar char="•"/>
            </a:pPr>
            <a:r>
              <a:rPr lang="ru-RU" sz="1600" b="1" strike="noStrike" spc="-1" dirty="0" smtClean="0">
                <a:solidFill>
                  <a:schemeClr val="bg1"/>
                </a:solidFill>
                <a:latin typeface="Century Gothic"/>
              </a:rPr>
              <a:t>Разработка  оценочных  инструментов  для  объективной  оценки  качества подготовки кадров в отрасли физической культуры и спорта.</a:t>
            </a:r>
          </a:p>
          <a:p>
            <a:pPr marL="343080" indent="-22824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F6FC6"/>
              </a:buClr>
              <a:buFont typeface="Arial"/>
              <a:buChar char="•"/>
            </a:pPr>
            <a:r>
              <a:rPr lang="ru-RU" sz="1600" b="1" strike="noStrike" spc="-1" dirty="0" smtClean="0">
                <a:solidFill>
                  <a:schemeClr val="bg1"/>
                </a:solidFill>
                <a:latin typeface="Century Gothic"/>
              </a:rPr>
              <a:t>Создание условий и разработка системы методического сопровождения.</a:t>
            </a:r>
          </a:p>
          <a:p>
            <a:pPr marL="343080" indent="-22824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F6FC6"/>
              </a:buClr>
              <a:buFont typeface="Arial"/>
              <a:buChar char="•"/>
            </a:pPr>
            <a:r>
              <a:rPr lang="ru-RU" sz="1600" b="1" strike="noStrike" spc="-1" dirty="0" smtClean="0">
                <a:solidFill>
                  <a:schemeClr val="bg1"/>
                </a:solidFill>
                <a:latin typeface="Century Gothic"/>
              </a:rPr>
              <a:t>Создание контрольно-координационного органа по профессиональным квалификациям и соблюдению профессиональных стандартов в отрасли физической культуры и спорта.</a:t>
            </a:r>
          </a:p>
          <a:p>
            <a:pPr marL="343080" indent="-22824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F6FC6"/>
              </a:buClr>
              <a:buFont typeface="Arial"/>
              <a:buChar char="•"/>
            </a:pPr>
            <a:r>
              <a:rPr lang="ru-RU" sz="1600" b="1" strike="noStrike" spc="-1" dirty="0" smtClean="0">
                <a:solidFill>
                  <a:schemeClr val="bg1"/>
                </a:solidFill>
                <a:latin typeface="Century Gothic"/>
              </a:rPr>
              <a:t>Создание  площадки  для  обеспечения  круглогодичной  подготовки спортивного  резерва,  в  соответствии  с  требованиями               федеральных стандартов  спортивной  подготовки  в  условиях  регионального  Училища олимпийского  резерва.</a:t>
            </a:r>
          </a:p>
          <a:p>
            <a:pPr marL="343080" indent="-228240">
              <a:lnSpc>
                <a:spcPct val="100000"/>
              </a:lnSpc>
              <a:spcBef>
                <a:spcPts val="601"/>
              </a:spcBef>
              <a:spcAft>
                <a:spcPts val="601"/>
              </a:spcAft>
              <a:buClr>
                <a:srgbClr val="0F6FC6"/>
              </a:buClr>
              <a:buFont typeface="Arial"/>
              <a:buChar char="•"/>
            </a:pPr>
            <a:r>
              <a:rPr lang="ru-RU" sz="1600" b="1" strike="noStrike" spc="-1" dirty="0" smtClean="0">
                <a:solidFill>
                  <a:schemeClr val="bg1"/>
                </a:solidFill>
                <a:latin typeface="Century Gothic"/>
              </a:rPr>
              <a:t>Формирования  единого  информационного  пространства </a:t>
            </a:r>
            <a:endParaRPr lang="ru-RU" sz="1600" b="1" strike="noStrike" spc="-1" dirty="0">
              <a:solidFill>
                <a:schemeClr val="bg1"/>
              </a:solidFill>
              <a:latin typeface="Century Gothic"/>
            </a:endParaRPr>
          </a:p>
        </p:txBody>
      </p:sp>
      <p:pic>
        <p:nvPicPr>
          <p:cNvPr id="161" name="Рисунок 8"/>
          <p:cNvPicPr/>
          <p:nvPr/>
        </p:nvPicPr>
        <p:blipFill>
          <a:blip r:embed="rId2" cstate="print"/>
          <a:stretch/>
        </p:blipFill>
        <p:spPr>
          <a:xfrm>
            <a:off x="7236360" y="5130000"/>
            <a:ext cx="1728000" cy="1627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251640" y="408240"/>
            <a:ext cx="8568720" cy="10389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strike="noStrike" cap="all" spc="-1" dirty="0">
                <a:latin typeface="Book Antiqua"/>
              </a:rPr>
              <a:t>Способы отслеживания результатов                   и предполагаемые формы их представления</a:t>
            </a:r>
            <a:endParaRPr lang="ru-RU" sz="2400" b="1" strike="noStrike" spc="-1" dirty="0">
              <a:latin typeface="Century Gothic"/>
            </a:endParaRPr>
          </a:p>
        </p:txBody>
      </p:sp>
      <p:sp>
        <p:nvSpPr>
          <p:cNvPr id="168" name="TextShape 2"/>
          <p:cNvSpPr txBox="1"/>
          <p:nvPr/>
        </p:nvSpPr>
        <p:spPr>
          <a:xfrm>
            <a:off x="251640" y="1752480"/>
            <a:ext cx="8568720" cy="4916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114480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</a:pPr>
            <a:r>
              <a:rPr lang="ru-RU" sz="2000" b="1" strike="noStrike" spc="-1" dirty="0">
                <a:solidFill>
                  <a:schemeClr val="bg1"/>
                </a:solidFill>
                <a:latin typeface="Century Gothic"/>
              </a:rPr>
              <a:t>1. Мониторинговое  сопровождение  спортивных  и  научно-практических  мероприятий  различного  уровня.</a:t>
            </a:r>
          </a:p>
          <a:p>
            <a:pPr marL="114480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</a:pPr>
            <a:r>
              <a:rPr lang="ru-RU" sz="2000" b="1" strike="noStrike" spc="-1" dirty="0">
                <a:solidFill>
                  <a:schemeClr val="bg1"/>
                </a:solidFill>
                <a:latin typeface="Century Gothic"/>
              </a:rPr>
              <a:t>2. Публикация  и  издание практических и научно-методических материалов по созданию системы комплексного обеспечения круглогодичной специализированной подготовки спортивного резерва по олимпийским видам спорта.</a:t>
            </a:r>
          </a:p>
          <a:p>
            <a:pPr marL="114480">
              <a:lnSpc>
                <a:spcPct val="100000"/>
              </a:lnSpc>
              <a:spcBef>
                <a:spcPts val="1199"/>
              </a:spcBef>
              <a:spcAft>
                <a:spcPts val="1199"/>
              </a:spcAft>
            </a:pPr>
            <a:r>
              <a:rPr lang="ru-RU" sz="2000" b="1" strike="noStrike" spc="-1" dirty="0">
                <a:solidFill>
                  <a:schemeClr val="bg1"/>
                </a:solidFill>
                <a:latin typeface="Century Gothic"/>
              </a:rPr>
              <a:t>3. Ежегодный отчет контрольно-координационному органу      по профессиональным  квалификациям  и  соблюдению профессиональных стандартов в отрасли                  физической культуры и спорта. </a:t>
            </a:r>
          </a:p>
        </p:txBody>
      </p:sp>
      <p:pic>
        <p:nvPicPr>
          <p:cNvPr id="169" name="Рисунок 1"/>
          <p:cNvPicPr/>
          <p:nvPr/>
        </p:nvPicPr>
        <p:blipFill>
          <a:blip r:embed="rId2" cstate="print"/>
          <a:stretch/>
        </p:blipFill>
        <p:spPr>
          <a:xfrm>
            <a:off x="5480640" y="4653000"/>
            <a:ext cx="3515760" cy="2078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604800" y="3290040"/>
            <a:ext cx="6629040" cy="9309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ru-RU" sz="3200" b="1" strike="noStrike" cap="all" spc="-1" dirty="0">
                <a:solidFill>
                  <a:srgbClr val="083763"/>
                </a:solidFill>
                <a:latin typeface="Book Antiqua"/>
              </a:rPr>
              <a:t>СПАСИБО  ЗА  ВНИМАНИЕ</a:t>
            </a:r>
            <a:endParaRPr lang="ru-RU" sz="3200" b="0" strike="noStrike" spc="-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1" name="CustomShape 2"/>
          <p:cNvSpPr/>
          <p:nvPr/>
        </p:nvSpPr>
        <p:spPr>
          <a:xfrm>
            <a:off x="395640" y="273600"/>
            <a:ext cx="871272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800" b="1" strike="noStrike" spc="-1" dirty="0" err="1">
                <a:solidFill>
                  <a:srgbClr val="FFFFFF"/>
                </a:solidFill>
                <a:latin typeface="Century Gothic"/>
              </a:rPr>
              <a:t>Областное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 </a:t>
            </a:r>
            <a:r>
              <a:rPr lang="en-US" sz="1800" b="1" strike="noStrike" spc="-1" dirty="0" err="1">
                <a:solidFill>
                  <a:srgbClr val="FFFFFF"/>
                </a:solidFill>
                <a:latin typeface="Century Gothic"/>
              </a:rPr>
              <a:t>государственное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 </a:t>
            </a:r>
            <a:r>
              <a:rPr lang="en-US" sz="1800" b="1" strike="noStrike" spc="-1" dirty="0" err="1">
                <a:solidFill>
                  <a:srgbClr val="FFFFFF"/>
                </a:solidFill>
                <a:latin typeface="Century Gothic"/>
              </a:rPr>
              <a:t>бюджетное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 </a:t>
            </a:r>
            <a:r>
              <a:rPr lang="en-US" sz="1800" b="1" strike="noStrike" spc="-1" dirty="0" err="1">
                <a:solidFill>
                  <a:srgbClr val="FFFFFF"/>
                </a:solidFill>
                <a:latin typeface="Century Gothic"/>
              </a:rPr>
              <a:t>профессиональное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 </a:t>
            </a:r>
            <a:r>
              <a:rPr lang="en-US" sz="1800" b="1" strike="noStrike" spc="-1" dirty="0" err="1">
                <a:solidFill>
                  <a:srgbClr val="FFFFFF"/>
                </a:solidFill>
                <a:latin typeface="Century Gothic"/>
              </a:rPr>
              <a:t>образовательное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 </a:t>
            </a:r>
            <a:r>
              <a:rPr lang="en-US" sz="1800" b="1" strike="noStrike" spc="-1" dirty="0" err="1">
                <a:solidFill>
                  <a:srgbClr val="FFFFFF"/>
                </a:solidFill>
                <a:latin typeface="Century Gothic"/>
              </a:rPr>
              <a:t>учреждение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 (</a:t>
            </a:r>
            <a:r>
              <a:rPr lang="en-US" sz="1800" b="1" strike="noStrike" spc="-1" dirty="0" err="1">
                <a:solidFill>
                  <a:srgbClr val="FFFFFF"/>
                </a:solidFill>
                <a:latin typeface="Century Gothic"/>
              </a:rPr>
              <a:t>техникум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) </a:t>
            </a:r>
            <a:endParaRPr lang="ru-RU" sz="1800" b="1" strike="noStrike" spc="-1" dirty="0" smtClean="0">
              <a:solidFill>
                <a:srgbClr val="FFFFFF"/>
              </a:solidFill>
              <a:latin typeface="Century Gothic"/>
            </a:endParaRPr>
          </a:p>
          <a:p>
            <a:pPr algn="ctr">
              <a:lnSpc>
                <a:spcPct val="100000"/>
              </a:lnSpc>
            </a:pPr>
            <a:r>
              <a:rPr lang="en-US" sz="1800" b="1" strike="noStrike" spc="-1" dirty="0" smtClean="0">
                <a:solidFill>
                  <a:srgbClr val="FFFFFF"/>
                </a:solidFill>
                <a:latin typeface="Century Gothic"/>
              </a:rPr>
              <a:t>«</a:t>
            </a:r>
            <a:r>
              <a:rPr lang="en-US" sz="1800" b="1" strike="noStrike" spc="-1" dirty="0">
                <a:solidFill>
                  <a:srgbClr val="FFFFFF"/>
                </a:solidFill>
                <a:latin typeface="Century Gothic"/>
              </a:rPr>
              <a:t>Училище Олимпийского </a:t>
            </a:r>
            <a:r>
              <a:rPr lang="en-US" sz="1800" b="1" strike="noStrike" spc="-1" dirty="0" smtClean="0">
                <a:solidFill>
                  <a:srgbClr val="FFFFFF"/>
                </a:solidFill>
                <a:latin typeface="Century Gothic"/>
              </a:rPr>
              <a:t>резерва</a:t>
            </a:r>
            <a:r>
              <a:rPr lang="ru-RU" sz="1800" b="1" strike="noStrike" spc="-1" dirty="0" smtClean="0">
                <a:solidFill>
                  <a:srgbClr val="FFFFFF"/>
                </a:solidFill>
                <a:latin typeface="Century Gothic"/>
              </a:rPr>
              <a:t>»</a:t>
            </a:r>
            <a:endParaRPr lang="en-US" sz="1800" b="0" strike="noStrike" spc="-1" dirty="0">
              <a:latin typeface="Arial"/>
            </a:endParaRPr>
          </a:p>
        </p:txBody>
      </p:sp>
      <p:pic>
        <p:nvPicPr>
          <p:cNvPr id="172" name="Рисунок 5"/>
          <p:cNvPicPr/>
          <p:nvPr/>
        </p:nvPicPr>
        <p:blipFill>
          <a:blip r:embed="rId2" cstate="print"/>
          <a:stretch/>
        </p:blipFill>
        <p:spPr>
          <a:xfrm>
            <a:off x="4187880" y="1628640"/>
            <a:ext cx="4560120" cy="1367640"/>
          </a:xfrm>
          <a:prstGeom prst="rect">
            <a:avLst/>
          </a:prstGeom>
          <a:ln>
            <a:noFill/>
          </a:ln>
        </p:spPr>
      </p:pic>
      <p:sp>
        <p:nvSpPr>
          <p:cNvPr id="173" name="CustomShape 3"/>
          <p:cNvSpPr/>
          <p:nvPr/>
        </p:nvSpPr>
        <p:spPr>
          <a:xfrm>
            <a:off x="611640" y="4633920"/>
            <a:ext cx="698436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0" strike="noStrike" spc="-1" dirty="0">
                <a:solidFill>
                  <a:schemeClr val="bg1"/>
                </a:solidFill>
                <a:latin typeface="Century Gothic"/>
              </a:rPr>
              <a:t>E-mail: angarsk-uor@mail.ru</a:t>
            </a:r>
            <a:endParaRPr lang="en-US" sz="2800" b="0" strike="noStrike" spc="-1" dirty="0">
              <a:solidFill>
                <a:schemeClr val="bg1"/>
              </a:solidFill>
              <a:latin typeface="Arial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142844" y="408240"/>
            <a:ext cx="8858312" cy="10389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latin typeface="Book Antiqua" pitchFamily="18" charset="0"/>
              </a:rPr>
              <a:t>ГЕОГРАФИЯ КУРСОВ ПОВЫШЕНИЯ КВАЛИФИКАЦИИ</a:t>
            </a:r>
            <a:endParaRPr lang="ru-RU" sz="2400" b="1" strike="noStrike" spc="-1" dirty="0">
              <a:latin typeface="Book Antiqua" pitchFamily="18" charset="0"/>
            </a:endParaRPr>
          </a:p>
        </p:txBody>
      </p:sp>
      <p:pic>
        <p:nvPicPr>
          <p:cNvPr id="161" name="Рисунок 8"/>
          <p:cNvPicPr/>
          <p:nvPr/>
        </p:nvPicPr>
        <p:blipFill>
          <a:blip r:embed="rId2" cstate="print"/>
          <a:stretch/>
        </p:blipFill>
        <p:spPr>
          <a:xfrm>
            <a:off x="7416000" y="5230800"/>
            <a:ext cx="1728000" cy="1627200"/>
          </a:xfrm>
          <a:prstGeom prst="rect">
            <a:avLst/>
          </a:prstGeom>
          <a:ln>
            <a:noFill/>
          </a:ln>
        </p:spPr>
      </p:pic>
      <p:pic>
        <p:nvPicPr>
          <p:cNvPr id="1028" name="Picture 4" descr="F:\проги\Рисунок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3479" y="1719285"/>
            <a:ext cx="5241925" cy="4924425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395536" y="1772816"/>
            <a:ext cx="2890580" cy="3960440"/>
          </a:xfrm>
          <a:prstGeom prst="roundRect">
            <a:avLst/>
          </a:prstGeom>
          <a:solidFill>
            <a:srgbClr val="DBDBDB">
              <a:alpha val="9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● Иркутск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● </a:t>
            </a:r>
            <a:r>
              <a:rPr lang="ru-RU" b="1" dirty="0" err="1" smtClean="0">
                <a:solidFill>
                  <a:schemeClr val="tx1"/>
                </a:solidFill>
                <a:latin typeface="Book Antiqua" pitchFamily="18" charset="0"/>
              </a:rPr>
              <a:t>Ангарск</a:t>
            </a: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● </a:t>
            </a:r>
            <a:r>
              <a:rPr lang="ru-RU" b="1" dirty="0" err="1" smtClean="0">
                <a:solidFill>
                  <a:schemeClr val="tx1"/>
                </a:solidFill>
                <a:latin typeface="Book Antiqua" pitchFamily="18" charset="0"/>
              </a:rPr>
              <a:t>Усолье-Сибирское</a:t>
            </a: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● </a:t>
            </a:r>
            <a:r>
              <a:rPr lang="ru-RU" b="1" dirty="0" err="1" smtClean="0">
                <a:solidFill>
                  <a:schemeClr val="tx1"/>
                </a:solidFill>
                <a:latin typeface="Book Antiqua" pitchFamily="18" charset="0"/>
              </a:rPr>
              <a:t>Слюдянка</a:t>
            </a: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● Зима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●Братск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● Нижнеудинск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tx1"/>
                </a:solidFill>
                <a:latin typeface="Book Antiqua" pitchFamily="18" charset="0"/>
              </a:rPr>
              <a:t>● Бохан</a:t>
            </a: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1"/>
              </a:solidFill>
              <a:latin typeface="Book Antiqua" pitchFamily="18" charset="0"/>
            </a:endParaRPr>
          </a:p>
          <a:p>
            <a:pPr>
              <a:lnSpc>
                <a:spcPct val="150000"/>
              </a:lnSpc>
            </a:pPr>
            <a:endParaRPr lang="ru-RU" b="1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374</TotalTime>
  <Words>298</Words>
  <Application>Microsoft Office PowerPoint</Application>
  <PresentationFormat>Экран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Valued Acer Customer</dc:creator>
  <cp:lastModifiedBy>Home</cp:lastModifiedBy>
  <cp:revision>42</cp:revision>
  <dcterms:created xsi:type="dcterms:W3CDTF">2016-10-09T11:36:12Z</dcterms:created>
  <dcterms:modified xsi:type="dcterms:W3CDTF">2022-12-18T08:35:56Z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Acer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8</vt:i4>
  </property>
</Properties>
</file>