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68513-1AB4-4D9A-AC62-2131BA6387C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85BDA-B411-4F49-9BCF-E3C0A43D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60781461_77-kartinkin-net-p-fon-dlya-prezentatsii-po-razvitiyu-rechi-k-8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16632"/>
            <a:ext cx="8604448" cy="6741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342900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cap="all" dirty="0" smtClean="0">
                <a:solidFill>
                  <a:srgbClr val="FF0000"/>
                </a:solidFill>
                <a:latin typeface="Palatino Linotype" pitchFamily="18" charset="0"/>
              </a:rPr>
              <a:t>«Мнемотехника как эффективное средство развития связной речи у дошкольников»</a:t>
            </a:r>
            <a:r>
              <a:rPr lang="ru-RU" i="1" cap="all" dirty="0" smtClean="0">
                <a:solidFill>
                  <a:srgbClr val="FF0000"/>
                </a:solidFill>
              </a:rPr>
              <a:t> </a:t>
            </a:r>
            <a:endParaRPr lang="ru-RU" i="1" cap="all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5517232"/>
            <a:ext cx="328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4725144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Подготовила воспитатель ГБДОУ № 90 Фрунзенского района Санкт-Петербурга  </a:t>
            </a:r>
            <a:r>
              <a:rPr lang="ru-RU" sz="1400" dirty="0" err="1" smtClean="0"/>
              <a:t>Ильюша</a:t>
            </a:r>
            <a:r>
              <a:rPr lang="ru-RU" sz="1400" dirty="0" smtClean="0"/>
              <a:t> И. В.</a:t>
            </a:r>
            <a:endParaRPr lang="ru-RU" sz="1400" dirty="0"/>
          </a:p>
        </p:txBody>
      </p:sp>
      <p:pic>
        <p:nvPicPr>
          <p:cNvPr id="11268" name="Picture 4" descr="https://sun2.is74.userapi.com/c848528/v848528095/14e6bc/aywUBjnd0a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9" y="4221088"/>
            <a:ext cx="327139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332656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Palatino Linotype" pitchFamily="18" charset="0"/>
              </a:rPr>
              <a:t>Сказка «Репка»</a:t>
            </a:r>
            <a:endParaRPr lang="ru-RU" sz="16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https://i1.wp.com/ds02.infourok.ru/uploads/ex/0707/0000b6ce-7a99b49d/hello_html_m53e2f4d5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96752"/>
            <a:ext cx="74888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Сказка «Теремок»</a:t>
            </a:r>
            <a:endParaRPr lang="ru-RU" sz="1600" b="1" i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3" name="Рисунок 2" descr="https://i.pinimg.com/originals/8d/79/70/8d797058ca73385d0deb2beded54c38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3" y="1052737"/>
            <a:ext cx="7416825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7975" y="188640"/>
            <a:ext cx="858450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Работа с </a:t>
            </a:r>
            <a:r>
              <a:rPr lang="ru-RU" sz="1600" b="1" i="1" dirty="0" err="1">
                <a:solidFill>
                  <a:srgbClr val="FF0000"/>
                </a:solidFill>
                <a:latin typeface="Palatino Linotype" pitchFamily="18" charset="0"/>
              </a:rPr>
              <a:t>мнемотаблицами</a:t>
            </a:r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: </a:t>
            </a:r>
            <a:endParaRPr lang="ru-RU" sz="1600" b="1" i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заучивание </a:t>
            </a:r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стихотворения</a:t>
            </a:r>
          </a:p>
          <a:p>
            <a:pPr algn="just"/>
            <a:r>
              <a:rPr lang="ru-RU" sz="1400" dirty="0"/>
              <a:t>Мнемотаблицы особенно эффективны при разучивании стихотворений. Суть заключается в следующем: на каждое слово или маленькое словосочетание придумывается картинка (изображение, таким образом, всё стихотворение зарисовывается схематически. После этого ребенок по памяти, используя графическое изображение, воспроизводит стихотворение целиком.</a:t>
            </a:r>
            <a:endParaRPr lang="ru-RU" sz="14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204864"/>
            <a:ext cx="3960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 Алгоритм:</a:t>
            </a:r>
          </a:p>
          <a:p>
            <a:pPr algn="just"/>
            <a:r>
              <a:rPr lang="ru-RU" sz="1400" dirty="0" smtClean="0"/>
              <a:t>1. Выразительное </a:t>
            </a:r>
            <a:r>
              <a:rPr lang="ru-RU" sz="1400" dirty="0"/>
              <a:t>чтение стихотворения взрослым.</a:t>
            </a:r>
          </a:p>
          <a:p>
            <a:pPr algn="just"/>
            <a:r>
              <a:rPr lang="ru-RU" sz="1400" dirty="0" smtClean="0"/>
              <a:t>2. Повторное </a:t>
            </a:r>
            <a:r>
              <a:rPr lang="ru-RU" sz="1400" dirty="0"/>
              <a:t>чтение стихотворения с опорой на </a:t>
            </a:r>
            <a:r>
              <a:rPr lang="ru-RU" sz="1400" dirty="0" err="1"/>
              <a:t>мнемотаблицу</a:t>
            </a:r>
            <a:r>
              <a:rPr lang="ru-RU" sz="1400" dirty="0"/>
              <a:t> с установкой, что это стихотворение будет разучиваться </a:t>
            </a:r>
            <a:r>
              <a:rPr lang="ru-RU" sz="1400" dirty="0" smtClean="0"/>
              <a:t>наизусть.</a:t>
            </a:r>
          </a:p>
          <a:p>
            <a:pPr algn="just"/>
            <a:r>
              <a:rPr lang="ru-RU" sz="1400" dirty="0" smtClean="0"/>
              <a:t>3.Вопросы </a:t>
            </a:r>
            <a:r>
              <a:rPr lang="ru-RU" sz="1400" dirty="0"/>
              <a:t>по содержанию </a:t>
            </a:r>
            <a:r>
              <a:rPr lang="ru-RU" sz="1400" dirty="0" smtClean="0"/>
              <a:t>стихотворения.</a:t>
            </a:r>
            <a:endParaRPr lang="ru-RU" sz="1400" dirty="0"/>
          </a:p>
          <a:p>
            <a:pPr algn="just"/>
            <a:r>
              <a:rPr lang="ru-RU" sz="1400" dirty="0"/>
              <a:t>4. </a:t>
            </a:r>
            <a:r>
              <a:rPr lang="ru-RU" sz="1400" dirty="0" smtClean="0"/>
              <a:t> Объяснение </a:t>
            </a:r>
            <a:r>
              <a:rPr lang="ru-RU" sz="1400" dirty="0"/>
              <a:t>значения непонятных слов в доступной для ребенка форме .</a:t>
            </a:r>
          </a:p>
          <a:p>
            <a:pPr algn="just"/>
            <a:r>
              <a:rPr lang="ru-RU" sz="1400" dirty="0" smtClean="0"/>
              <a:t>5. Чтение </a:t>
            </a:r>
            <a:r>
              <a:rPr lang="ru-RU" sz="1400" dirty="0"/>
              <a:t>взрослым отдельно каждой строчки стихотворения и повторение её ребенком с опорой на </a:t>
            </a:r>
            <a:r>
              <a:rPr lang="ru-RU" sz="1400" dirty="0" err="1"/>
              <a:t>мнемотаблицу</a:t>
            </a:r>
            <a:r>
              <a:rPr lang="ru-RU" sz="1400" dirty="0"/>
              <a:t>.</a:t>
            </a:r>
          </a:p>
          <a:p>
            <a:pPr algn="just"/>
            <a:r>
              <a:rPr lang="ru-RU" sz="1400" dirty="0" smtClean="0"/>
              <a:t>6. Рассказывание </a:t>
            </a:r>
            <a:r>
              <a:rPr lang="ru-RU" sz="1400" dirty="0"/>
              <a:t>ребенком стихотворения с опорой на </a:t>
            </a:r>
            <a:r>
              <a:rPr lang="ru-RU" sz="1400" dirty="0" err="1"/>
              <a:t>мнемотаблицу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8" name="Рисунок 7" descr="https://kuznetsova-domoddou41.edumsko.ru/uploads/53600/53533/section/1846967/796982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2276872"/>
            <a:ext cx="439248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Работа с </a:t>
            </a:r>
            <a:r>
              <a:rPr lang="ru-RU" sz="1600" b="1" i="1" dirty="0" err="1">
                <a:solidFill>
                  <a:srgbClr val="FF0000"/>
                </a:solidFill>
                <a:latin typeface="Palatino Linotype" pitchFamily="18" charset="0"/>
              </a:rPr>
              <a:t>мнемотаблицами</a:t>
            </a:r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: 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составление описательного рассказа</a:t>
            </a:r>
            <a:endParaRPr lang="ru-RU" sz="1600" b="1" i="1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just"/>
            <a:r>
              <a:rPr lang="ru-RU" sz="1400" dirty="0" smtClean="0"/>
              <a:t>Описательный </a:t>
            </a:r>
            <a:r>
              <a:rPr lang="ru-RU" sz="1400" dirty="0"/>
              <a:t>рассказ - это наиболее трудный вид в монологической речи. Дети не располагают теми знаниями, которые приобретают в течение жизни. Чтобы описать предмет, его надо осознать, а осознание - это анализ. Что ребенку очень трудно. Здесь важно научить ребенка сначала выделять признаки предмета.</a:t>
            </a:r>
          </a:p>
          <a:p>
            <a:pPr algn="just"/>
            <a:endParaRPr lang="ru-RU" sz="1500" dirty="0"/>
          </a:p>
        </p:txBody>
      </p:sp>
      <p:pic>
        <p:nvPicPr>
          <p:cNvPr id="3" name="Рисунок 2" descr="https://present5.com/presentation/120722512_133099924/image-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628800"/>
            <a:ext cx="770485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64170"/>
            <a:ext cx="849694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Отгадывание загадок с помощью </a:t>
            </a:r>
            <a:r>
              <a:rPr lang="ru-RU" sz="1600" b="1" i="1" dirty="0" err="1" smtClean="0">
                <a:solidFill>
                  <a:srgbClr val="FF0000"/>
                </a:solidFill>
                <a:latin typeface="Palatino Linotype" pitchFamily="18" charset="0"/>
              </a:rPr>
              <a:t>мнемотаблиц</a:t>
            </a:r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endParaRPr lang="ru-RU" sz="1600" b="1" i="1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just"/>
            <a:r>
              <a:rPr lang="ru-RU" sz="1400" dirty="0"/>
              <a:t>Загадка, соединенная с </a:t>
            </a:r>
            <a:r>
              <a:rPr lang="ru-RU" sz="1400" dirty="0" err="1"/>
              <a:t>мнемотаблицей</a:t>
            </a:r>
            <a:r>
              <a:rPr lang="ru-RU" sz="1400" dirty="0"/>
              <a:t>, способствует развитию наглядно-образного мышления; лучше осмысливается содержание; поминание лучше происходит в перекодированном виде. Отгадывание загадок способствует активному развитию речи: обогащается словарь ребенка, он начинает понимать, что слово часто имеет не одно значение, а несколько, что оно может употребляться и в прямом, и в переносном смысле. </a:t>
            </a:r>
            <a:endParaRPr lang="ru-RU" sz="1400" dirty="0" smtClean="0"/>
          </a:p>
          <a:p>
            <a:pPr algn="just"/>
            <a:r>
              <a:rPr lang="ru-RU" sz="1400" b="1" i="1" dirty="0" err="1" smtClean="0">
                <a:solidFill>
                  <a:srgbClr val="FF0000"/>
                </a:solidFill>
                <a:latin typeface="Palatino Linotype" pitchFamily="18" charset="0"/>
              </a:rPr>
              <a:t>Мнемозагадки</a:t>
            </a:r>
            <a:r>
              <a:rPr lang="ru-RU" sz="1400" dirty="0" smtClean="0"/>
              <a:t> </a:t>
            </a:r>
            <a:r>
              <a:rPr lang="ru-RU" sz="1400" dirty="0"/>
              <a:t>- это загадки, но не простые. При отгадывании этих загадок дети учатся по признакам, описанным при помощи знаков, определить </a:t>
            </a:r>
            <a:r>
              <a:rPr lang="ru-RU" sz="1400" dirty="0" smtClean="0"/>
              <a:t>объект</a:t>
            </a:r>
          </a:p>
          <a:p>
            <a:endParaRPr lang="ru-RU" sz="1500" dirty="0"/>
          </a:p>
        </p:txBody>
      </p:sp>
      <p:pic>
        <p:nvPicPr>
          <p:cNvPr id="5" name="Рисунок 4" descr="https://du15.polotskroo.by/files/00948/obj/140/19433/ico/img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276872"/>
            <a:ext cx="5940425" cy="438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195" y="260648"/>
            <a:ext cx="842493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Использование </a:t>
            </a:r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метода </a:t>
            </a:r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мнемотехники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Результаты:</a:t>
            </a:r>
            <a:endParaRPr lang="ru-RU" sz="1600" b="1" i="1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just"/>
            <a:r>
              <a:rPr lang="ru-RU" sz="1400" dirty="0" smtClean="0"/>
              <a:t>У </a:t>
            </a:r>
            <a:r>
              <a:rPr lang="ru-RU" sz="1400" dirty="0"/>
              <a:t>детей: </a:t>
            </a:r>
            <a:endParaRPr lang="ru-RU" sz="14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Появляется </a:t>
            </a:r>
            <a:r>
              <a:rPr lang="ru-RU" sz="1400" dirty="0"/>
              <a:t>желание пересказывать тексты, придумывать интересные истории; п</a:t>
            </a:r>
            <a:r>
              <a:rPr lang="ru-RU" sz="1400" dirty="0" smtClean="0"/>
              <a:t>оявляется </a:t>
            </a:r>
            <a:r>
              <a:rPr lang="ru-RU" sz="1400" dirty="0"/>
              <a:t>интерес к заучиванию стихов и </a:t>
            </a:r>
            <a:r>
              <a:rPr lang="ru-RU" sz="1400" dirty="0" err="1"/>
              <a:t>потешек</a:t>
            </a:r>
            <a:r>
              <a:rPr lang="ru-RU" sz="1400" dirty="0"/>
              <a:t>, скороговорок, загадок; </a:t>
            </a:r>
            <a:endParaRPr lang="ru-RU" sz="14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Активизируется </a:t>
            </a:r>
            <a:r>
              <a:rPr lang="ru-RU" sz="1400" dirty="0"/>
              <a:t>интерес к заучиванию стихов</a:t>
            </a:r>
            <a:endParaRPr lang="ru-RU" sz="14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Связная </a:t>
            </a:r>
            <a:r>
              <a:rPr lang="ru-RU" sz="1400" dirty="0"/>
              <a:t>речь детей соответствует критериям программы и </a:t>
            </a:r>
            <a:r>
              <a:rPr lang="ru-RU" sz="1400" dirty="0" smtClean="0"/>
              <a:t>стандартам;</a:t>
            </a:r>
            <a:r>
              <a:rPr lang="ru-RU" sz="1400" dirty="0"/>
              <a:t> </a:t>
            </a:r>
            <a:endParaRPr lang="ru-RU" sz="14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Словарный </a:t>
            </a:r>
            <a:r>
              <a:rPr lang="ru-RU" sz="1400" dirty="0"/>
              <a:t>запас детей от пассивного (в основном) переходит в активный и обогащается до уровня, необходимого ребенку в </a:t>
            </a:r>
            <a:r>
              <a:rPr lang="ru-RU" sz="1400" dirty="0" smtClean="0"/>
              <a:t>школе;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Расширяется круг знаний об окружающем мире;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Times New Roman"/>
                <a:cs typeface="Times New Roman"/>
              </a:rPr>
              <a:t>     </a:t>
            </a:r>
            <a:r>
              <a:rPr lang="ru-RU" sz="1400" dirty="0" smtClean="0"/>
              <a:t>Дети </a:t>
            </a:r>
            <a:r>
              <a:rPr lang="ru-RU" sz="1400" dirty="0"/>
              <a:t>преодолевают робость, застенчивость, учатся свободно держаться перед аудиторией.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736" y="3068960"/>
            <a:ext cx="8398728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Таким </a:t>
            </a:r>
            <a:r>
              <a:rPr lang="ru-RU" sz="1400" dirty="0"/>
              <a:t>образом, постепенно осуществляется переход от творчества воспитателя к совместному творчеству ребенка со взрослым. </a:t>
            </a:r>
            <a:r>
              <a:rPr lang="ru-RU" sz="1400" dirty="0" err="1"/>
              <a:t>Мнемотаблицами</a:t>
            </a:r>
            <a:r>
              <a:rPr lang="ru-RU" sz="1400" dirty="0"/>
              <a:t> не ограничивается вся работа по развитии связной речи у детей. Это – прежде всего как начальная, «пусковая», наиболее значимая и эффективная работа, так как использование </a:t>
            </a:r>
            <a:r>
              <a:rPr lang="ru-RU" sz="1400" dirty="0" err="1"/>
              <a:t>мнемотаблиц</a:t>
            </a:r>
            <a:r>
              <a:rPr lang="ru-RU" sz="1400" dirty="0"/>
              <a:t> позволяет детям воспринимать и перерабатывать зрительную информацию, сохранять и воспроизводить ее</a:t>
            </a:r>
            <a:r>
              <a:rPr lang="ru-RU" sz="1400" dirty="0" smtClean="0"/>
              <a:t>.</a:t>
            </a:r>
            <a:r>
              <a:rPr lang="ru-RU" sz="1400" dirty="0"/>
              <a:t> </a:t>
            </a:r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r>
              <a:rPr lang="ru-RU" sz="1400" dirty="0" smtClean="0"/>
              <a:t>Приемы </a:t>
            </a:r>
            <a:r>
              <a:rPr lang="ru-RU" sz="1400" dirty="0"/>
              <a:t>мнемотехники способствуют развитию связной речи у детей дошкольного возраста, что является важным показателем их умственных способностей и готовности к обучению в школе.</a:t>
            </a:r>
          </a:p>
          <a:p>
            <a:pPr algn="just"/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алерий НАПЁРОВ двухсотлетний юбилей Константина Дмитриевича Ушинского Напу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404664"/>
            <a:ext cx="1427558" cy="18722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55976" y="764704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Palatino Linotype" pitchFamily="18" charset="0"/>
              </a:rPr>
              <a:t>«Если ребенок молчит, </a:t>
            </a:r>
          </a:p>
          <a:p>
            <a:r>
              <a:rPr lang="ru-RU" sz="1600" i="1" dirty="0" smtClean="0">
                <a:latin typeface="Palatino Linotype" pitchFamily="18" charset="0"/>
              </a:rPr>
              <a:t>покажите ему картинку,</a:t>
            </a:r>
          </a:p>
          <a:p>
            <a:r>
              <a:rPr lang="ru-RU" sz="1600" i="1" dirty="0" smtClean="0">
                <a:latin typeface="Palatino Linotype" pitchFamily="18" charset="0"/>
              </a:rPr>
              <a:t>и он заговорит».</a:t>
            </a:r>
          </a:p>
          <a:p>
            <a:r>
              <a:rPr lang="ru-RU" sz="1600" i="1" dirty="0">
                <a:latin typeface="Palatino Linotype" pitchFamily="18" charset="0"/>
              </a:rPr>
              <a:t> </a:t>
            </a:r>
            <a:r>
              <a:rPr lang="ru-RU" sz="1600" i="1" dirty="0" smtClean="0">
                <a:latin typeface="Palatino Linotype" pitchFamily="18" charset="0"/>
              </a:rPr>
              <a:t>                        К. Д. Ушинский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242088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 </a:t>
            </a:r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</a:rPr>
              <a:t>Речь </a:t>
            </a:r>
            <a:r>
              <a:rPr lang="ru-RU" sz="1600" dirty="0"/>
              <a:t>— одна из линий развития ребенка. Благодаря родному языку малыш входит в наш мир, получает огромные возможности общения с другими людьми. Речь – это чудесный дар природы, который не дается человеку от рождения.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4" y="3212976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Проблемы речи детей дошкольного </a:t>
            </a:r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возраста: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Односложная, состоящая лишь из простых предложений речь.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Неспособность грамматически правильно построить предложение.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 </a:t>
            </a:r>
            <a:r>
              <a:rPr lang="ru-RU" sz="1600" dirty="0">
                <a:cs typeface="Times New Roman" pitchFamily="18" charset="0"/>
              </a:rPr>
              <a:t>Бедность речи. Недостаточный словарный запас.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 </a:t>
            </a:r>
            <a:r>
              <a:rPr lang="ru-RU" sz="1600" dirty="0">
                <a:cs typeface="Times New Roman" pitchFamily="18" charset="0"/>
              </a:rPr>
              <a:t>Употребление нелитературных слов и выражений.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 smtClean="0">
                <a:cs typeface="Times New Roman" pitchFamily="18" charset="0"/>
              </a:rPr>
              <a:t>Бедная диалогическая </a:t>
            </a:r>
            <a:r>
              <a:rPr lang="ru-RU" sz="1600" dirty="0">
                <a:cs typeface="Times New Roman" pitchFamily="18" charset="0"/>
              </a:rPr>
              <a:t>речь: неспособность грамотно и </a:t>
            </a:r>
            <a:r>
              <a:rPr lang="ru-RU" sz="1600" dirty="0" smtClean="0">
                <a:cs typeface="Times New Roman" pitchFamily="18" charset="0"/>
              </a:rPr>
              <a:t>доступно сформулировать     вопрос</a:t>
            </a:r>
            <a:r>
              <a:rPr lang="ru-RU" sz="1600" dirty="0">
                <a:cs typeface="Times New Roman" pitchFamily="18" charset="0"/>
              </a:rPr>
              <a:t>, построить краткий или развёрнутый ответ.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Неспособность построить монолог.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Отсутствие логического обоснования своих утверждений и выводов.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Отсутствие навыков культуры речи: неумение использовать интонацию, </a:t>
            </a:r>
            <a:r>
              <a:rPr lang="ru-RU" sz="1600" dirty="0" smtClean="0">
                <a:cs typeface="Times New Roman" pitchFamily="18" charset="0"/>
              </a:rPr>
              <a:t>     регулировать </a:t>
            </a:r>
            <a:r>
              <a:rPr lang="ru-RU" sz="1600" dirty="0">
                <a:cs typeface="Times New Roman" pitchFamily="18" charset="0"/>
              </a:rPr>
              <a:t>громкость голоса и темп речи и т. д.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sz="1600" dirty="0">
                <a:cs typeface="Times New Roman" pitchFamily="18" charset="0"/>
              </a:rPr>
              <a:t>Плохая дикция.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Современным детям сложно связно, последовательно, грамматически правильно излагать свои мысли, рассказывать о различных событиях из окружающей жизни. Они не любят учить стихи, пересказывать тексты, не владеют приемами и методами запоминания. Заучивание стихотворений вызывает у них большие трудности, быстрое утомление и отрицательные эмоции. </a:t>
            </a:r>
          </a:p>
          <a:p>
            <a:endParaRPr lang="ru-RU" sz="1600" dirty="0"/>
          </a:p>
          <a:p>
            <a:r>
              <a:rPr lang="ru-RU" sz="1600" dirty="0" smtClean="0"/>
              <a:t> Совместно с общепринятыми приемами и принципами, вполне обосновано использование такой оригинальной, творческой, эффективной методики как мнемотехника.</a:t>
            </a:r>
          </a:p>
          <a:p>
            <a:endParaRPr lang="ru-RU" sz="1600" dirty="0"/>
          </a:p>
          <a:p>
            <a:r>
              <a:rPr lang="ru-RU" sz="1600" dirty="0" smtClean="0"/>
              <a:t>Приемы мнемотехники облегчают процесс запоминания у детей и увеличивают объем памяти путём образования дополнительных ассоциаций.</a:t>
            </a:r>
          </a:p>
          <a:p>
            <a:endParaRPr lang="ru-RU" sz="1600" dirty="0"/>
          </a:p>
          <a:p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Мнемотехника</a:t>
            </a:r>
            <a:r>
              <a:rPr lang="ru-RU" sz="1600" b="1" i="1" dirty="0" smtClean="0"/>
              <a:t> </a:t>
            </a:r>
            <a:r>
              <a:rPr lang="ru-RU" sz="1600" dirty="0" smtClean="0"/>
              <a:t>– это система методов и приёмов, обеспечивающих эффективное запоминание, сохранение и воспроизведение информации и, конечно, развитие речи.</a:t>
            </a:r>
          </a:p>
          <a:p>
            <a:endParaRPr lang="ru-RU" sz="1600" dirty="0"/>
          </a:p>
          <a:p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                                  Цель обучения мнемотехнике – 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развитие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smtClean="0"/>
              <a:t>  зрительного и слухового внимания;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</a:t>
            </a:r>
            <a:r>
              <a:rPr lang="ru-RU" sz="1600" dirty="0" smtClean="0"/>
              <a:t>воображения;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зрительной и слуховой памяти;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восприятия;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кругозора;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всех сторон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41080" y="2852937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i="1" dirty="0" smtClean="0">
                <a:solidFill>
                  <a:srgbClr val="FF0000"/>
                </a:solidFill>
                <a:latin typeface="Palatino Linotype" pitchFamily="18" charset="0"/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latin typeface="Palatino Linotype" pitchFamily="18" charset="0"/>
              </a:rPr>
              <a:t/>
            </a:r>
            <a:br>
              <a:rPr lang="ru-RU" sz="1800" b="1" i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1800" b="1" i="1" dirty="0" smtClean="0">
                <a:solidFill>
                  <a:srgbClr val="FF0000"/>
                </a:solidFill>
                <a:latin typeface="Palatino Linotype" pitchFamily="18" charset="0"/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latin typeface="Palatino Linotype" pitchFamily="18" charset="0"/>
              </a:rPr>
              <a:t/>
            </a:r>
            <a:br>
              <a:rPr lang="ru-RU" sz="1800" b="1" i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1800" b="1" i="1" dirty="0" err="1" smtClean="0">
                <a:solidFill>
                  <a:srgbClr val="FF0000"/>
                </a:solidFill>
                <a:latin typeface="Palatino Linotype" pitchFamily="18" charset="0"/>
              </a:rPr>
              <a:t>Мнемотаблица</a:t>
            </a:r>
            <a:r>
              <a:rPr lang="ru-RU" sz="1800" b="1" i="1" dirty="0" smtClean="0">
                <a:latin typeface="Palatino Linotype" pitchFamily="18" charset="0"/>
              </a:rPr>
              <a:t> </a:t>
            </a:r>
            <a:r>
              <a:rPr lang="ru-RU" sz="1800" dirty="0" smtClean="0"/>
              <a:t>– схема, состоящая из последовательно расположенных изображений – символов, в которых зашифровано содержание текстов (сказки, стихотворения и т.д.).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i="1" dirty="0" smtClean="0">
                <a:solidFill>
                  <a:srgbClr val="FF0000"/>
                </a:solidFill>
                <a:latin typeface="Palatino Linotype" pitchFamily="18" charset="0"/>
              </a:rPr>
              <a:t>Суть мнемосхем</a:t>
            </a:r>
            <a:r>
              <a:rPr lang="ru-RU" sz="1800" dirty="0" smtClean="0"/>
              <a:t> заключается в следующем: на каждое слово или маленькое словосочетание придумывается картинка (изображение); таким образом весь текст зарисовывается схематично. Глядя на эти схемы  рисунки, ребенок легко воспроизводит текстовую информацию.</a:t>
            </a:r>
            <a:br>
              <a:rPr lang="ru-RU" sz="1800" dirty="0" smtClean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8" name="Содержимое 7" descr="https://i.pinimg.com/originals/52/6b/8e/526b8efa0fc2ba6aa2b2fad5f2f83405.pn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613" y="2530077"/>
            <a:ext cx="5184675" cy="40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63888" y="2924944"/>
            <a:ext cx="2160240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Мнемотехника помогает решать следующие задачи: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635896" y="620688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основных психических процессов: память, внимание, восприятие, мышление.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779912" y="4581128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Формирование навыков сотрудничества, взаимопонимания, доброжелательности, самостоятельности, инициативности, ответственности.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516216" y="2636912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умения работать по образцу, по правилам, слушать взрослого и выполнять его инструкции.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971600" y="2564904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творческих способностей детей, умения самим составлять схемы и воспроизводить их.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971600" y="332656"/>
            <a:ext cx="2066528" cy="201622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Формирование целостного восприятия окружающего мира. Развитие интереса, мотивации к изучению нового, неизвестного в окружающем мире, принимать активное участие в образовательном процессе.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228184" y="404664"/>
            <a:ext cx="2088232" cy="201622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умения детей преобразовывать абстрактные символы в образы и наоборот образы в абстрактные символы (перекодирование и кодирование информации).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259632" y="4581128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мелкой моторики рук.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372200" y="4581128"/>
            <a:ext cx="1850504" cy="1476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связной речи, расширение и обогащение словарного запаса детей.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>
            <a:stCxn id="3" idx="0"/>
          </p:cNvCxnSpPr>
          <p:nvPr/>
        </p:nvCxnSpPr>
        <p:spPr>
          <a:xfrm flipV="1">
            <a:off x="4644008" y="1988840"/>
            <a:ext cx="0" cy="936104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2843808" y="2060848"/>
            <a:ext cx="936104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652120" y="2060848"/>
            <a:ext cx="936104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3"/>
            <a:endCxn id="10" idx="1"/>
          </p:cNvCxnSpPr>
          <p:nvPr/>
        </p:nvCxnSpPr>
        <p:spPr>
          <a:xfrm>
            <a:off x="5724128" y="3320988"/>
            <a:ext cx="792088" cy="542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3" idx="1"/>
          </p:cNvCxnSpPr>
          <p:nvPr/>
        </p:nvCxnSpPr>
        <p:spPr>
          <a:xfrm flipH="1">
            <a:off x="2699792" y="3320988"/>
            <a:ext cx="864096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0"/>
          </p:cNvCxnSpPr>
          <p:nvPr/>
        </p:nvCxnSpPr>
        <p:spPr>
          <a:xfrm flipH="1">
            <a:off x="4705164" y="3717032"/>
            <a:ext cx="10852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2915816" y="3717032"/>
            <a:ext cx="936104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652120" y="3717032"/>
            <a:ext cx="936104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251520" y="332656"/>
            <a:ext cx="8568952" cy="612648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Алгоритм работы с моделью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1.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Введение элементов, схем, символов.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Например, обозначения: цвета, формы, величины, действия</a:t>
            </a:r>
            <a:r>
              <a:rPr lang="ru-RU" sz="1200" b="1" dirty="0" smtClean="0">
                <a:solidFill>
                  <a:schemeClr val="tx1"/>
                </a:solidFill>
              </a:rPr>
              <a:t>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44824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2.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Использование элементов опорных схем, символов на всех видах занятий, в различных видах деятельности, т.к. у ребенка не должно быть привыкания, что этот символ применим только в какой-то одной области, потому что символ универсален.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92896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3.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Введение отрицаний. Например, не большой, не съедобный.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140968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4.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Сочетание символов, «чтения» цепочки символов.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789040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5.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Самостоятельный поиск детьми изображений, символизирующих какое – либо качество. Задачей этого этапа является активный поиск изображений, умение аргументировать свой поиск.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437112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6.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Рассматривание таблицы и разбор того, что на ней изображено.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085184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7.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Осуществляется перекодирование информации, т.е. преобразование из абстрактных символов в образы.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733256"/>
            <a:ext cx="856895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Этап 8.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После перекодирования осуществляется пересказ сказки или рассказа по заданной теме. В младших группах с помощью воспитателя, в старших самостоятельно.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331640" y="260648"/>
            <a:ext cx="5976664" cy="64807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Структура мнемотехники: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5364088" y="1340768"/>
            <a:ext cx="2808312" cy="61264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Мнемоквадрат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436096" y="3429000"/>
            <a:ext cx="2808312" cy="61264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Мнемодорожка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436096" y="5589240"/>
            <a:ext cx="2808312" cy="61264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Мнемотаблица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660233" y="1988840"/>
            <a:ext cx="360039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60232" y="4005064"/>
            <a:ext cx="360040" cy="1584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rectole0000000000"/>
          <p:cNvGraphicFramePr>
            <a:graphicFrameLocks noChangeAspect="1"/>
          </p:cNvGraphicFramePr>
          <p:nvPr/>
        </p:nvGraphicFramePr>
        <p:xfrm>
          <a:off x="1547664" y="1124744"/>
          <a:ext cx="2448272" cy="1584176"/>
        </p:xfrm>
        <a:graphic>
          <a:graphicData uri="http://schemas.openxmlformats.org/presentationml/2006/ole">
            <p:oleObj spid="_x0000_s1025" name="Картинка" r:id="rId3" imgW="0" imgH="0" progId="StaticMetafile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rectole0000000002"/>
          <p:cNvGraphicFramePr>
            <a:graphicFrameLocks noChangeAspect="1"/>
          </p:cNvGraphicFramePr>
          <p:nvPr/>
        </p:nvGraphicFramePr>
        <p:xfrm>
          <a:off x="1547664" y="2924944"/>
          <a:ext cx="2448272" cy="1584176"/>
        </p:xfrm>
        <a:graphic>
          <a:graphicData uri="http://schemas.openxmlformats.org/presentationml/2006/ole">
            <p:oleObj spid="_x0000_s1027" name="Картинка" r:id="rId4" imgW="0" imgH="0" progId="StaticMetafile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9" name="rectole0000000003"/>
          <p:cNvGraphicFramePr>
            <a:graphicFrameLocks noChangeAspect="1"/>
          </p:cNvGraphicFramePr>
          <p:nvPr/>
        </p:nvGraphicFramePr>
        <p:xfrm>
          <a:off x="1547664" y="4725144"/>
          <a:ext cx="2448272" cy="1772816"/>
        </p:xfrm>
        <a:graphic>
          <a:graphicData uri="http://schemas.openxmlformats.org/presentationml/2006/ole">
            <p:oleObj spid="_x0000_s1029" name="Картинка" r:id="rId5" imgW="0" imgH="0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600" dirty="0" smtClean="0"/>
              <a:t>Примером мнемотехники в ДОУ могут быть таблицы, построенные</a:t>
            </a:r>
            <a:r>
              <a:rPr lang="en-US" sz="1600" dirty="0" smtClean="0"/>
              <a:t> </a:t>
            </a:r>
            <a:r>
              <a:rPr lang="ru-RU" sz="1600" dirty="0" smtClean="0"/>
              <a:t>на изображении последовательности процессов умывания, мытья</a:t>
            </a:r>
            <a:r>
              <a:rPr lang="en-US" sz="1600" dirty="0" smtClean="0"/>
              <a:t> </a:t>
            </a:r>
            <a:r>
              <a:rPr lang="ru-RU" sz="1600" dirty="0" smtClean="0"/>
              <a:t>рук, одевания, сервировки стола. Маленькому ребенку сложно</a:t>
            </a:r>
            <a:r>
              <a:rPr lang="en-US" sz="1600" dirty="0" smtClean="0"/>
              <a:t> </a:t>
            </a:r>
            <a:r>
              <a:rPr lang="ru-RU" sz="1600" dirty="0" smtClean="0"/>
              <a:t>запомнить весь алгоритм действий, придуманный взрослыми,</a:t>
            </a:r>
            <a:r>
              <a:rPr lang="en-US" sz="1600" dirty="0" smtClean="0"/>
              <a:t> </a:t>
            </a:r>
            <a:r>
              <a:rPr lang="ru-RU" sz="1600" dirty="0" smtClean="0"/>
              <a:t>поэтому наглядные картинки, расшифрованные на занятиях и</a:t>
            </a:r>
            <a:r>
              <a:rPr lang="en-US" sz="1600" dirty="0" smtClean="0"/>
              <a:t> </a:t>
            </a:r>
            <a:r>
              <a:rPr lang="ru-RU" sz="1600" dirty="0" smtClean="0"/>
              <a:t>самостоятельно пересказанные, позволят ребенку, каждый раз</a:t>
            </a:r>
            <a:r>
              <a:rPr lang="en-US" sz="1600" dirty="0" smtClean="0"/>
              <a:t> </a:t>
            </a:r>
            <a:r>
              <a:rPr lang="ru-RU" sz="1600" dirty="0" smtClean="0"/>
              <a:t>подходя к умывальнику или шкафчику с вещами, легко</a:t>
            </a:r>
            <a:r>
              <a:rPr lang="en-US" sz="1600" dirty="0" smtClean="0"/>
              <a:t> </a:t>
            </a:r>
            <a:r>
              <a:rPr lang="ru-RU" sz="1600" dirty="0" smtClean="0"/>
              <a:t>воспроизвести этапы.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xn--d1abkscgpix1e.xn--p1ai/assets/cache/products/900x900/stend-figurnyj-kak-pravilno-myt-ruki-dlya-nachalnoj-shkoly-i-detskogo-sada-320x300mm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628800"/>
            <a:ext cx="6336704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1560" y="1268760"/>
            <a:ext cx="75608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  Обучение пересказу начинается с простого воспроизведения хорошо знакомых детям сказок,  построенных на повторе («Колобок», «Репка», «Теремок») и далее переходим к художественным  произведениям.</a:t>
            </a:r>
          </a:p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  </a:t>
            </a:r>
            <a:r>
              <a:rPr lang="ru-RU" sz="1400" dirty="0" err="1" smtClean="0"/>
              <a:t>Мнемотаблица</a:t>
            </a:r>
            <a:r>
              <a:rPr lang="ru-RU" sz="1400" dirty="0" smtClean="0"/>
              <a:t> помогает детям запомнить последовательность появления сказочных героев, их действий.</a:t>
            </a:r>
          </a:p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  Пересказу – принадлежит особая роль в формировании связной речи. Здесь совершенствуется структура речи, ее выразительность умение строить предложения. И если пересказывать с помощью </a:t>
            </a:r>
            <a:r>
              <a:rPr lang="ru-RU" sz="1400" dirty="0" err="1" smtClean="0"/>
              <a:t>мнемотаблиц</a:t>
            </a:r>
            <a:r>
              <a:rPr lang="ru-RU" sz="1400" dirty="0" smtClean="0"/>
              <a:t>, когда дети видят всех действующих лиц, то свое внимание ребенок уже концентрирует на правильном построении предложений, на воспроизведении в своей речи необходимых выражений.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r>
              <a:rPr lang="ru-RU" sz="1400" b="1" i="1" dirty="0" smtClean="0">
                <a:solidFill>
                  <a:srgbClr val="FF0000"/>
                </a:solidFill>
                <a:latin typeface="Palatino Linotype" pitchFamily="18" charset="0"/>
              </a:rPr>
              <a:t>   Особенности работы:</a:t>
            </a:r>
          </a:p>
          <a:p>
            <a:pPr algn="just"/>
            <a:r>
              <a:rPr lang="ru-RU" sz="1400" dirty="0" smtClean="0"/>
              <a:t>1. Проводим предварительную работу по развитию и обогащению речи.</a:t>
            </a:r>
          </a:p>
          <a:p>
            <a:pPr algn="just"/>
            <a:r>
              <a:rPr lang="ru-RU" sz="1400" dirty="0" smtClean="0"/>
              <a:t>2. Начинаем с </a:t>
            </a:r>
            <a:r>
              <a:rPr lang="ru-RU" sz="1400" dirty="0" err="1" smtClean="0"/>
              <a:t>мнемоквадратов</a:t>
            </a:r>
            <a:r>
              <a:rPr lang="ru-RU" sz="1400" dirty="0" smtClean="0"/>
              <a:t>, далее - </a:t>
            </a:r>
            <a:r>
              <a:rPr lang="ru-RU" sz="1400" dirty="0" err="1" smtClean="0"/>
              <a:t>мнемодорожки</a:t>
            </a:r>
            <a:r>
              <a:rPr lang="ru-RU" sz="1400" dirty="0" smtClean="0"/>
              <a:t>, позже – </a:t>
            </a:r>
            <a:r>
              <a:rPr lang="ru-RU" sz="1400" dirty="0" err="1" smtClean="0"/>
              <a:t>мнемотаблицы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smtClean="0"/>
              <a:t>3. Используем цветные </a:t>
            </a:r>
            <a:r>
              <a:rPr lang="ru-RU" sz="1400" dirty="0" err="1" smtClean="0"/>
              <a:t>мнемотаблицы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smtClean="0"/>
              <a:t>4. </a:t>
            </a:r>
            <a:r>
              <a:rPr lang="ru-RU" sz="1400" dirty="0" err="1" smtClean="0"/>
              <a:t>Мнемотаблицы</a:t>
            </a:r>
            <a:r>
              <a:rPr lang="ru-RU" sz="1400" dirty="0" smtClean="0"/>
              <a:t> даются в готовом варианте.</a:t>
            </a:r>
          </a:p>
          <a:p>
            <a:pPr algn="just"/>
            <a:r>
              <a:rPr lang="ru-RU" sz="1400" dirty="0" smtClean="0"/>
              <a:t>5. Образы должны быть доступны и понятны детям.</a:t>
            </a:r>
          </a:p>
          <a:p>
            <a:pPr algn="just"/>
            <a:r>
              <a:rPr lang="ru-RU" sz="1400" dirty="0" smtClean="0"/>
              <a:t>6. Объем информации не должен быть более 9 </a:t>
            </a:r>
            <a:r>
              <a:rPr lang="ru-RU" sz="1400" dirty="0" err="1" smtClean="0"/>
              <a:t>мнемоквадратов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smtClean="0"/>
              <a:t>7. Участие в создании </a:t>
            </a:r>
            <a:r>
              <a:rPr lang="ru-RU" sz="1400" dirty="0" err="1" smtClean="0"/>
              <a:t>мнемотаблиц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404665"/>
            <a:ext cx="396044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Работа с </a:t>
            </a:r>
            <a:r>
              <a:rPr lang="ru-RU" sz="1600" b="1" i="1" dirty="0" err="1" smtClean="0">
                <a:solidFill>
                  <a:srgbClr val="FF0000"/>
                </a:solidFill>
                <a:latin typeface="Palatino Linotype" pitchFamily="18" charset="0"/>
              </a:rPr>
              <a:t>мнемотаблицами</a:t>
            </a:r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 :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Palatino Linotype" pitchFamily="18" charset="0"/>
              </a:rPr>
              <a:t>пересказ.</a:t>
            </a:r>
            <a:endParaRPr lang="ru-RU" sz="1600" b="1" i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1253</Words>
  <Application>Microsoft Office PowerPoint</Application>
  <PresentationFormat>Экран (4:3)</PresentationFormat>
  <Paragraphs>113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Картинка</vt:lpstr>
      <vt:lpstr>Слайд 1</vt:lpstr>
      <vt:lpstr>Слайд 2</vt:lpstr>
      <vt:lpstr>Слайд 3</vt:lpstr>
      <vt:lpstr>    Мнемотаблица – схема, состоящая из последовательно расположенных изображений – символов, в которых зашифровано содержание текстов (сказки, стихотворения и т.д.).  Суть мнемосхем заключается в следующем: на каждое слово или маленькое словосочетание придумывается картинка (изображение); таким образом весь текст зарисовывается схематично. Глядя на эти схемы  рисунки, ребенок легко воспроизводит текстовую информацию.  </vt:lpstr>
      <vt:lpstr>Слайд 5</vt:lpstr>
      <vt:lpstr>Слайд 6</vt:lpstr>
      <vt:lpstr>Слайд 7</vt:lpstr>
      <vt:lpstr>Примером мнемотехники в ДОУ могут быть таблицы, построенные на изображении последовательности процессов умывания, мытья рук, одевания, сервировки стола. Маленькому ребенку сложно запомнить весь алгоритм действий, придуманный взрослыми, поэтому наглядные картинки, расшифрованные на занятиях и самостоятельно пересказанные, позволят ребенку, каждый раз подходя к умывальнику или шкафчику с вещами, легко воспроизвести этапы.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2022-11-13T13:12:30Z</dcterms:created>
  <dcterms:modified xsi:type="dcterms:W3CDTF">2022-12-18T19:45:52Z</dcterms:modified>
</cp:coreProperties>
</file>