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27"/>
  </p:notesMasterIdLst>
  <p:sldIdLst>
    <p:sldId id="275" r:id="rId2"/>
    <p:sldId id="313" r:id="rId3"/>
    <p:sldId id="277" r:id="rId4"/>
    <p:sldId id="278" r:id="rId5"/>
    <p:sldId id="279" r:id="rId6"/>
    <p:sldId id="280" r:id="rId7"/>
    <p:sldId id="281" r:id="rId8"/>
    <p:sldId id="282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5" r:id="rId17"/>
    <p:sldId id="296" r:id="rId18"/>
    <p:sldId id="297" r:id="rId19"/>
    <p:sldId id="298" r:id="rId20"/>
    <p:sldId id="299" r:id="rId21"/>
    <p:sldId id="300" r:id="rId22"/>
    <p:sldId id="302" r:id="rId23"/>
    <p:sldId id="303" r:id="rId24"/>
    <p:sldId id="304" r:id="rId25"/>
    <p:sldId id="305" r:id="rId2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123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123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123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123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 pitchFamily="123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123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123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123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ヒラギノ角ゴ Pro W3" pitchFamily="12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17" autoAdjust="0"/>
    <p:restoredTop sz="94660"/>
  </p:normalViewPr>
  <p:slideViewPr>
    <p:cSldViewPr>
      <p:cViewPr>
        <p:scale>
          <a:sx n="90" d="100"/>
          <a:sy n="90" d="100"/>
        </p:scale>
        <p:origin x="-1238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8FC8645F-2A9F-4091-8423-C4A006E39A6D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47C3319-8EF8-4957-9776-D8D2B94D51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25361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Скругленный прямоугольник 10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9A742-4E20-4EB4-98D5-A24E043FE17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D8182-B051-470C-AA08-77E0A661E29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F5F77-17CC-4913-AAEB-9E6FBC685A3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4B4AB1-011C-4051-8BAC-C4A911AAE7D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C3292-EE0F-4110-9A68-9434A646578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C889A-45D0-4E95-B1B9-A08A310EC1E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2A4CF-0C40-4082-848A-3C0B21BCC47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BCB64-A1BD-40D9-9B5B-0902E1F66D5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4F8E8-E904-4526-A0DF-8BFC7F2ABB4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9C4B3-01CA-442E-9D0C-90331C98B3C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9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A6811-DE97-4CCC-AF5D-F37D556ECBC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304800" y="328613"/>
            <a:ext cx="8532813" cy="6197600"/>
          </a:xfrm>
          <a:prstGeom prst="roundRect">
            <a:avLst>
              <a:gd name="adj" fmla="val 2079"/>
            </a:avLst>
          </a:prstGeom>
          <a:gradFill rotWithShape="1">
            <a:gsLst>
              <a:gs pos="0">
                <a:srgbClr val="FFFFFF"/>
              </a:gs>
              <a:gs pos="98000">
                <a:srgbClr val="FFFFFF"/>
              </a:gs>
              <a:gs pos="99055">
                <a:srgbClr val="F7F7F7"/>
              </a:gs>
              <a:gs pos="100000">
                <a:srgbClr val="DADADA"/>
              </a:gs>
            </a:gsLst>
            <a:lin ang="5400000" scaled="1"/>
          </a:gradFill>
          <a:ln w="2000" cap="rnd">
            <a:solidFill>
              <a:srgbClr val="A4A3A3"/>
            </a:solidFill>
            <a:round/>
            <a:headEnd/>
            <a:tailEnd/>
          </a:ln>
          <a:effectLst>
            <a:outerShdw blurRad="63500" dist="50800" dir="5400000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  <a:ea typeface="+mn-ea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Arial" charset="0"/>
                <a:ea typeface="+mn-ea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A7A399"/>
                </a:solidFill>
              </a:defRPr>
            </a:lvl1pPr>
          </a:lstStyle>
          <a:p>
            <a:fld id="{A61E054F-25DB-48A2-8384-A12D8E5F415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0" r:id="rId2"/>
    <p:sldLayoutId id="2147483769" r:id="rId3"/>
    <p:sldLayoutId id="2147483761" r:id="rId4"/>
    <p:sldLayoutId id="2147483762" r:id="rId5"/>
    <p:sldLayoutId id="2147483763" r:id="rId6"/>
    <p:sldLayoutId id="2147483770" r:id="rId7"/>
    <p:sldLayoutId id="2147483764" r:id="rId8"/>
    <p:sldLayoutId id="2147483771" r:id="rId9"/>
    <p:sldLayoutId id="2147483765" r:id="rId10"/>
    <p:sldLayoutId id="21474837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ヒラギノ角ゴ Pro W3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charset="0"/>
          <a:ea typeface="ヒラギノ角ゴ Pro W3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charset="0"/>
          <a:ea typeface="ヒラギノ角ゴ Pro W3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charset="0"/>
          <a:ea typeface="ヒラギノ角ゴ Pro W3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charset="0"/>
          <a:ea typeface="ヒラギノ角ゴ Pro W3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charset="0"/>
          <a:ea typeface="ヒラギノ角ゴ Pro W3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charset="0"/>
          <a:ea typeface="ヒラギノ角ゴ Pro W3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charset="0"/>
          <a:ea typeface="ヒラギノ角ゴ Pro W3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charset="0"/>
          <a:ea typeface="ヒラギノ角ゴ Pro W3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ヒラギノ角ゴ Pro W3" charset="0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ヒラギノ角ゴ Pro W3" charset="0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ヒラギノ角ゴ Pro W3" charset="0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ヒラギノ角ゴ Pro W3" charset="0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ヒラギノ角ゴ Pro W3" charset="0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323850" y="0"/>
            <a:ext cx="8424863" cy="340201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48365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«Научно-методический </a:t>
            </a:r>
            <a:r>
              <a:rPr lang="ru-RU" dirty="0" smtClean="0">
                <a:solidFill>
                  <a:srgbClr val="48365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потенциал педагога дополнительного </a:t>
            </a:r>
            <a:r>
              <a:rPr lang="ru-RU" dirty="0" smtClean="0">
                <a:solidFill>
                  <a:srgbClr val="48365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образования»</a:t>
            </a:r>
            <a:endParaRPr lang="ru-RU" dirty="0" smtClean="0">
              <a:solidFill>
                <a:srgbClr val="48365A"/>
              </a:solidFill>
              <a:effectLst>
                <a:outerShdw blurRad="38100" dist="38100" dir="2700000" algn="tl">
                  <a:srgbClr val="000000"/>
                </a:outerShdw>
              </a:effectLst>
              <a:ea typeface="ヒラギノ角ゴ Pro W3" pitchFamily="123" charset="-128"/>
            </a:endParaRPr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313" y="4508500"/>
            <a:ext cx="6192837" cy="1873250"/>
          </a:xfrm>
        </p:spPr>
        <p:txBody>
          <a:bodyPr/>
          <a:lstStyle/>
          <a:p>
            <a:pPr marL="36513" eaLnBrk="1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7030A0"/>
                </a:solidFill>
                <a:ea typeface="ヒラギノ角ゴ Pro W3" pitchFamily="123" charset="-128"/>
              </a:rPr>
              <a:t>Презентацию создала:</a:t>
            </a:r>
          </a:p>
          <a:p>
            <a:pPr marL="36513" eaLnBrk="1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7030A0"/>
                </a:solidFill>
                <a:ea typeface="ヒラギノ角ゴ Pro W3" pitchFamily="123" charset="-128"/>
              </a:rPr>
              <a:t>Педагог дополнительного образования</a:t>
            </a:r>
          </a:p>
          <a:p>
            <a:pPr marL="36513" eaLnBrk="1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7030A0"/>
                </a:solidFill>
                <a:ea typeface="ヒラギノ角ゴ Pro W3" pitchFamily="123" charset="-128"/>
              </a:rPr>
              <a:t>Николина Екатерина Сергеевна</a:t>
            </a:r>
          </a:p>
          <a:p>
            <a:pPr marL="36513" eaLnBrk="1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7030A0"/>
                </a:solidFill>
                <a:ea typeface="ヒラギノ角ゴ Pro W3" pitchFamily="123" charset="-128"/>
              </a:rPr>
              <a:t>ГБОУ школа №350</a:t>
            </a:r>
          </a:p>
          <a:p>
            <a:pPr marL="36513" eaLnBrk="1" hangingPunct="1">
              <a:spcBef>
                <a:spcPct val="0"/>
              </a:spcBef>
            </a:pPr>
            <a:r>
              <a:rPr lang="ru-RU" altLang="ru-RU" b="1" dirty="0" smtClean="0">
                <a:solidFill>
                  <a:srgbClr val="7030A0"/>
                </a:solidFill>
                <a:ea typeface="ヒラギノ角ゴ Pro W3" pitchFamily="123" charset="-128"/>
              </a:rPr>
              <a:t>Невского района Санкт-Петербурга</a:t>
            </a:r>
            <a:endParaRPr lang="ru-RU" altLang="ru-RU" b="1" dirty="0" smtClean="0">
              <a:solidFill>
                <a:srgbClr val="7030A0"/>
              </a:solidFill>
              <a:ea typeface="ヒラギノ角ゴ Pro W3" pitchFamily="123" charset="-128"/>
            </a:endParaRPr>
          </a:p>
          <a:p>
            <a:pPr marL="36513" eaLnBrk="1" hangingPunct="1">
              <a:spcBef>
                <a:spcPct val="0"/>
              </a:spcBef>
            </a:pPr>
            <a:endParaRPr lang="ru-RU" altLang="ru-RU" dirty="0" smtClean="0">
              <a:solidFill>
                <a:srgbClr val="79766F"/>
              </a:solidFill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748464" cy="792187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Инновационные механизмы развития  дополнительного образования детей включают: 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0" y="1609725"/>
            <a:ext cx="8748464" cy="433955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ea typeface="ヒラギノ角ゴ Pro W3" pitchFamily="123" charset="-128"/>
              </a:rPr>
              <a:t>создание творческой атмосферы, культивирования интереса в научном и педагогическом сообществе к новшествам;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ea typeface="ヒラギノ角ゴ Pro W3" pitchFamily="123" charset="-128"/>
              </a:rPr>
              <a:t>создание социокультурных и материальных (экономических) условий для принятия и действия разнообразных нововведений;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ea typeface="ヒラギノ角ゴ Pro W3" pitchFamily="123" charset="-128"/>
              </a:rPr>
              <a:t>инициирование поисковых образовательных систем и механизмов их всесторонней поддержки;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ea typeface="ヒラギノ角ゴ Pro W3" pitchFamily="123" charset="-128"/>
              </a:rPr>
              <a:t>интеграцию наиболее перспективных нововведений и продуктивных проектов в реально действующие образовательные системы и перевод накопленных инноваций в режим постоянно действующих поисковых и экспериментальных образовательных систем.</a:t>
            </a:r>
          </a:p>
          <a:p>
            <a:pPr eaLnBrk="1" hangingPunct="1">
              <a:lnSpc>
                <a:spcPct val="80000"/>
              </a:lnSpc>
            </a:pPr>
            <a:endParaRPr lang="ru-RU" altLang="ru-RU" sz="2600" dirty="0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sz="3700" smtClean="0">
                <a:solidFill>
                  <a:srgbClr val="262626"/>
                </a:solidFill>
                <a:ea typeface="ヒラギノ角ゴ Pro W3" pitchFamily="123" charset="-128"/>
              </a:rPr>
              <a:t>Инновационная деятельность и ее процесс в сфере дополнительного образования детей во многом зависят от инновационного потенциала педагога дополнительного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0" y="404813"/>
            <a:ext cx="8748713" cy="6453187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7030A0"/>
                </a:solidFill>
                <a:ea typeface="ヒラギノ角ゴ Pro W3" pitchFamily="123" charset="-128"/>
              </a:rPr>
              <a:t>Развитие инновационной деятельности педагога дополнительного образования является одним из стратегических направлений в  современном дополнительном образовании детей.</a:t>
            </a:r>
          </a:p>
          <a:p>
            <a:pPr eaLnBrk="1" hangingPunct="1"/>
            <a:r>
              <a:rPr lang="ru-RU" altLang="ru-RU" b="1" smtClean="0">
                <a:solidFill>
                  <a:srgbClr val="7030A0"/>
                </a:solidFill>
                <a:ea typeface="ヒラギノ角ゴ Pro W3" pitchFamily="123" charset="-128"/>
              </a:rPr>
              <a:t>Решение этой задачи имеет особо важное значение сегодня, когда любые инновации в сфере образования могут быть реализованы, если они внутренне будут приняты и поддержаны педагогами-исследователями</a:t>
            </a:r>
            <a:r>
              <a:rPr lang="ru-RU" altLang="ru-RU" smtClean="0">
                <a:ea typeface="ヒラギノ角ゴ Pro W3" pitchFamily="123" charset="-128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776914" cy="11255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Инновационный потенциал педагога дополнительного образования: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323528" y="1125538"/>
            <a:ext cx="8820472" cy="57324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ea typeface="ヒラギノ角ゴ Pro W3" pitchFamily="123" charset="-128"/>
              </a:rPr>
              <a:t>творческая способность генерировать и продуцировать новые представления и идеи, а главное - проектировать и моделировать их в практических формах;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ea typeface="ヒラギノ角ゴ Pro W3" pitchFamily="123" charset="-128"/>
              </a:rPr>
              <a:t>открытость личности новому, отличному от своих представлений, что базируется на толерантности личности, гибкости и </a:t>
            </a:r>
            <a:r>
              <a:rPr lang="ru-RU" altLang="ru-RU" sz="2400" dirty="0" err="1" smtClean="0">
                <a:ea typeface="ヒラギノ角ゴ Pro W3" pitchFamily="123" charset="-128"/>
              </a:rPr>
              <a:t>панорамности</a:t>
            </a:r>
            <a:r>
              <a:rPr lang="ru-RU" altLang="ru-RU" sz="2400" dirty="0" smtClean="0">
                <a:ea typeface="ヒラギノ角ゴ Pro W3" pitchFamily="123" charset="-128"/>
              </a:rPr>
              <a:t> мышления;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ea typeface="ヒラギノ角ゴ Pro W3" pitchFamily="123" charset="-128"/>
              </a:rPr>
              <a:t>культурно-эстетическая развитость и образованность;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ea typeface="ヒラギノ角ゴ Pro W3" pitchFamily="123" charset="-128"/>
              </a:rPr>
              <a:t>готовность совершенствовать свою деятельность, наличие внутренних, обеспечивающих эту готовность средств и методов;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dirty="0" smtClean="0">
                <a:ea typeface="ヒラギノ角ゴ Pro W3" pitchFamily="123" charset="-128"/>
              </a:rPr>
              <a:t>развитое инновационное сознание (ценность инновационной деятельности в сравнении с традиционной, инновационные потребности, мотивация инновационного поведения).</a:t>
            </a:r>
          </a:p>
          <a:p>
            <a:pPr eaLnBrk="1" hangingPunct="1">
              <a:lnSpc>
                <a:spcPct val="80000"/>
              </a:lnSpc>
            </a:pPr>
            <a:endParaRPr lang="ru-RU" altLang="ru-RU" sz="2600" dirty="0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6367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Готовность педагога к инновационной деятельности: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0" y="1609725"/>
            <a:ext cx="8893175" cy="5248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mtClean="0">
                <a:ea typeface="ヒラギノ角ゴ Pro W3" pitchFamily="123" charset="-128"/>
              </a:rPr>
              <a:t>сформированность необходимых для этой деятельности </a:t>
            </a:r>
            <a:r>
              <a:rPr lang="ru-RU" altLang="ru-RU" b="1" i="1" smtClean="0">
                <a:ea typeface="ヒラギノ角ゴ Pro W3" pitchFamily="123" charset="-128"/>
              </a:rPr>
              <a:t>личностных качеств</a:t>
            </a:r>
            <a:r>
              <a:rPr lang="ru-RU" altLang="ru-RU" smtClean="0">
                <a:ea typeface="ヒラギノ角ゴ Pro W3" pitchFamily="123" charset="-128"/>
              </a:rPr>
              <a:t> (большая работоспособность, умение выдерживать действие сильных раздражителей, высокий эмоциональный статус, готовность к творчеству)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>
                <a:ea typeface="ヒラギノ角ゴ Pro W3" pitchFamily="123" charset="-128"/>
              </a:rPr>
              <a:t>и сформированность </a:t>
            </a:r>
            <a:r>
              <a:rPr lang="ru-RU" altLang="ru-RU" b="1" i="1" smtClean="0">
                <a:ea typeface="ヒラギノ角ゴ Pro W3" pitchFamily="123" charset="-128"/>
              </a:rPr>
              <a:t>специальных</a:t>
            </a:r>
            <a:r>
              <a:rPr lang="ru-RU" altLang="ru-RU" smtClean="0">
                <a:ea typeface="ヒラギノ角ゴ Pro W3" pitchFamily="123" charset="-128"/>
              </a:rPr>
              <a:t> </a:t>
            </a:r>
            <a:r>
              <a:rPr lang="ru-RU" altLang="ru-RU" b="1" i="1" smtClean="0">
                <a:ea typeface="ヒラギノ角ゴ Pro W3" pitchFamily="123" charset="-128"/>
              </a:rPr>
              <a:t>качеств</a:t>
            </a:r>
            <a:r>
              <a:rPr lang="ru-RU" altLang="ru-RU" smtClean="0">
                <a:ea typeface="ヒラギノ角ゴ Pro W3" pitchFamily="123" charset="-128"/>
              </a:rPr>
              <a:t> (знание новых технологий, овладение новыми методами обучения, воспитания, умение разрабатывать проекты, умение анализировать и выявлять причины недостатков).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262626"/>
                </a:solidFill>
                <a:ea typeface="ヒラギノ角ゴ Pro W3" pitchFamily="123" charset="-128"/>
              </a:rPr>
              <a:t>Необходимым условием успешной реализации инновационной деятельности педагога являются умения принимать инновационное решение, идти на определенный риск, успешно разрешать конфликтные ситуации, возникающие при реализации новшества, снимать инновационные барьеры.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pPr eaLnBrk="1" hangingPunct="1">
              <a:defRPr/>
            </a:pPr>
            <a:r>
              <a:rPr lang="ru-RU" sz="25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Проблема научно-методического потенциала педагога дополнительного образования: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0" y="1196975"/>
            <a:ext cx="8820150" cy="5661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актуализация проблемы развития  современного дополнительного образования детей;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инициирование и поддержка процесса разработки научно-методических материалов для сферы дополнительного образования детей;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развитие творческого потенциала дополнительного образования детей;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создание базы данных о научно-методическом и инновационном потенциале системы дополнительного образования детей в регионах России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Сюда также включаются желание и возможность развивать свои интересы и представления, искать собственные нетрадиционные решения возникающих проблем, воспринимать и творчески воплощать уже существующие нестандартные подходы в дополнительном образовании детей.</a:t>
            </a:r>
          </a:p>
          <a:p>
            <a:pPr eaLnBrk="1" hangingPunct="1"/>
            <a:endParaRPr lang="ru-RU" altLang="ru-RU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4116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Инновационный научно-методический потенциал педагога дополнительного образования раскрывается в способности к саморазвитию и реализации инновационных идей, проектов и технологий.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Заметную роль в процессе преобразования играют педагогические коллективы образовательных организаций дополнительного образования, важнейшей характеристикой которых является способность к инновационной деятельности.</a:t>
            </a:r>
          </a:p>
          <a:p>
            <a:pPr eaLnBrk="1" hangingPunct="1">
              <a:lnSpc>
                <a:spcPct val="80000"/>
              </a:lnSpc>
            </a:pPr>
            <a:endParaRPr lang="ru-RU" altLang="ru-RU" sz="2600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  <a:ea typeface="+mj-ea"/>
            </a:endParaRP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sz="3600" smtClean="0">
                <a:solidFill>
                  <a:srgbClr val="002060"/>
                </a:solidFill>
                <a:ea typeface="ヒラギノ角ゴ Pro W3" pitchFamily="123" charset="-128"/>
              </a:rPr>
              <a:t>Педагог дополнительного образования должен быть в постоянном развитии: пополнять знания и повышать свою профессиональную компетентность.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9519766-C9FC-42D2-9BB4-C3D5CD0F4271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250825" y="1106488"/>
            <a:ext cx="86423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ru-RU" altLang="ru-RU" sz="3200" b="1">
                <a:solidFill>
                  <a:srgbClr val="C00000"/>
                </a:solidFill>
              </a:rPr>
              <a:t>Образование</a:t>
            </a:r>
            <a:r>
              <a:rPr lang="ru-RU" altLang="ru-RU" sz="3200">
                <a:solidFill>
                  <a:srgbClr val="C00000"/>
                </a:solidFill>
              </a:rPr>
              <a:t> является ведущим институтом государства и общества по предоставлению личности возможностей развития посредством различных образовательных систем.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587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  <a:ea typeface="+mj-ea"/>
            </a:endParaRP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0" y="1052513"/>
            <a:ext cx="8388350" cy="5805487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Педагогическая деятельность определяется не только наличием профессиональных знаний, развитых способностей к общению, эмпатии и рефлексии. </a:t>
            </a:r>
          </a:p>
          <a:p>
            <a:pPr eaLnBrk="1" hangingPunct="1"/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Для педагога очень важно обладать потребностью и способностями к саморазвитию, самовоспитанию и самоорганизации. </a:t>
            </a:r>
          </a:p>
          <a:p>
            <a:pPr eaLnBrk="1" hangingPunct="1"/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Верно гласит древняя мудрость: «Кто не движется вперед, тот отстает».</a:t>
            </a:r>
          </a:p>
          <a:p>
            <a:pPr eaLnBrk="1" hangingPunct="1"/>
            <a:endParaRPr lang="ru-RU" altLang="ru-RU" smtClean="0">
              <a:solidFill>
                <a:srgbClr val="002060"/>
              </a:solidFill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395288" y="320675"/>
            <a:ext cx="7921625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900" smtClean="0"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Виды </a:t>
            </a:r>
            <a:br>
              <a:rPr lang="ru-RU" sz="2900" smtClean="0"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</a:br>
            <a:r>
              <a:rPr lang="ru-RU" sz="2900" smtClean="0"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научно-методической продукции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0" y="1609725"/>
            <a:ext cx="8101013" cy="52482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altLang="ru-RU" sz="3600" smtClean="0">
                <a:ea typeface="ヒラギノ角ゴ Pro W3" pitchFamily="123" charset="-128"/>
              </a:rPr>
              <a:t>концепция,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altLang="ru-RU" sz="3600" smtClean="0">
                <a:ea typeface="ヒラギノ角ゴ Pro W3" pitchFamily="123" charset="-128"/>
              </a:rPr>
              <a:t>инновационный проект,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altLang="ru-RU" sz="3600" smtClean="0">
                <a:ea typeface="ヒラギノ角ゴ Pro W3" pitchFamily="123" charset="-128"/>
              </a:rPr>
              <a:t>учебник, учебное пособие, учебно-методический комплекс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altLang="ru-RU" sz="3600" smtClean="0">
                <a:ea typeface="ヒラギノ角ゴ Pro W3" pitchFamily="123" charset="-128"/>
              </a:rPr>
              <a:t>научно-методическая разработка,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altLang="ru-RU" sz="3600" smtClean="0">
                <a:ea typeface="ヒラギノ角ゴ Pro W3" pitchFamily="123" charset="-128"/>
              </a:rPr>
              <a:t>инновационная образовательная программа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altLang="ru-RU" sz="3600" smtClean="0">
                <a:ea typeface="ヒラギノ角ゴ Pro W3" pitchFamily="123" charset="-128"/>
              </a:rPr>
              <a:t>технология. </a:t>
            </a:r>
          </a:p>
          <a:p>
            <a:pPr eaLnBrk="1" hangingPunct="1">
              <a:lnSpc>
                <a:spcPct val="90000"/>
              </a:lnSpc>
            </a:pPr>
            <a:endParaRPr lang="ru-RU" altLang="ru-RU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  <a:ea typeface="+mj-ea"/>
            </a:endParaRP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0" y="1609725"/>
            <a:ext cx="8172450" cy="5248275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Система российского образования на современном этапе развития претерпевает значительные изменения. </a:t>
            </a:r>
          </a:p>
          <a:p>
            <a:pPr eaLnBrk="1" hangingPunct="1"/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Меняются приоритеты в образовании, структура и содержание образования, вводятся новые образовательные стандарты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  <a:ea typeface="+mj-ea"/>
            </a:endParaRP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0" y="1609725"/>
            <a:ext cx="8027988" cy="5248275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В современном обществе, где знания, уровень интеллектуального развития человека становится главным стратегическим ресурсом и важнейшим фактором развития экономики, значительно повышается статус образования, предъявляются новые требования к его уровню и качеству</a:t>
            </a:r>
            <a:r>
              <a:rPr lang="ru-RU" altLang="ru-RU" smtClean="0">
                <a:ea typeface="ヒラギノ角ゴ Pro W3" pitchFamily="123" charset="-128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  <a:ea typeface="+mj-ea"/>
            </a:endParaRP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sz="3600" smtClean="0">
                <a:solidFill>
                  <a:srgbClr val="002060"/>
                </a:solidFill>
                <a:ea typeface="ヒラギノ角ゴ Pro W3" pitchFamily="123" charset="-128"/>
              </a:rPr>
              <a:t>Качество образования определяется уровнем инновационного потенциала педагогического коллектива, научно-методического потенциала педагога</a:t>
            </a:r>
            <a:endParaRPr lang="ru-RU" altLang="ru-RU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chemeClr val="accent1">
                  <a:tint val="88000"/>
                  <a:satMod val="150000"/>
                </a:schemeClr>
              </a:solidFill>
              <a:ea typeface="+mj-ea"/>
            </a:endParaRP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0" y="1609725"/>
            <a:ext cx="8027988" cy="5248275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2060"/>
                </a:solidFill>
                <a:ea typeface="ヒラギノ角ゴ Pro W3" pitchFamily="123" charset="-128"/>
              </a:rPr>
              <a:t>Именно инновационная деятельность образовательных организаций рассматривается обществом и государством в качестве основы для повышения качества образования и конкурентоспособности образовательной организации.</a:t>
            </a:r>
          </a:p>
          <a:p>
            <a:pPr eaLnBrk="1" hangingPunct="1"/>
            <a:endParaRPr lang="ru-RU" altLang="ru-RU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733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Инновационность  - характеристика современной образовательной системы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0" y="1484313"/>
            <a:ext cx="8748713" cy="53736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Основополагающими понятиями образовательной инноватики являются следующие: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образовательная </a:t>
            </a:r>
            <a:r>
              <a:rPr lang="ru-RU" altLang="ru-RU" sz="2600" b="1" smtClean="0">
                <a:solidFill>
                  <a:srgbClr val="002060"/>
                </a:solidFill>
                <a:ea typeface="ヒラギノ角ゴ Pro W3" pitchFamily="123" charset="-128"/>
              </a:rPr>
              <a:t>новация (новшество)</a:t>
            </a:r>
            <a:r>
              <a:rPr lang="ru-RU" altLang="ru-RU" sz="2600" i="1" smtClean="0">
                <a:solidFill>
                  <a:srgbClr val="002060"/>
                </a:solidFill>
                <a:ea typeface="ヒラギノ角ゴ Pro W3" pitchFamily="123" charset="-128"/>
              </a:rPr>
              <a:t> –</a:t>
            </a: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 </a:t>
            </a:r>
            <a:r>
              <a:rPr lang="ru-RU" altLang="ru-RU" sz="2600" i="1" smtClean="0">
                <a:solidFill>
                  <a:srgbClr val="002060"/>
                </a:solidFill>
                <a:ea typeface="ヒラギノ角ゴ Pro W3" pitchFamily="123" charset="-128"/>
              </a:rPr>
              <a:t>средство, вводимое в образовательную систему с целью ее обновления, качественного изменения или модернизации (содержание нового)</a:t>
            </a: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образовательное </a:t>
            </a:r>
            <a:r>
              <a:rPr lang="ru-RU" altLang="ru-RU" sz="2600" b="1" smtClean="0">
                <a:solidFill>
                  <a:srgbClr val="002060"/>
                </a:solidFill>
                <a:ea typeface="ヒラギノ角ゴ Pro W3" pitchFamily="123" charset="-128"/>
              </a:rPr>
              <a:t>нововведение </a:t>
            </a: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– </a:t>
            </a:r>
            <a:r>
              <a:rPr lang="ru-RU" altLang="ru-RU" sz="2600" i="1" smtClean="0">
                <a:solidFill>
                  <a:srgbClr val="002060"/>
                </a:solidFill>
                <a:ea typeface="ヒラギノ角ゴ Pro W3" pitchFamily="123" charset="-128"/>
              </a:rPr>
              <a:t>процесс введения новых средств, направленных на изменение образовательной системы (процесс введения нового)</a:t>
            </a: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образовательная </a:t>
            </a:r>
            <a:r>
              <a:rPr lang="ru-RU" altLang="ru-RU" sz="2600" b="1" smtClean="0">
                <a:solidFill>
                  <a:srgbClr val="002060"/>
                </a:solidFill>
                <a:ea typeface="ヒラギノ角ゴ Pro W3" pitchFamily="123" charset="-128"/>
              </a:rPr>
              <a:t>инновация</a:t>
            </a: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 – </a:t>
            </a:r>
            <a:r>
              <a:rPr lang="ru-RU" altLang="ru-RU" sz="2600" i="1" smtClean="0">
                <a:solidFill>
                  <a:srgbClr val="002060"/>
                </a:solidFill>
                <a:ea typeface="ヒラギノ角ゴ Pro W3" pitchFamily="123" charset="-128"/>
              </a:rPr>
              <a:t>все виды деятельности по созданию и внедрению новаций (новшеств)</a:t>
            </a:r>
            <a:r>
              <a:rPr lang="ru-RU" altLang="ru-RU" sz="2600" smtClean="0">
                <a:solidFill>
                  <a:srgbClr val="002060"/>
                </a:solidFill>
                <a:ea typeface="ヒラギノ角ゴ Pro W3" pitchFamily="123" charset="-128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ru-RU" altLang="ru-RU" sz="2600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2"/>
          <p:cNvSpPr>
            <a:spLocks noGrp="1"/>
          </p:cNvSpPr>
          <p:nvPr>
            <p:ph idx="4294967295"/>
          </p:nvPr>
        </p:nvSpPr>
        <p:spPr>
          <a:xfrm>
            <a:off x="0" y="404813"/>
            <a:ext cx="8820150" cy="64531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3000" smtClean="0">
                <a:solidFill>
                  <a:srgbClr val="002060"/>
                </a:solidFill>
                <a:ea typeface="ヒラギノ角ゴ Pro W3" pitchFamily="123" charset="-128"/>
              </a:rPr>
              <a:t>Главная задача современного  дополнительного образования детей - создать ребенку условия для саморазвития, самореализации, самоорганизации, творчества, помочь в жизненном и профессиональном самоопределении.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3000" smtClean="0">
                <a:solidFill>
                  <a:srgbClr val="002060"/>
                </a:solidFill>
                <a:ea typeface="ヒラギノ角ゴ Pro W3" pitchFamily="123" charset="-128"/>
              </a:rPr>
              <a:t>Для решения этой задачи инновационная деятельность в системе образования становится актуальной, но, как и любая деятельность в педагогике, она невозможна без непосредственного участника - </a:t>
            </a:r>
            <a:r>
              <a:rPr lang="ru-RU" altLang="ru-RU" sz="3000" b="1" smtClean="0">
                <a:solidFill>
                  <a:srgbClr val="002060"/>
                </a:solidFill>
                <a:ea typeface="ヒラギノ角ゴ Pro W3" pitchFamily="123" charset="-128"/>
              </a:rPr>
              <a:t>педагога. </a:t>
            </a:r>
            <a:r>
              <a:rPr lang="ru-RU" altLang="ru-RU" sz="3000" b="1" smtClean="0">
                <a:ea typeface="ヒラギノ角ゴ Pro W3" pitchFamily="123" charset="-128"/>
              </a:rPr>
              <a:t/>
            </a:r>
            <a:br>
              <a:rPr lang="ru-RU" altLang="ru-RU" sz="3000" b="1" smtClean="0">
                <a:ea typeface="ヒラギノ角ゴ Pro W3" pitchFamily="123" charset="-128"/>
              </a:rPr>
            </a:br>
            <a:r>
              <a:rPr lang="ru-RU" altLang="ru-RU" smtClean="0">
                <a:ea typeface="ヒラギノ角ゴ Pro W3" pitchFamily="123" charset="-128"/>
              </a:rPr>
              <a:t/>
            </a:r>
            <a:br>
              <a:rPr lang="ru-RU" altLang="ru-RU" smtClean="0">
                <a:ea typeface="ヒラギノ角ゴ Pro W3" pitchFamily="123" charset="-128"/>
              </a:rPr>
            </a:br>
            <a:endParaRPr lang="ru-RU" altLang="ru-RU" smtClean="0">
              <a:ea typeface="ヒラギノ角ゴ Pro W3" pitchFamily="123" charset="-128"/>
            </a:endParaRPr>
          </a:p>
          <a:p>
            <a:pPr eaLnBrk="1" hangingPunct="1">
              <a:lnSpc>
                <a:spcPct val="90000"/>
              </a:lnSpc>
            </a:pPr>
            <a:endParaRPr lang="ru-RU" altLang="ru-RU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539552" y="548681"/>
            <a:ext cx="8136904" cy="4392487"/>
          </a:xfrm>
        </p:spPr>
        <p:txBody>
          <a:bodyPr/>
          <a:lstStyle/>
          <a:p>
            <a:pPr eaLnBrk="1" hangingPunct="1"/>
            <a:r>
              <a:rPr lang="ru-RU" altLang="ru-RU" sz="4000" dirty="0" smtClean="0">
                <a:solidFill>
                  <a:srgbClr val="674D26"/>
                </a:solidFill>
                <a:ea typeface="ヒラギノ角ゴ Pro W3" pitchFamily="123" charset="-128"/>
              </a:rPr>
              <a:t>В науке и практике развитие инновационного потенциала педагогических работников является одной из актуальных проблем образования. </a:t>
            </a:r>
            <a:br>
              <a:rPr lang="ru-RU" altLang="ru-RU" sz="4000" dirty="0" smtClean="0">
                <a:solidFill>
                  <a:srgbClr val="674D26"/>
                </a:solidFill>
                <a:ea typeface="ヒラギノ角ゴ Pro W3" pitchFamily="123" charset="-128"/>
              </a:rPr>
            </a:br>
            <a:endParaRPr lang="ru-RU" altLang="ru-RU" sz="4000" dirty="0" smtClean="0">
              <a:solidFill>
                <a:srgbClr val="674D26"/>
              </a:solidFill>
              <a:ea typeface="ヒラギノ角ゴ Pro W3" pitchFamily="123" charset="-128"/>
            </a:endParaRPr>
          </a:p>
          <a:p>
            <a:pPr eaLnBrk="1" hangingPunct="1"/>
            <a:endParaRPr lang="ru-RU" altLang="ru-RU" dirty="0" smtClean="0">
              <a:ea typeface="ヒラギノ角ゴ Pro W3" pitchFamily="123" charset="-128"/>
            </a:endParaRPr>
          </a:p>
          <a:p>
            <a:pPr eaLnBrk="1" hangingPunct="1"/>
            <a:endParaRPr lang="ru-RU" altLang="ru-RU" dirty="0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67544" y="333375"/>
            <a:ext cx="8352606" cy="4823817"/>
          </a:xfrm>
        </p:spPr>
        <p:txBody>
          <a:bodyPr/>
          <a:lstStyle/>
          <a:p>
            <a:pPr eaLnBrk="1" hangingPunct="1"/>
            <a:r>
              <a:rPr lang="ru-RU" altLang="ru-RU" sz="2400" dirty="0" smtClean="0">
                <a:solidFill>
                  <a:srgbClr val="002060"/>
                </a:solidFill>
                <a:ea typeface="ヒラギノ角ゴ Pro W3" pitchFamily="123" charset="-128"/>
              </a:rPr>
              <a:t>Главным достоинством дополнительного образования детей является то, что оно </a:t>
            </a:r>
            <a:r>
              <a:rPr lang="ru-RU" altLang="ru-RU" sz="2400" dirty="0" err="1" smtClean="0">
                <a:solidFill>
                  <a:srgbClr val="002060"/>
                </a:solidFill>
                <a:ea typeface="ヒラギノ角ゴ Pro W3" pitchFamily="123" charset="-128"/>
              </a:rPr>
              <a:t>инновационно</a:t>
            </a:r>
            <a:r>
              <a:rPr lang="ru-RU" altLang="ru-RU" sz="2400" dirty="0" smtClean="0">
                <a:solidFill>
                  <a:srgbClr val="002060"/>
                </a:solidFill>
                <a:ea typeface="ヒラギノ角ゴ Pro W3" pitchFamily="123" charset="-128"/>
              </a:rPr>
              <a:t>, оперативно откликается на постоянно изменяющиеся социокультурные и образовательные запросы общества. </a:t>
            </a:r>
          </a:p>
          <a:p>
            <a:pPr eaLnBrk="1" hangingPunct="1"/>
            <a:r>
              <a:rPr lang="ru-RU" altLang="ru-RU" sz="2400" dirty="0" smtClean="0">
                <a:solidFill>
                  <a:srgbClr val="002060"/>
                </a:solidFill>
                <a:ea typeface="ヒラギノ角ゴ Pro W3" pitchFamily="123" charset="-128"/>
              </a:rPr>
              <a:t>Здесь предоставляется широкий спектр вариативных программ для практически любой образовательной области, ориентированных на глубокую исследовательскую и творческую работу с детьми и готовых к коррекционной работе с теми, кто в этом нуждается. </a:t>
            </a:r>
            <a:r>
              <a:rPr lang="ru-RU" altLang="ru-RU" dirty="0" smtClean="0">
                <a:solidFill>
                  <a:srgbClr val="002060"/>
                </a:solidFill>
                <a:ea typeface="ヒラギノ角ゴ Pro W3" pitchFamily="123" charset="-128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ea typeface="ヒラギノ角ゴ Pro W3" pitchFamily="123" charset="-128"/>
              </a:rPr>
            </a:br>
            <a:r>
              <a:rPr lang="ru-RU" altLang="ru-RU" dirty="0" smtClean="0">
                <a:ea typeface="ヒラギノ角ゴ Pro W3" pitchFamily="123" charset="-128"/>
              </a:rPr>
              <a:t/>
            </a:r>
            <a:br>
              <a:rPr lang="ru-RU" altLang="ru-RU" dirty="0" smtClean="0">
                <a:ea typeface="ヒラギノ角ゴ Pro W3" pitchFamily="123" charset="-128"/>
              </a:rPr>
            </a:br>
            <a:endParaRPr lang="ru-RU" altLang="ru-RU" dirty="0" smtClean="0">
              <a:ea typeface="ヒラギノ角ゴ Pro W3" pitchFamily="123" charset="-128"/>
            </a:endParaRPr>
          </a:p>
          <a:p>
            <a:pPr eaLnBrk="1" hangingPunct="1"/>
            <a:endParaRPr lang="ru-RU" altLang="ru-RU" dirty="0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136904" cy="446449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dirty="0" smtClean="0">
                <a:solidFill>
                  <a:srgbClr val="002060"/>
                </a:solidFill>
                <a:ea typeface="ヒラギノ角ゴ Pro W3" pitchFamily="123" charset="-128"/>
              </a:rPr>
              <a:t>Эволюция сферы дополнительного образования детей связана с поиском новых форм, методов и средств образовательной деятельности, что на практике предусматривает необходимость организации условий для наиболее полной реализации инновационного потенциала педагога дополнительного образования. </a:t>
            </a:r>
            <a:r>
              <a:rPr lang="ru-RU" altLang="ru-RU" dirty="0" smtClean="0">
                <a:ea typeface="ヒラギノ角ゴ Pro W3" pitchFamily="123" charset="-128"/>
              </a:rPr>
              <a:t/>
            </a:r>
            <a:br>
              <a:rPr lang="ru-RU" altLang="ru-RU" dirty="0" smtClean="0">
                <a:ea typeface="ヒラギノ角ゴ Pro W3" pitchFamily="123" charset="-128"/>
              </a:rPr>
            </a:br>
            <a:r>
              <a:rPr lang="ru-RU" altLang="ru-RU" dirty="0" smtClean="0">
                <a:ea typeface="ヒラギノ角ゴ Pro W3" pitchFamily="123" charset="-128"/>
              </a:rPr>
              <a:t/>
            </a:r>
            <a:br>
              <a:rPr lang="ru-RU" altLang="ru-RU" dirty="0" smtClean="0">
                <a:ea typeface="ヒラギノ角ゴ Pro W3" pitchFamily="123" charset="-128"/>
              </a:rPr>
            </a:br>
            <a:endParaRPr lang="ru-RU" altLang="ru-RU" dirty="0" smtClean="0">
              <a:ea typeface="ヒラギノ角ゴ Pro W3" pitchFamily="123" charset="-128"/>
            </a:endParaRPr>
          </a:p>
          <a:p>
            <a:pPr eaLnBrk="1" hangingPunct="1">
              <a:lnSpc>
                <a:spcPct val="90000"/>
              </a:lnSpc>
            </a:pPr>
            <a:endParaRPr lang="ru-RU" altLang="ru-RU" dirty="0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80920" cy="93677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Инновационный потенциал педагога дополнительного образования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67544" y="1609725"/>
            <a:ext cx="8352606" cy="52482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000" dirty="0" smtClean="0">
                <a:ea typeface="ヒラギノ角ゴ Pro W3" pitchFamily="123" charset="-128"/>
              </a:rPr>
              <a:t>интегральная характеристика профессионально-личностных качеств, включающая творческую мотивацию, активность, способность к самореализации, самоорганизации в условиях различных нововведений, профессиональную и методологическую компетентность, которые в совокупности позволяют эффективно генерировать, продуцировать, проектировать новые представления, подходы, идеи и реализовать их в различных видах и формах педагогической инновационной деятельности в сфере дополнительного образован</a:t>
            </a:r>
            <a:r>
              <a:rPr lang="ru-RU" altLang="ru-RU" sz="2600" dirty="0" smtClean="0">
                <a:ea typeface="ヒラギノ角ゴ Pro W3" pitchFamily="123" charset="-128"/>
              </a:rPr>
              <a:t>ия детей. </a:t>
            </a:r>
            <a:br>
              <a:rPr lang="ru-RU" altLang="ru-RU" sz="2600" dirty="0" smtClean="0">
                <a:ea typeface="ヒラギノ角ゴ Pro W3" pitchFamily="123" charset="-128"/>
              </a:rPr>
            </a:br>
            <a:endParaRPr lang="ru-RU" altLang="ru-RU" sz="2600" dirty="0" smtClean="0">
              <a:ea typeface="ヒラギノ角ゴ Pro W3" pitchFamily="123" charset="-128"/>
            </a:endParaRPr>
          </a:p>
          <a:p>
            <a:pPr eaLnBrk="1" hangingPunct="1">
              <a:lnSpc>
                <a:spcPct val="90000"/>
              </a:lnSpc>
            </a:pPr>
            <a:endParaRPr lang="ru-RU" altLang="ru-RU" sz="2600" dirty="0" smtClean="0">
              <a:ea typeface="ヒラギノ角ゴ Pro W3" pitchFamily="12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239000" cy="692150"/>
          </a:xfrm>
        </p:spPr>
        <p:txBody>
          <a:bodyPr/>
          <a:lstStyle/>
          <a:p>
            <a:pPr eaLnBrk="1" hangingPunct="1">
              <a:defRPr/>
            </a:pPr>
            <a:r>
              <a:rPr lang="ru-RU" sz="26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ヒラギノ角ゴ Pro W3" pitchFamily="123" charset="-128"/>
              </a:rPr>
              <a:t>5 смыслов инновации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692150"/>
            <a:ext cx="8424936" cy="61658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000" dirty="0" smtClean="0">
                <a:ea typeface="ヒラギノ角ゴ Pro W3" pitchFamily="123" charset="-128"/>
              </a:rPr>
              <a:t>Изменение психологического климата в организации дополнительного образования, которое обусловлено новыми целями и ценностями образования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dirty="0" smtClean="0">
                <a:ea typeface="ヒラギノ角ゴ Pro W3" pitchFamily="123" charset="-128"/>
              </a:rPr>
              <a:t>Внедрение и распространение разработанных педагогических систем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dirty="0" smtClean="0">
                <a:ea typeface="ヒラギノ角ゴ Pro W3" pitchFamily="123" charset="-128"/>
              </a:rPr>
              <a:t>Разработка новых технологий проектирования, управления и обучения в образовательных организациях, занимающихся инновационной деятельностью, вынужденных постоянно преодолевать возникающие противоречия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dirty="0" smtClean="0">
                <a:ea typeface="ヒラギノ角ゴ Pro W3" pitchFamily="123" charset="-128"/>
              </a:rPr>
              <a:t>Втягивание инновационными  образовательными организациями в свою орбиту новых финансовых, информационных, социокультурных структур и механизмов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000" dirty="0" smtClean="0">
                <a:ea typeface="ヒラギノ角ゴ Pro W3" pitchFamily="123" charset="-128"/>
              </a:rPr>
              <a:t>Педагогическая деятельность приобретает характер устойчивой творческой деятельности и оказывает положительное влияние на все компоненты  образовательного (воспитательного) процесса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521</TotalTime>
  <Words>1032</Words>
  <Application>Microsoft Office PowerPoint</Application>
  <PresentationFormat>Экран (4:3)</PresentationFormat>
  <Paragraphs>69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«Научно-методический потенциал педагога дополнительного образования»</vt:lpstr>
      <vt:lpstr>Презентация PowerPoint</vt:lpstr>
      <vt:lpstr>Инновационность  - характеристика современной образовательной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Инновационный потенциал педагога дополнительного образования</vt:lpstr>
      <vt:lpstr>5 смыслов инновации</vt:lpstr>
      <vt:lpstr>Инновационные механизмы развития  дополнительного образования детей включают: </vt:lpstr>
      <vt:lpstr>Презентация PowerPoint</vt:lpstr>
      <vt:lpstr>Презентация PowerPoint</vt:lpstr>
      <vt:lpstr>Инновационный потенциал педагога дополнительного образования:</vt:lpstr>
      <vt:lpstr>Готовность педагога к инновационной деятельности:</vt:lpstr>
      <vt:lpstr>Презентация PowerPoint</vt:lpstr>
      <vt:lpstr>Проблема научно-методического потенциала педагога дополнительного образования: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 научно-методической продукции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KIDC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Научно-методический потенциал педагога дополнительного образования</dc:title>
  <dc:creator>galeeva</dc:creator>
  <cp:lastModifiedBy>User</cp:lastModifiedBy>
  <cp:revision>33</cp:revision>
  <dcterms:created xsi:type="dcterms:W3CDTF">2009-10-29T06:32:45Z</dcterms:created>
  <dcterms:modified xsi:type="dcterms:W3CDTF">2022-12-18T12:28:10Z</dcterms:modified>
</cp:coreProperties>
</file>