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90" r:id="rId2"/>
    <p:sldId id="264" r:id="rId3"/>
    <p:sldId id="285" r:id="rId4"/>
    <p:sldId id="286" r:id="rId5"/>
    <p:sldId id="287" r:id="rId6"/>
    <p:sldId id="288" r:id="rId7"/>
    <p:sldId id="289" r:id="rId8"/>
    <p:sldId id="267" r:id="rId9"/>
    <p:sldId id="265" r:id="rId10"/>
    <p:sldId id="283" r:id="rId11"/>
    <p:sldId id="284" r:id="rId12"/>
    <p:sldId id="291" r:id="rId13"/>
    <p:sldId id="276" r:id="rId14"/>
    <p:sldId id="268" r:id="rId15"/>
    <p:sldId id="269" r:id="rId16"/>
    <p:sldId id="272" r:id="rId17"/>
    <p:sldId id="271" r:id="rId18"/>
    <p:sldId id="273" r:id="rId19"/>
    <p:sldId id="279" r:id="rId20"/>
    <p:sldId id="277" r:id="rId21"/>
    <p:sldId id="274" r:id="rId22"/>
    <p:sldId id="278" r:id="rId23"/>
    <p:sldId id="281" r:id="rId24"/>
    <p:sldId id="280" r:id="rId25"/>
    <p:sldId id="270" r:id="rId26"/>
    <p:sldId id="292" r:id="rId27"/>
  </p:sldIdLst>
  <p:sldSz cx="9144000" cy="6858000" type="screen4x3"/>
  <p:notesSz cx="6858000" cy="9144000"/>
  <p:custDataLst>
    <p:tags r:id="rId3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84583" autoAdjust="0"/>
  </p:normalViewPr>
  <p:slideViewPr>
    <p:cSldViewPr>
      <p:cViewPr varScale="1">
        <p:scale>
          <a:sx n="63" d="100"/>
          <a:sy n="63" d="100"/>
        </p:scale>
        <p:origin x="95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22.12.2020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Добрый день, уважаемые коллеги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42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082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531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355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2852936"/>
            <a:ext cx="6282952" cy="1368152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2699792" y="1988840"/>
            <a:ext cx="6192688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99792" y="1988840"/>
            <a:ext cx="6192688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get.plickers.com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2060848"/>
            <a:ext cx="6282952" cy="2880320"/>
          </a:xfrm>
        </p:spPr>
        <p:txBody>
          <a:bodyPr>
            <a:normAutofit/>
          </a:bodyPr>
          <a:lstStyle/>
          <a:p>
            <a:r>
              <a:rPr lang="ru-RU" dirty="0" smtClean="0"/>
              <a:t>Организация учебного процесса на уроке: формы и методы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388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699792" y="1382553"/>
                <a:ext cx="6192688" cy="4782751"/>
              </a:xfrm>
            </p:spPr>
            <p:txBody>
              <a:bodyPr/>
              <a:lstStyle/>
              <a:p>
                <a:r>
                  <a:rPr lang="ru-RU" dirty="0" smtClean="0"/>
                  <a:t>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/>
                  <a:t> - 3х + ….=0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99792" y="1382553"/>
                <a:ext cx="6192688" cy="4782751"/>
              </a:xfrm>
              <a:blipFill rotWithShape="0">
                <a:blip r:embed="rId2"/>
                <a:stretch>
                  <a:fillRect l="-2264" t="-153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/>
          <p:cNvSpPr/>
          <p:nvPr/>
        </p:nvSpPr>
        <p:spPr>
          <a:xfrm>
            <a:off x="4424363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1852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48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4800" b="0" i="1" smtClean="0">
                                  <a:latin typeface="Cambria Math" panose="02040503050406030204" pitchFamily="18" charset="0"/>
                                </a:rPr>
                                <m:t>1,43</m:t>
                              </m:r>
                            </m:e>
                            <m:sup>
                              <m:r>
                                <a:rPr lang="ru-RU" sz="48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ru-RU" sz="4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ru-RU" sz="4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4800" b="0" i="1" smtClean="0">
                                  <a:latin typeface="Cambria Math" panose="02040503050406030204" pitchFamily="18" charset="0"/>
                                </a:rPr>
                                <m:t>2,51</m:t>
                              </m:r>
                            </m:e>
                            <m:sup>
                              <m:r>
                                <a:rPr lang="ru-RU" sz="48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ru-RU" sz="48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4800" b="0" i="1" smtClean="0">
                                  <a:latin typeface="Cambria Math" panose="02040503050406030204" pitchFamily="18" charset="0"/>
                                </a:rPr>
                                <m:t>1,43</m:t>
                              </m:r>
                            </m:e>
                            <m:sup>
                              <m:r>
                                <a:rPr lang="ru-RU" sz="4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4800" b="0" i="1" smtClean="0">
                              <a:latin typeface="Cambria Math" panose="02040503050406030204" pitchFamily="18" charset="0"/>
                            </a:rPr>
                            <m:t>−1,43∙2,51+</m:t>
                          </m:r>
                          <m:sSup>
                            <m:sSupPr>
                              <m:ctrlPr>
                                <a:rPr lang="ru-RU" sz="4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4800" b="0" i="1" smtClean="0">
                                  <a:latin typeface="Cambria Math" panose="02040503050406030204" pitchFamily="18" charset="0"/>
                                </a:rPr>
                                <m:t>2,51</m:t>
                              </m:r>
                            </m:e>
                            <m:sup>
                              <m:r>
                                <a:rPr lang="ru-RU" sz="4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4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ru-RU" sz="48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532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Приемы </a:t>
            </a:r>
            <a:r>
              <a:rPr lang="ru-RU" dirty="0" err="1" smtClean="0"/>
              <a:t>целепологания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Тема-вопрос</a:t>
            </a:r>
          </a:p>
          <a:p>
            <a:r>
              <a:rPr lang="ru-RU" dirty="0" smtClean="0"/>
              <a:t>Работа над понятием</a:t>
            </a:r>
          </a:p>
          <a:p>
            <a:r>
              <a:rPr lang="ru-RU" dirty="0" smtClean="0"/>
              <a:t>Подводящий диалог</a:t>
            </a:r>
          </a:p>
          <a:p>
            <a:r>
              <a:rPr lang="ru-RU" dirty="0" smtClean="0"/>
              <a:t>Домысливание</a:t>
            </a:r>
          </a:p>
          <a:p>
            <a:r>
              <a:rPr lang="ru-RU" dirty="0" smtClean="0"/>
              <a:t>Проблема предыдущего урока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635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Актуализация знаний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1382552"/>
            <a:ext cx="6444208" cy="4782751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Моделирование учебно-проблемной ситуации, которая подводит детей к вопросам, предстоящим к изучению.</a:t>
            </a:r>
          </a:p>
          <a:p>
            <a:pPr algn="just"/>
            <a:r>
              <a:rPr lang="ru-RU" dirty="0" smtClean="0"/>
              <a:t>Формулирование основной учебной задачи, которую предстоит решить на уроке.</a:t>
            </a:r>
          </a:p>
          <a:p>
            <a:pPr algn="just"/>
            <a:r>
              <a:rPr lang="ru-RU" dirty="0" smtClean="0"/>
              <a:t>Планирование учебной деятельности на урок, самоанализ и самоконтроль.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743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провести актуализацию знаний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1988840"/>
            <a:ext cx="6444208" cy="4176464"/>
          </a:xfrm>
        </p:spPr>
        <p:txBody>
          <a:bodyPr/>
          <a:lstStyle/>
          <a:p>
            <a:r>
              <a:rPr lang="ru-RU" dirty="0" smtClean="0"/>
              <a:t>Устный счет</a:t>
            </a:r>
          </a:p>
          <a:p>
            <a:r>
              <a:rPr lang="ru-RU" dirty="0" smtClean="0"/>
              <a:t>Фронтальный опрос</a:t>
            </a:r>
          </a:p>
          <a:p>
            <a:r>
              <a:rPr lang="ru-RU" dirty="0" smtClean="0"/>
              <a:t>Корзина идей(</a:t>
            </a:r>
            <a:r>
              <a:rPr lang="ru-RU" dirty="0" err="1"/>
              <a:t>с</a:t>
            </a:r>
            <a:r>
              <a:rPr lang="ru-RU" dirty="0" err="1" smtClean="0"/>
              <a:t>инквейн</a:t>
            </a:r>
            <a:r>
              <a:rPr lang="ru-RU" dirty="0" smtClean="0"/>
              <a:t>, кластер)</a:t>
            </a:r>
          </a:p>
          <a:p>
            <a:r>
              <a:rPr lang="ru-RU" dirty="0" smtClean="0"/>
              <a:t>Да-нет/Верю-не верю</a:t>
            </a:r>
          </a:p>
          <a:p>
            <a:r>
              <a:rPr lang="ru-RU" dirty="0" smtClean="0"/>
              <a:t>Тестовая система(</a:t>
            </a:r>
            <a:r>
              <a:rPr lang="en-US" dirty="0" err="1" smtClean="0"/>
              <a:t>Plickerc</a:t>
            </a:r>
            <a:r>
              <a:rPr lang="en-US" dirty="0" smtClean="0"/>
              <a:t>)</a:t>
            </a:r>
            <a:endParaRPr lang="ru-RU" dirty="0" smtClean="0"/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25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Корзина идей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9792" y="1382552"/>
            <a:ext cx="6473012" cy="4854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620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Кластер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5816" y="1988840"/>
            <a:ext cx="5909503" cy="3486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668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Корзина идей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  Параллелограмм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4-х угольник</a:t>
            </a:r>
          </a:p>
          <a:p>
            <a:pPr marL="0" indent="0">
              <a:buNone/>
            </a:pPr>
            <a:r>
              <a:rPr lang="ru-RU" dirty="0" smtClean="0"/>
              <a:t>Многоугольник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Параллельность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Выпуклый </a:t>
            </a:r>
          </a:p>
          <a:p>
            <a:pPr marL="0" indent="0">
              <a:buNone/>
            </a:pPr>
            <a:r>
              <a:rPr lang="ru-RU" dirty="0" smtClean="0"/>
              <a:t>многоугольник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2961407"/>
            <a:ext cx="2377646" cy="223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72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1726962"/>
          </a:xfrm>
        </p:spPr>
        <p:txBody>
          <a:bodyPr>
            <a:normAutofit/>
          </a:bodyPr>
          <a:lstStyle/>
          <a:p>
            <a:r>
              <a:rPr lang="ru-RU" dirty="0" smtClean="0"/>
              <a:t>Да-нет/верю-не верю</a:t>
            </a:r>
            <a:br>
              <a:rPr lang="ru-RU" dirty="0" smtClean="0"/>
            </a:br>
            <a:r>
              <a:rPr lang="ru-RU" sz="2400" dirty="0" smtClean="0"/>
              <a:t>Задание 19 ОГЭ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Анализ геометрических высказываний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1916832"/>
            <a:ext cx="6444208" cy="424847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</a:rPr>
              <a:t>Существует </a:t>
            </a:r>
            <a:r>
              <a:rPr lang="ru-RU" dirty="0">
                <a:latin typeface="times new roman" panose="02020603050405020304" pitchFamily="18" charset="0"/>
              </a:rPr>
              <a:t>квадрат, который не является прямоугольником.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</a:rPr>
              <a:t>Если </a:t>
            </a:r>
            <a:r>
              <a:rPr lang="ru-RU" dirty="0">
                <a:latin typeface="times new roman" panose="02020603050405020304" pitchFamily="18" charset="0"/>
              </a:rPr>
              <a:t>два угла треугольника равны, то равны и противолежащие им стороны.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</a:rPr>
              <a:t>Внутренние </a:t>
            </a:r>
            <a:r>
              <a:rPr lang="ru-RU" dirty="0">
                <a:latin typeface="times new roman" panose="02020603050405020304" pitchFamily="18" charset="0"/>
              </a:rPr>
              <a:t>накрест лежащие углы, образованные двумя параллельными прямыми и секущей, равны.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3539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15816" y="266156"/>
            <a:ext cx="2232794" cy="22327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0682" y="1108385"/>
            <a:ext cx="2095500" cy="2095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l="20114" t="2739" r="20359"/>
          <a:stretch/>
        </p:blipFill>
        <p:spPr>
          <a:xfrm>
            <a:off x="2915816" y="3203885"/>
            <a:ext cx="3600400" cy="3705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681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0"/>
            <a:ext cx="6192688" cy="616530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endParaRPr lang="ru-RU" sz="4000" b="1" dirty="0" smtClean="0">
              <a:latin typeface="Bad Script" panose="02000000000000000000" pitchFamily="2" charset="0"/>
            </a:endParaRPr>
          </a:p>
          <a:p>
            <a:pPr marL="0" indent="0" algn="just">
              <a:buNone/>
            </a:pPr>
            <a:endParaRPr lang="ru-RU" sz="4000" b="1" dirty="0">
              <a:latin typeface="Bad Script" panose="02000000000000000000" pitchFamily="2" charset="0"/>
            </a:endParaRPr>
          </a:p>
          <a:p>
            <a:pPr marL="0" indent="0" algn="just">
              <a:buNone/>
            </a:pPr>
            <a:r>
              <a:rPr lang="ru-RU" sz="4000" b="1" dirty="0" smtClean="0">
                <a:latin typeface="Bad Script" panose="02000000000000000000" pitchFamily="2" charset="0"/>
              </a:rPr>
              <a:t>«Подавляющее множество детей подаёт добрые надежды; если всё это с возрастом угасает, ясно, что повинна в этом не природа, а воспитание»</a:t>
            </a:r>
          </a:p>
          <a:p>
            <a:pPr marL="0" indent="0">
              <a:buNone/>
            </a:pPr>
            <a:endParaRPr lang="ru-RU" sz="4000" b="1" dirty="0"/>
          </a:p>
          <a:p>
            <a:pPr marL="0" indent="0" algn="r">
              <a:buNone/>
            </a:pPr>
            <a:endParaRPr lang="ru-RU" sz="2800" dirty="0" smtClean="0"/>
          </a:p>
          <a:p>
            <a:pPr marL="0" indent="0" algn="r">
              <a:buNone/>
            </a:pPr>
            <a:endParaRPr lang="ru-RU" sz="2800" dirty="0"/>
          </a:p>
          <a:p>
            <a:pPr marL="0" indent="0" algn="r">
              <a:buNone/>
            </a:pPr>
            <a:r>
              <a:rPr lang="ru-RU" sz="2800" dirty="0" err="1" smtClean="0"/>
              <a:t>Квинтилиан</a:t>
            </a:r>
            <a:r>
              <a:rPr lang="ru-RU" sz="2800" dirty="0" smtClean="0"/>
              <a:t> Марк Фабий, </a:t>
            </a:r>
          </a:p>
          <a:p>
            <a:pPr marL="0" indent="0" algn="r">
              <a:buNone/>
            </a:pPr>
            <a:r>
              <a:rPr lang="ru-RU" sz="2800" dirty="0" smtClean="0"/>
              <a:t>римский оратор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7329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270" t="12772" r="32568" b="18999"/>
          <a:stretch/>
        </p:blipFill>
        <p:spPr>
          <a:xfrm>
            <a:off x="2766997" y="1375305"/>
            <a:ext cx="6377003" cy="478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57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45855"/>
            <a:ext cx="6912768" cy="13366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Тестирование с помощью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on-line</a:t>
            </a:r>
            <a:r>
              <a:rPr lang="ru-RU" dirty="0" smtClean="0"/>
              <a:t> ресурса </a:t>
            </a:r>
            <a:r>
              <a:rPr lang="en-US" dirty="0" smtClean="0"/>
              <a:t>PLICKERC.COM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Для работы необходимо:</a:t>
            </a:r>
          </a:p>
          <a:p>
            <a:pPr algn="just"/>
            <a:r>
              <a:rPr lang="ru-RU" dirty="0" smtClean="0"/>
              <a:t>Мобильный телефон учителя с установленным приложением </a:t>
            </a:r>
            <a:r>
              <a:rPr lang="en-US" dirty="0" err="1" smtClean="0"/>
              <a:t>Plicrerc</a:t>
            </a:r>
            <a:endParaRPr lang="en-US" dirty="0" smtClean="0"/>
          </a:p>
          <a:p>
            <a:pPr algn="just"/>
            <a:r>
              <a:rPr lang="ru-RU" dirty="0" smtClean="0"/>
              <a:t>Набор карточек с </a:t>
            </a:r>
            <a:r>
              <a:rPr lang="en-US" dirty="0" smtClean="0"/>
              <a:t>QR-</a:t>
            </a:r>
            <a:r>
              <a:rPr lang="ru-RU" dirty="0" smtClean="0"/>
              <a:t>кодами</a:t>
            </a:r>
          </a:p>
          <a:p>
            <a:pPr algn="just"/>
            <a:r>
              <a:rPr lang="ru-RU" dirty="0" smtClean="0"/>
              <a:t>Проектор с открытым сайтом</a:t>
            </a:r>
            <a:r>
              <a:rPr lang="en-US" dirty="0" smtClean="0"/>
              <a:t> </a:t>
            </a:r>
            <a:r>
              <a:rPr lang="en-US" dirty="0" err="1" smtClean="0"/>
              <a:t>Plickerc</a:t>
            </a:r>
            <a:r>
              <a:rPr lang="en-US" dirty="0" smtClean="0"/>
              <a:t> </a:t>
            </a:r>
            <a:r>
              <a:rPr lang="ru-RU" dirty="0" smtClean="0"/>
              <a:t>в режиме тестирования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3762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934873"/>
          </a:xfrm>
        </p:spPr>
        <p:txBody>
          <a:bodyPr/>
          <a:lstStyle/>
          <a:p>
            <a:r>
              <a:rPr lang="ru-RU" dirty="0" smtClean="0"/>
              <a:t>С чего начать работу?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1556792"/>
            <a:ext cx="6192688" cy="4608512"/>
          </a:xfrm>
        </p:spPr>
        <p:txBody>
          <a:bodyPr>
            <a:normAutofit/>
          </a:bodyPr>
          <a:lstStyle/>
          <a:p>
            <a:r>
              <a:rPr lang="en-US" sz="2800" dirty="0">
                <a:hlinkClick r:id="rId2"/>
              </a:rPr>
              <a:t>https://</a:t>
            </a:r>
            <a:r>
              <a:rPr lang="en-US" sz="2800" dirty="0" smtClean="0">
                <a:hlinkClick r:id="rId2"/>
              </a:rPr>
              <a:t>get.plickers.com</a:t>
            </a:r>
            <a:endParaRPr lang="ru-RU" sz="2800" dirty="0" smtClean="0"/>
          </a:p>
          <a:p>
            <a:r>
              <a:rPr lang="ru-RU" sz="2800" dirty="0" smtClean="0"/>
              <a:t>Зарегистрироваться</a:t>
            </a:r>
          </a:p>
          <a:p>
            <a:r>
              <a:rPr lang="ru-RU" sz="2800" dirty="0" smtClean="0"/>
              <a:t>Войти в свой аккаунт</a:t>
            </a:r>
          </a:p>
          <a:p>
            <a:r>
              <a:rPr lang="ru-RU" sz="2800" dirty="0" smtClean="0"/>
              <a:t>Создать свой класс(вкладка </a:t>
            </a:r>
            <a:r>
              <a:rPr lang="en-US" sz="2800" dirty="0" smtClean="0"/>
              <a:t>Classes)</a:t>
            </a:r>
          </a:p>
          <a:p>
            <a:r>
              <a:rPr lang="ru-RU" sz="2800" dirty="0" smtClean="0"/>
              <a:t>Ввести имена учащихся</a:t>
            </a:r>
          </a:p>
          <a:p>
            <a:r>
              <a:rPr lang="ru-RU" sz="2800" dirty="0" smtClean="0"/>
              <a:t>Создать тест(вкладка </a:t>
            </a:r>
            <a:r>
              <a:rPr lang="en-US" sz="2800" dirty="0" smtClean="0"/>
              <a:t>Library)</a:t>
            </a:r>
            <a:endParaRPr lang="ru-RU" sz="2800" dirty="0" smtClean="0"/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26942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63619" y="1556792"/>
            <a:ext cx="6192837" cy="3481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80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9792" y="1196752"/>
            <a:ext cx="6653539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737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260648"/>
            <a:ext cx="6192688" cy="5904656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ru-RU" sz="3700" dirty="0" smtClean="0"/>
              <a:t>   </a:t>
            </a:r>
          </a:p>
          <a:p>
            <a:pPr marL="0" lvl="0" indent="0" algn="just">
              <a:buNone/>
            </a:pPr>
            <a:r>
              <a:rPr lang="ru-RU" sz="3700" dirty="0"/>
              <a:t> </a:t>
            </a:r>
            <a:r>
              <a:rPr lang="ru-RU" sz="3700" dirty="0" smtClean="0"/>
              <a:t>  </a:t>
            </a:r>
            <a:r>
              <a:rPr lang="ru-RU" sz="3700" b="1" dirty="0" smtClean="0">
                <a:solidFill>
                  <a:srgbClr val="0F6FC6">
                    <a:lumMod val="75000"/>
                  </a:srgbClr>
                </a:solidFill>
                <a:latin typeface="Bad Script" panose="02000000000000000000" pitchFamily="2" charset="0"/>
              </a:rPr>
              <a:t>Скажи мне – и я забуду.</a:t>
            </a:r>
          </a:p>
          <a:p>
            <a:pPr marL="0" lvl="0" indent="0" algn="just">
              <a:buNone/>
            </a:pPr>
            <a:endParaRPr lang="ru-RU" sz="3700" b="1" dirty="0" smtClean="0">
              <a:solidFill>
                <a:srgbClr val="0F6FC6">
                  <a:lumMod val="75000"/>
                </a:srgbClr>
              </a:solidFill>
              <a:latin typeface="Bad Script" panose="02000000000000000000" pitchFamily="2" charset="0"/>
            </a:endParaRPr>
          </a:p>
          <a:p>
            <a:pPr marL="0" lvl="0" indent="0" algn="just">
              <a:buNone/>
            </a:pPr>
            <a:r>
              <a:rPr lang="ru-RU" sz="3700" b="1" dirty="0" smtClean="0">
                <a:solidFill>
                  <a:srgbClr val="0F6FC6">
                    <a:lumMod val="75000"/>
                  </a:srgbClr>
                </a:solidFill>
                <a:latin typeface="Bad Script" panose="02000000000000000000" pitchFamily="2" charset="0"/>
              </a:rPr>
              <a:t>  Покажи мне – и я запомню.</a:t>
            </a:r>
          </a:p>
          <a:p>
            <a:pPr marL="0" lvl="0" indent="0" algn="just">
              <a:buNone/>
            </a:pPr>
            <a:endParaRPr lang="ru-RU" sz="3700" b="1" dirty="0" smtClean="0">
              <a:solidFill>
                <a:srgbClr val="0F6FC6">
                  <a:lumMod val="75000"/>
                </a:srgbClr>
              </a:solidFill>
              <a:latin typeface="Bad Script" panose="02000000000000000000" pitchFamily="2" charset="0"/>
            </a:endParaRPr>
          </a:p>
          <a:p>
            <a:pPr marL="0" lvl="0" indent="0" algn="just">
              <a:buNone/>
            </a:pPr>
            <a:r>
              <a:rPr lang="ru-RU" sz="3700" b="1" dirty="0" smtClean="0">
                <a:solidFill>
                  <a:srgbClr val="0F6FC6">
                    <a:lumMod val="75000"/>
                  </a:srgbClr>
                </a:solidFill>
                <a:latin typeface="Bad Script" panose="02000000000000000000" pitchFamily="2" charset="0"/>
              </a:rPr>
              <a:t>  Вовлеки меня – и я научусь.</a:t>
            </a:r>
            <a:endParaRPr lang="ru-RU" sz="3700" b="1" dirty="0">
              <a:solidFill>
                <a:srgbClr val="0F6FC6">
                  <a:lumMod val="75000"/>
                </a:srgbClr>
              </a:solidFill>
              <a:latin typeface="Bad Script" panose="02000000000000000000" pitchFamily="2" charset="0"/>
            </a:endParaRPr>
          </a:p>
          <a:p>
            <a:pPr marL="0" indent="0">
              <a:buNone/>
            </a:pPr>
            <a:r>
              <a:rPr lang="ru-RU" dirty="0" smtClean="0"/>
              <a:t>                     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sz="2600" b="1" dirty="0" smtClean="0"/>
              <a:t>Конфуций</a:t>
            </a:r>
            <a:endParaRPr lang="ru-RU" sz="2600" b="1" dirty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539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1124744"/>
            <a:ext cx="6192688" cy="50405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6000" b="1" dirty="0" smtClean="0">
              <a:latin typeface="Bad Script" panose="02000000000000000000" pitchFamily="2" charset="0"/>
            </a:endParaRPr>
          </a:p>
          <a:p>
            <a:pPr marL="0" indent="0">
              <a:buNone/>
            </a:pPr>
            <a:r>
              <a:rPr lang="ru-RU" sz="6000" b="1" dirty="0" smtClean="0">
                <a:latin typeface="Bad Script" panose="02000000000000000000" pitchFamily="2" charset="0"/>
              </a:rPr>
              <a:t>СПАСИБО</a:t>
            </a:r>
          </a:p>
          <a:p>
            <a:pPr marL="0" indent="0">
              <a:buNone/>
            </a:pPr>
            <a:r>
              <a:rPr lang="ru-RU" sz="6000" b="1" dirty="0" smtClean="0">
                <a:latin typeface="Bad Script" panose="02000000000000000000" pitchFamily="2" charset="0"/>
              </a:rPr>
              <a:t> ЗА </a:t>
            </a:r>
          </a:p>
          <a:p>
            <a:pPr marL="0" indent="0">
              <a:buNone/>
            </a:pPr>
            <a:r>
              <a:rPr lang="ru-RU" sz="6000" b="1" dirty="0" smtClean="0">
                <a:latin typeface="Bad Script" panose="02000000000000000000" pitchFamily="2" charset="0"/>
              </a:rPr>
              <a:t>ВНИМАНИЕ</a:t>
            </a:r>
            <a:endParaRPr lang="ru-RU" sz="6000" b="1" dirty="0">
              <a:latin typeface="Bad Scrip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988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уроков по ФГОС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2276872"/>
            <a:ext cx="6192688" cy="3888432"/>
          </a:xfrm>
        </p:spPr>
        <p:txBody>
          <a:bodyPr/>
          <a:lstStyle/>
          <a:p>
            <a:r>
              <a:rPr lang="ru-RU" dirty="0" smtClean="0"/>
              <a:t>Урок открытия новых знаний</a:t>
            </a:r>
          </a:p>
          <a:p>
            <a:r>
              <a:rPr lang="ru-RU" dirty="0" smtClean="0"/>
              <a:t>Урок рефлексии</a:t>
            </a:r>
          </a:p>
          <a:p>
            <a:r>
              <a:rPr lang="ru-RU" dirty="0" smtClean="0"/>
              <a:t>Урок систематизации знаний</a:t>
            </a:r>
          </a:p>
          <a:p>
            <a:r>
              <a:rPr lang="ru-RU" dirty="0" smtClean="0"/>
              <a:t>Урок развивающего контроля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8978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64684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Урок открытия новых знаний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692696"/>
            <a:ext cx="6192688" cy="6336704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Мотивационный этап.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Этап актуализации знаний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по предложенной теме и осуществление первого пробного действия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Выявление затруднения: в чем сложность нового материала, что именно создает проблему, поиск противоречия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Разработка проекта, плана по выходу их создавшегося затруднения, рассмотрения множества вариантов, поиск оптимального решения.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Реализация выбранного плана по разрешению затруднения. Это главный этап урока, на котором и происходит "открытие" нового знания.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Первичное закрепление нового знания.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Самостоятельная работа и проверка по эталону.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Включение в систему знаний и умений.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Рефлексия, включающая в себя и рефлексию учебной деятельности, и самоанализ, и рефлексию чувств и эмоций.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1125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862865"/>
          </a:xfrm>
        </p:spPr>
        <p:txBody>
          <a:bodyPr/>
          <a:lstStyle/>
          <a:p>
            <a:r>
              <a:rPr lang="ru-RU" dirty="0" smtClean="0"/>
              <a:t>Урок рефлексии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1052736"/>
            <a:ext cx="6192688" cy="580526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Мотивационный этап.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Актуализация знаний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 и осуществление первичного действия.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Выявление индивидуальных затруднений в реализации нового знания и умения.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Построение плана по разрешению возникших затруднений (поиск способов разрешения проблемы, выбор оптимальных действий, планирование работы, выработка стратегии).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Реализация на практике выбранного плана, стратегии по разрешению проблемы.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Обобщение выявленных затруднений.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Осуществление самостоятельной работы и самопроверки по эталонному образцу.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Включение в систему знаний и умений.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Осуществление рефлексии.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278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64684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Урок систематизации знаний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980728"/>
            <a:ext cx="6192688" cy="568863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Самоопределение.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Актуализация знаний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и фиксирование затруднений.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Постановка учебной задачи, целей урока.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Составление плана, стратегии по разрешению затруднения.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Реализация выбранного проекта.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Этап самостоятельной работы с проверкой по эталону.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Этап рефлексии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6027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660232" cy="57483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Урок развивающего контроля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764704"/>
            <a:ext cx="6192688" cy="609329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Мотивационный этап.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Актуализация знаний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и осуществление пробного действия.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Фиксирование локальных затруднений.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Создание плана по решению проблемы.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Реализация на практике выбранного плана.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Обобщение видов затруднений.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Осуществление самостоятельной работы и самопроверки с использованием эталонного образца.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Решение задач творческого уровня.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Рефлексия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280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1052736"/>
            <a:ext cx="6282952" cy="4752528"/>
          </a:xfrm>
        </p:spPr>
        <p:txBody>
          <a:bodyPr>
            <a:normAutofit/>
          </a:bodyPr>
          <a:lstStyle/>
          <a:p>
            <a:r>
              <a:rPr lang="ru-RU" dirty="0" smtClean="0"/>
              <a:t>Из опыта работы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Маслакова </a:t>
            </a:r>
            <a:br>
              <a:rPr lang="ru-RU" sz="2000" dirty="0" smtClean="0"/>
            </a:br>
            <a:r>
              <a:rPr lang="ru-RU" sz="2000" dirty="0" smtClean="0"/>
              <a:t>Марина Владимировна,</a:t>
            </a:r>
            <a:br>
              <a:rPr lang="ru-RU" sz="2000" dirty="0" smtClean="0"/>
            </a:br>
            <a:r>
              <a:rPr lang="ru-RU" sz="2000" dirty="0" smtClean="0"/>
              <a:t> учитель математики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6898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Организационный этап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99792" y="1124744"/>
            <a:ext cx="6192688" cy="5040560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Фантастическая добавка</a:t>
            </a:r>
          </a:p>
          <a:p>
            <a:pPr algn="just"/>
            <a:r>
              <a:rPr lang="ru-RU" dirty="0"/>
              <a:t>Рифмованное начало </a:t>
            </a:r>
            <a:r>
              <a:rPr lang="ru-RU" dirty="0" smtClean="0"/>
              <a:t>урока</a:t>
            </a:r>
            <a:endParaRPr lang="ru-RU" dirty="0"/>
          </a:p>
          <a:p>
            <a:pPr algn="just"/>
            <a:r>
              <a:rPr lang="ru-RU" dirty="0"/>
              <a:t>Эмоциональное вхождение в </a:t>
            </a:r>
            <a:r>
              <a:rPr lang="ru-RU" dirty="0" smtClean="0"/>
              <a:t>урок</a:t>
            </a:r>
            <a:endParaRPr lang="ru-RU" dirty="0"/>
          </a:p>
          <a:p>
            <a:pPr algn="just"/>
            <a:r>
              <a:rPr lang="ru-RU" dirty="0"/>
              <a:t>Начало урока с элементами </a:t>
            </a:r>
            <a:r>
              <a:rPr lang="ru-RU" dirty="0" smtClean="0"/>
              <a:t>театрализации</a:t>
            </a:r>
            <a:endParaRPr lang="ru-RU" dirty="0"/>
          </a:p>
          <a:p>
            <a:r>
              <a:rPr lang="ru-RU" dirty="0" smtClean="0"/>
              <a:t>Анализ своего настроения, настроение одноклассника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3691" y="5368892"/>
            <a:ext cx="2828789" cy="152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53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bd9521bd61c27d108bff6b2e425a944cf04995"/>
</p:tagLst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2993</TotalTime>
  <Words>580</Words>
  <Application>Microsoft Office PowerPoint</Application>
  <PresentationFormat>Экран (4:3)</PresentationFormat>
  <Paragraphs>124</Paragraphs>
  <Slides>26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Bad Script</vt:lpstr>
      <vt:lpstr>Calibri</vt:lpstr>
      <vt:lpstr>Cambria Math</vt:lpstr>
      <vt:lpstr>times new roman</vt:lpstr>
      <vt:lpstr>Тема Office</vt:lpstr>
      <vt:lpstr>Организация учебного процесса на уроке: формы и методы</vt:lpstr>
      <vt:lpstr>Презентация PowerPoint</vt:lpstr>
      <vt:lpstr>Типы уроков по ФГОС</vt:lpstr>
      <vt:lpstr>Урок открытия новых знаний</vt:lpstr>
      <vt:lpstr>Урок рефлексии</vt:lpstr>
      <vt:lpstr>Урок систематизации знаний</vt:lpstr>
      <vt:lpstr>Урок развивающего контроля</vt:lpstr>
      <vt:lpstr>Из опыта работы   Маслакова  Марина Владимировна,  учитель математики</vt:lpstr>
      <vt:lpstr>Организационный этап</vt:lpstr>
      <vt:lpstr>Презентация PowerPoint</vt:lpstr>
      <vt:lpstr>Презентация PowerPoint</vt:lpstr>
      <vt:lpstr>Приемы целепологания</vt:lpstr>
      <vt:lpstr>Актуализация знаний</vt:lpstr>
      <vt:lpstr>Как провести актуализацию знаний</vt:lpstr>
      <vt:lpstr>Корзина идей</vt:lpstr>
      <vt:lpstr>Кластер</vt:lpstr>
      <vt:lpstr>Корзина идей</vt:lpstr>
      <vt:lpstr>Да-нет/верю-не верю Задание 19 ОГЭ Анализ геометрических высказываний</vt:lpstr>
      <vt:lpstr>Презентация PowerPoint</vt:lpstr>
      <vt:lpstr>Презентация PowerPoint</vt:lpstr>
      <vt:lpstr>Тестирование с помощью   on-line ресурса PLICKERC.COM</vt:lpstr>
      <vt:lpstr>С чего начать работу?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для учебы</dc:title>
  <dc:creator>obstinate</dc:creator>
  <dc:description>Шаблон презентации с сайта https://presentation-creation.ru/</dc:description>
  <cp:lastModifiedBy>QW</cp:lastModifiedBy>
  <cp:revision>1049</cp:revision>
  <dcterms:created xsi:type="dcterms:W3CDTF">2018-02-25T09:09:03Z</dcterms:created>
  <dcterms:modified xsi:type="dcterms:W3CDTF">2020-12-22T10:41:31Z</dcterms:modified>
</cp:coreProperties>
</file>