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64" r:id="rId1"/>
  </p:sld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3" d="100"/>
          <a:sy n="63" d="100"/>
        </p:scale>
        <p:origin x="-1374" y="-1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fld id="{6254A925-1DDE-421A-A3A3-14D75832587D}" type="datetimeFigureOut">
              <a:rPr lang="ru-RU" smtClean="0"/>
              <a:pPr/>
              <a:t>18.04.2019</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a:lstStyle/>
          <a:p>
            <a:fld id="{2F60257E-DB61-4527-9CFC-7306F84DAF0A}" type="slidenum">
              <a:rPr lang="ru-RU" smtClean="0"/>
              <a:pPr/>
              <a:t>‹#›</a:t>
            </a:fld>
            <a:endParaRPr lang="ru-RU"/>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6254A925-1DDE-421A-A3A3-14D75832587D}" type="datetimeFigureOut">
              <a:rPr lang="ru-RU" smtClean="0"/>
              <a:pPr/>
              <a:t>18.04.2019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F60257E-DB61-4527-9CFC-7306F84DAF0A}"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6254A925-1DDE-421A-A3A3-14D75832587D}" type="datetimeFigureOut">
              <a:rPr lang="ru-RU" smtClean="0"/>
              <a:pPr/>
              <a:t>18.04.2019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F60257E-DB61-4527-9CFC-7306F84DAF0A}"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6254A925-1DDE-421A-A3A3-14D75832587D}" type="datetimeFigureOut">
              <a:rPr lang="ru-RU" smtClean="0"/>
              <a:pPr/>
              <a:t>18.04.2019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F60257E-DB61-4527-9CFC-7306F84DAF0A}"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6254A925-1DDE-421A-A3A3-14D75832587D}" type="datetimeFigureOut">
              <a:rPr lang="ru-RU" smtClean="0"/>
              <a:pPr/>
              <a:t>18.04.2019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a:xfrm>
            <a:off x="7924800" y="6416675"/>
            <a:ext cx="762000" cy="365125"/>
          </a:xfrm>
        </p:spPr>
        <p:txBody>
          <a:bodyPr/>
          <a:lstStyle/>
          <a:p>
            <a:fld id="{2F60257E-DB61-4527-9CFC-7306F84DAF0A}"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6254A925-1DDE-421A-A3A3-14D75832587D}" type="datetimeFigureOut">
              <a:rPr lang="ru-RU" smtClean="0"/>
              <a:pPr/>
              <a:t>18.04.2019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F60257E-DB61-4527-9CFC-7306F84DAF0A}"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6254A925-1DDE-421A-A3A3-14D75832587D}" type="datetimeFigureOut">
              <a:rPr lang="ru-RU" smtClean="0"/>
              <a:pPr/>
              <a:t>18.04.2019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2F60257E-DB61-4527-9CFC-7306F84DAF0A}"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6254A925-1DDE-421A-A3A3-14D75832587D}" type="datetimeFigureOut">
              <a:rPr lang="ru-RU" smtClean="0"/>
              <a:pPr/>
              <a:t>18.04.2019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2F60257E-DB61-4527-9CFC-7306F84DAF0A}"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6254A925-1DDE-421A-A3A3-14D75832587D}" type="datetimeFigureOut">
              <a:rPr lang="ru-RU" smtClean="0"/>
              <a:pPr/>
              <a:t>18.04.2019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2F60257E-DB61-4527-9CFC-7306F84DAF0A}"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6254A925-1DDE-421A-A3A3-14D75832587D}" type="datetimeFigureOut">
              <a:rPr lang="ru-RU" smtClean="0"/>
              <a:pPr/>
              <a:t>18.04.2019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F60257E-DB61-4527-9CFC-7306F84DAF0A}"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6254A925-1DDE-421A-A3A3-14D75832587D}" type="datetimeFigureOut">
              <a:rPr lang="ru-RU" smtClean="0"/>
              <a:pPr/>
              <a:t>18.04.2019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F60257E-DB61-4527-9CFC-7306F84DAF0A}"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6254A925-1DDE-421A-A3A3-14D75832587D}" type="datetimeFigureOut">
              <a:rPr lang="ru-RU" smtClean="0"/>
              <a:pPr/>
              <a:t>18.04.2019</a:t>
            </a:fld>
            <a:endParaRPr lang="ru-RU"/>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ru-RU"/>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2F60257E-DB61-4527-9CFC-7306F84DAF0A}"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865" r:id="rId1"/>
    <p:sldLayoutId id="2147483866" r:id="rId2"/>
    <p:sldLayoutId id="2147483867" r:id="rId3"/>
    <p:sldLayoutId id="2147483868" r:id="rId4"/>
    <p:sldLayoutId id="2147483869" r:id="rId5"/>
    <p:sldLayoutId id="2147483870" r:id="rId6"/>
    <p:sldLayoutId id="2147483871" r:id="rId7"/>
    <p:sldLayoutId id="2147483872" r:id="rId8"/>
    <p:sldLayoutId id="2147483873" r:id="rId9"/>
    <p:sldLayoutId id="2147483874" r:id="rId10"/>
    <p:sldLayoutId id="2147483875"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https://im0-tub-ru.yandex.net/i?id=169a2bcf3062ffb01b11a5087b829801-l&amp;n=13"/>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a:xfrm>
            <a:off x="1043608" y="836712"/>
            <a:ext cx="7086600" cy="1828800"/>
          </a:xfrm>
        </p:spPr>
        <p:txBody>
          <a:bodyPr/>
          <a:lstStyle/>
          <a:p>
            <a:pPr algn="ctr"/>
            <a:r>
              <a:rPr lang="ru-RU" dirty="0" smtClean="0">
                <a:solidFill>
                  <a:schemeClr val="tx1">
                    <a:lumMod val="85000"/>
                  </a:schemeClr>
                </a:solidFill>
              </a:rPr>
              <a:t>Проект по английскому языку </a:t>
            </a:r>
            <a:endParaRPr lang="ru-RU" dirty="0">
              <a:solidFill>
                <a:schemeClr val="tx1">
                  <a:lumMod val="85000"/>
                </a:schemeClr>
              </a:solidFill>
            </a:endParaRPr>
          </a:p>
        </p:txBody>
      </p:sp>
      <p:sp>
        <p:nvSpPr>
          <p:cNvPr id="3" name="Текст 2"/>
          <p:cNvSpPr>
            <a:spLocks noGrp="1"/>
          </p:cNvSpPr>
          <p:nvPr>
            <p:ph type="body" idx="1"/>
          </p:nvPr>
        </p:nvSpPr>
        <p:spPr>
          <a:xfrm>
            <a:off x="683568" y="3645024"/>
            <a:ext cx="7086600" cy="1509712"/>
          </a:xfrm>
        </p:spPr>
        <p:txBody>
          <a:bodyPr/>
          <a:lstStyle/>
          <a:p>
            <a:r>
              <a:rPr lang="ru-RU" sz="4400" dirty="0" smtClean="0"/>
              <a:t>на тему: </a:t>
            </a:r>
            <a:r>
              <a:rPr lang="en-US" sz="4400" dirty="0" smtClean="0"/>
              <a:t>where am I going to go on holidays.</a:t>
            </a:r>
            <a:endParaRPr lang="ru-RU" sz="4400" dirty="0"/>
          </a:p>
        </p:txBody>
      </p:sp>
    </p:spTree>
  </p:cSld>
  <p:clrMapOvr>
    <a:masterClrMapping/>
  </p:clrMapOvr>
  <p:transition>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4" name="Picture 2" descr="https://im0-tub-ru.yandex.net/i?id=383b96eea4a97180c9e4522747e2a39a-l&amp;n=13"/>
          <p:cNvPicPr>
            <a:picLocks noChangeAspect="1" noChangeArrowheads="1"/>
          </p:cNvPicPr>
          <p:nvPr/>
        </p:nvPicPr>
        <p:blipFill>
          <a:blip r:embed="rId2" cstate="print"/>
          <a:srcRect/>
          <a:stretch>
            <a:fillRect/>
          </a:stretch>
        </p:blipFill>
        <p:spPr bwMode="auto">
          <a:xfrm>
            <a:off x="0" y="-1"/>
            <a:ext cx="9144000" cy="7677473"/>
          </a:xfrm>
          <a:prstGeom prst="rect">
            <a:avLst/>
          </a:prstGeom>
          <a:noFill/>
        </p:spPr>
      </p:pic>
      <p:sp>
        <p:nvSpPr>
          <p:cNvPr id="2" name="Заголовок 1"/>
          <p:cNvSpPr>
            <a:spLocks noGrp="1"/>
          </p:cNvSpPr>
          <p:nvPr>
            <p:ph type="title"/>
          </p:nvPr>
        </p:nvSpPr>
        <p:spPr>
          <a:xfrm>
            <a:off x="1331640" y="1412776"/>
            <a:ext cx="6480720" cy="3960440"/>
          </a:xfrm>
        </p:spPr>
        <p:txBody>
          <a:bodyPr/>
          <a:lstStyle/>
          <a:p>
            <a:r>
              <a:rPr lang="en-US" dirty="0" smtClean="0"/>
              <a:t>we want to go to Turkey!</a:t>
            </a:r>
            <a:endParaRPr lang="ru-RU" dirty="0"/>
          </a:p>
        </p:txBody>
      </p:sp>
    </p:spTree>
  </p:cSld>
  <p:clrMapOvr>
    <a:masterClrMapping/>
  </p:clrMapOvr>
  <p:transition>
    <p:pull dir="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8" name="Picture 2" descr="https://im0-tub-ru.yandex.net/i?id=b933b7345ed3407a3990a86429267acf-l&amp;n=13"/>
          <p:cNvPicPr>
            <a:picLocks noChangeAspect="1" noChangeArrowheads="1"/>
          </p:cNvPicPr>
          <p:nvPr/>
        </p:nvPicPr>
        <p:blipFill>
          <a:blip r:embed="rId2" cstate="print"/>
          <a:srcRect/>
          <a:stretch>
            <a:fillRect/>
          </a:stretch>
        </p:blipFill>
        <p:spPr bwMode="auto">
          <a:xfrm>
            <a:off x="0" y="0"/>
            <a:ext cx="9144000" cy="6858001"/>
          </a:xfrm>
          <a:prstGeom prst="rect">
            <a:avLst/>
          </a:prstGeom>
          <a:noFill/>
        </p:spPr>
      </p:pic>
      <p:sp>
        <p:nvSpPr>
          <p:cNvPr id="2" name="Заголовок 1"/>
          <p:cNvSpPr>
            <a:spLocks noGrp="1"/>
          </p:cNvSpPr>
          <p:nvPr>
            <p:ph type="title"/>
          </p:nvPr>
        </p:nvSpPr>
        <p:spPr>
          <a:xfrm>
            <a:off x="457200" y="274638"/>
            <a:ext cx="8229600" cy="6250706"/>
          </a:xfrm>
        </p:spPr>
        <p:txBody>
          <a:bodyPr>
            <a:normAutofit fontScale="90000"/>
          </a:bodyPr>
          <a:lstStyle/>
          <a:p>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sz="4400" dirty="0" smtClean="0">
                <a:solidFill>
                  <a:schemeClr val="bg1"/>
                </a:solidFill>
              </a:rPr>
              <a:t>Meteorologist</a:t>
            </a:r>
            <a:br>
              <a:rPr lang="en-US" sz="4400" dirty="0" smtClean="0">
                <a:solidFill>
                  <a:schemeClr val="bg1"/>
                </a:solidFill>
              </a:rPr>
            </a:br>
            <a:r>
              <a:rPr lang="en-US" sz="2200" dirty="0" smtClean="0">
                <a:solidFill>
                  <a:schemeClr val="bg1"/>
                </a:solidFill>
              </a:rPr>
              <a:t>1)  all about climate.</a:t>
            </a:r>
            <a:br>
              <a:rPr lang="en-US" sz="2200" dirty="0" smtClean="0">
                <a:solidFill>
                  <a:schemeClr val="bg1"/>
                </a:solidFill>
              </a:rPr>
            </a:br>
            <a:r>
              <a:rPr lang="en-US" sz="2200" dirty="0" smtClean="0">
                <a:solidFill>
                  <a:schemeClr val="bg1"/>
                </a:solidFill>
              </a:rPr>
              <a:t>the average daytime temperature in winter is + 10-15 °, the night temperature is + 5 °. Winter minimum temperatures rarely fall to zero.</a:t>
            </a:r>
            <a:br>
              <a:rPr lang="en-US" sz="2200" dirty="0" smtClean="0">
                <a:solidFill>
                  <a:schemeClr val="bg1"/>
                </a:solidFill>
              </a:rPr>
            </a:br>
            <a:r>
              <a:rPr lang="en-US" sz="2200" dirty="0" smtClean="0">
                <a:solidFill>
                  <a:schemeClr val="bg1"/>
                </a:solidFill>
              </a:rPr>
              <a:t/>
            </a:r>
            <a:br>
              <a:rPr lang="en-US" sz="2200" dirty="0" smtClean="0">
                <a:solidFill>
                  <a:schemeClr val="bg1"/>
                </a:solidFill>
              </a:rPr>
            </a:br>
            <a:r>
              <a:rPr lang="en-US" sz="2200" dirty="0" smtClean="0">
                <a:solidFill>
                  <a:schemeClr val="bg1"/>
                </a:solidFill>
              </a:rPr>
              <a:t> in spring, the weather in Turkey begins to change from the first days of March. But by the end of the first spring month, the daytime temperature in the regions of the central part of the country rises to + 17 °, and in the coastal cities reaches + 20 °. May brings real heat. On the coasts of the Mediterranean and Aegean seas in the afternoon to + 25o. Sea water warms up to + 20o. </a:t>
            </a:r>
            <a:br>
              <a:rPr lang="en-US" sz="2200" dirty="0" smtClean="0">
                <a:solidFill>
                  <a:schemeClr val="bg1"/>
                </a:solidFill>
              </a:rPr>
            </a:br>
            <a:r>
              <a:rPr lang="en-US" sz="2200" dirty="0" smtClean="0">
                <a:solidFill>
                  <a:schemeClr val="bg1"/>
                </a:solidFill>
              </a:rPr>
              <a:t> </a:t>
            </a:r>
            <a:br>
              <a:rPr lang="en-US" sz="2200" dirty="0" smtClean="0">
                <a:solidFill>
                  <a:schemeClr val="bg1"/>
                </a:solidFill>
              </a:rPr>
            </a:br>
            <a:r>
              <a:rPr lang="en-US" sz="2200" dirty="0" smtClean="0">
                <a:solidFill>
                  <a:schemeClr val="bg1"/>
                </a:solidFill>
              </a:rPr>
              <a:t> The maximum temperature manifests itself in August, it reaches + 40o, and the average daily figures fluctuate at elevations + 30-33o. Already in June, the thermometer is firmly established at + 30 °. </a:t>
            </a:r>
            <a:r>
              <a:rPr lang="en-US" sz="2000" dirty="0" smtClean="0"/>
              <a:t/>
            </a:r>
            <a:br>
              <a:rPr lang="en-US" sz="2000" dirty="0" smtClean="0"/>
            </a:br>
            <a:r>
              <a:rPr lang="en-US" sz="2000" dirty="0" smtClean="0"/>
              <a:t/>
            </a:r>
            <a:br>
              <a:rPr lang="en-US" sz="2000" dirty="0" smtClean="0"/>
            </a:br>
            <a:r>
              <a:rPr lang="en-US" sz="2000" dirty="0" smtClean="0"/>
              <a:t/>
            </a:r>
            <a:br>
              <a:rPr lang="en-US" sz="2000" dirty="0" smtClean="0"/>
            </a:br>
            <a:r>
              <a:rPr lang="en-US" sz="2000" dirty="0" smtClean="0"/>
              <a:t/>
            </a:r>
            <a:br>
              <a:rPr lang="en-US" sz="2000" dirty="0" smtClean="0"/>
            </a:br>
            <a:r>
              <a:rPr lang="en-US" sz="2000" dirty="0" smtClean="0"/>
              <a:t/>
            </a:r>
            <a:br>
              <a:rPr lang="en-US" sz="2000" dirty="0" smtClean="0"/>
            </a:br>
            <a:r>
              <a:rPr lang="en-US" sz="2000" dirty="0" smtClean="0"/>
              <a:t/>
            </a:r>
            <a:br>
              <a:rPr lang="en-US" sz="2000" dirty="0" smtClean="0"/>
            </a:br>
            <a:r>
              <a:rPr lang="en-US" sz="2000" dirty="0" smtClean="0"/>
              <a:t/>
            </a:r>
            <a:br>
              <a:rPr lang="en-US" sz="2000" dirty="0" smtClean="0"/>
            </a:br>
            <a:r>
              <a:rPr lang="en-US" dirty="0" smtClean="0"/>
              <a:t/>
            </a:r>
            <a:br>
              <a:rPr lang="en-US" dirty="0" smtClean="0"/>
            </a:br>
            <a:r>
              <a:rPr lang="en-US" dirty="0" smtClean="0"/>
              <a:t/>
            </a:r>
            <a:br>
              <a:rPr lang="en-US" dirty="0" smtClean="0"/>
            </a:br>
            <a:r>
              <a:rPr lang="en-US" dirty="0" smtClean="0"/>
              <a:t/>
            </a:r>
            <a:br>
              <a:rPr lang="en-US" dirty="0" smtClean="0"/>
            </a:br>
            <a:r>
              <a:rPr lang="ru-RU" b="0" dirty="0" smtClean="0"/>
              <a:t> </a:t>
            </a: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endParaRPr lang="ru-RU" dirty="0"/>
          </a:p>
        </p:txBody>
      </p:sp>
    </p:spTree>
  </p:cSld>
  <p:clrMapOvr>
    <a:masterClrMapping/>
  </p:clrMapOvr>
  <p:transition>
    <p:strips dir="l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2" name="Picture 2" descr="https://im0-tub-ru.yandex.net/i?id=f85198f53feb1ecb452ddbeebeeaff50-l&amp;n=13"/>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a:xfrm>
            <a:off x="5749280" y="0"/>
            <a:ext cx="3394720" cy="6250706"/>
          </a:xfrm>
        </p:spPr>
        <p:txBody>
          <a:bodyPr>
            <a:normAutofit/>
          </a:bodyPr>
          <a:lstStyle/>
          <a:p>
            <a:r>
              <a:rPr lang="en-US" sz="2000" dirty="0" smtClean="0">
                <a:solidFill>
                  <a:schemeClr val="accent3">
                    <a:lumMod val="75000"/>
                  </a:schemeClr>
                </a:solidFill>
              </a:rPr>
              <a:t>Blue Mosque in Istanbul.</a:t>
            </a:r>
            <a:r>
              <a:rPr lang="en-US" sz="1800" dirty="0" smtClean="0"/>
              <a:t/>
            </a:r>
            <a:br>
              <a:rPr lang="en-US" sz="1800" dirty="0" smtClean="0"/>
            </a:br>
            <a:r>
              <a:rPr lang="en-US" sz="1800" dirty="0" smtClean="0">
                <a:solidFill>
                  <a:schemeClr val="bg1"/>
                </a:solidFill>
              </a:rPr>
              <a:t>The mosque stands on the shore of the Sea of Marmara. It is a symbol of the city, which has no analogues in the world. The first thing that distinguishes the Blue Mosque from others is six, not four minarets. According to legend, the fault of that is the error of the architect who did not hear the instructions of the Sultan badly. They built a mosque from 1609 to 1616 using marble, stone and ceramics. The construction turned out magnificent, causing delight and awe</a:t>
            </a:r>
            <a:r>
              <a:rPr lang="en-US" sz="1800" dirty="0" smtClean="0"/>
              <a:t>.</a:t>
            </a:r>
            <a:endParaRPr lang="ru-RU" sz="1800" dirty="0"/>
          </a:p>
        </p:txBody>
      </p:sp>
      <p:pic>
        <p:nvPicPr>
          <p:cNvPr id="51204" name="Picture 4" descr="golubaya-mechet"/>
          <p:cNvPicPr>
            <a:picLocks noChangeAspect="1" noChangeArrowheads="1"/>
          </p:cNvPicPr>
          <p:nvPr/>
        </p:nvPicPr>
        <p:blipFill>
          <a:blip r:embed="rId3" cstate="print"/>
          <a:srcRect/>
          <a:stretch>
            <a:fillRect/>
          </a:stretch>
        </p:blipFill>
        <p:spPr bwMode="auto">
          <a:xfrm>
            <a:off x="0" y="0"/>
            <a:ext cx="5118218" cy="5229200"/>
          </a:xfrm>
          <a:prstGeom prst="rect">
            <a:avLst/>
          </a:prstGeom>
          <a:noFill/>
        </p:spPr>
      </p:pic>
    </p:spTree>
  </p:cSld>
  <p:clrMapOvr>
    <a:masterClrMapping/>
  </p:clrMapOvr>
  <p:transition>
    <p:newsflash/>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6" name="Picture 2" descr="https://im0-tub-ru.yandex.net/i?id=2b53320eb53cbdcc71f9b9f3fa96fa5f-l&amp;n=13"/>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a:xfrm>
            <a:off x="5364088" y="274638"/>
            <a:ext cx="3322712" cy="5962674"/>
          </a:xfrm>
        </p:spPr>
        <p:txBody>
          <a:bodyPr>
            <a:normAutofit/>
          </a:bodyPr>
          <a:lstStyle/>
          <a:p>
            <a:r>
              <a:rPr lang="en-US" sz="2000" dirty="0" smtClean="0">
                <a:solidFill>
                  <a:schemeClr val="bg1"/>
                </a:solidFill>
              </a:rPr>
              <a:t>Fortress in </a:t>
            </a:r>
            <a:r>
              <a:rPr lang="en-US" sz="2000" dirty="0" err="1" smtClean="0">
                <a:solidFill>
                  <a:schemeClr val="bg1"/>
                </a:solidFill>
              </a:rPr>
              <a:t>Alanya</a:t>
            </a:r>
            <a:r>
              <a:rPr lang="en-US" sz="2000" dirty="0" smtClean="0">
                <a:solidFill>
                  <a:schemeClr val="bg1"/>
                </a:solidFill>
              </a:rPr>
              <a:t>.</a:t>
            </a:r>
            <a:r>
              <a:rPr lang="en-US" sz="1800" dirty="0" smtClean="0">
                <a:solidFill>
                  <a:schemeClr val="bg1"/>
                </a:solidFill>
              </a:rPr>
              <a:t/>
            </a:r>
            <a:br>
              <a:rPr lang="en-US" sz="1800" dirty="0" smtClean="0">
                <a:solidFill>
                  <a:schemeClr val="bg1"/>
                </a:solidFill>
              </a:rPr>
            </a:br>
            <a:r>
              <a:rPr lang="en-US" sz="1800" dirty="0" smtClean="0">
                <a:solidFill>
                  <a:schemeClr val="bg1"/>
                </a:solidFill>
              </a:rPr>
              <a:t>The fortress was built in the thirteenth century in southern Turkey. It is located on a rocky peninsula with a height of 250 meters. The total length of the massive walls surrounding the buildings is 8 km. The fortress had 160 towers, there are more than 400 underground reservoirs in it. On the territory of the fortress there was a mint, a bathhouse, a mosque, a winter palace, places for trade, a church, a platform for military exercises. Now in the fortress museum</a:t>
            </a:r>
            <a:r>
              <a:rPr lang="en-US" sz="1800" dirty="0" smtClean="0"/>
              <a:t>.</a:t>
            </a:r>
            <a:endParaRPr lang="ru-RU" sz="1800" dirty="0"/>
          </a:p>
        </p:txBody>
      </p:sp>
      <p:pic>
        <p:nvPicPr>
          <p:cNvPr id="52228" name="Picture 4" descr="https://im0-tub-ru.yandex.net/i?id=684dfe32cb2c0ff031aa056ef4680cda-l&amp;n=13"/>
          <p:cNvPicPr>
            <a:picLocks noChangeAspect="1" noChangeArrowheads="1"/>
          </p:cNvPicPr>
          <p:nvPr/>
        </p:nvPicPr>
        <p:blipFill>
          <a:blip r:embed="rId3" cstate="print"/>
          <a:srcRect/>
          <a:stretch>
            <a:fillRect/>
          </a:stretch>
        </p:blipFill>
        <p:spPr bwMode="auto">
          <a:xfrm>
            <a:off x="0" y="0"/>
            <a:ext cx="5364088" cy="5301237"/>
          </a:xfrm>
          <a:prstGeom prst="rect">
            <a:avLst/>
          </a:prstGeom>
          <a:noFill/>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62" name="Picture 14" descr="Ð¡Ð°Ð¼ÑÐµ ÐºÑÐ°ÑÐ¸Ð²ÑÐµ Ð¼ÐµÑÑÐ° Ð² Ð¢ÑÑÑÐ¸Ð¸ 4"/>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a:xfrm>
            <a:off x="4716016" y="0"/>
            <a:ext cx="4427984" cy="2780928"/>
          </a:xfrm>
        </p:spPr>
        <p:txBody>
          <a:bodyPr>
            <a:normAutofit/>
          </a:bodyPr>
          <a:lstStyle/>
          <a:p>
            <a:r>
              <a:rPr lang="en-US" sz="2000" dirty="0" smtClean="0">
                <a:solidFill>
                  <a:schemeClr val="bg1"/>
                </a:solidFill>
              </a:rPr>
              <a:t>At the top of the mountain </a:t>
            </a:r>
            <a:r>
              <a:rPr lang="en-US" sz="2000" dirty="0" err="1" smtClean="0">
                <a:solidFill>
                  <a:schemeClr val="bg1"/>
                </a:solidFill>
              </a:rPr>
              <a:t>Nemrut</a:t>
            </a:r>
            <a:r>
              <a:rPr lang="en-US" sz="2000" dirty="0" smtClean="0">
                <a:solidFill>
                  <a:schemeClr val="bg1"/>
                </a:solidFill>
              </a:rPr>
              <a:t> preserved altars with huge stone heads. The best time to visit - at sunrise or sunset - the colors of the sky and the greatness of the statues will long remain in the memory</a:t>
            </a:r>
            <a:r>
              <a:rPr lang="en-US" sz="2000" dirty="0" smtClean="0"/>
              <a:t>.</a:t>
            </a:r>
            <a:endParaRPr lang="ru-RU" sz="2000" dirty="0"/>
          </a:p>
        </p:txBody>
      </p:sp>
      <p:sp>
        <p:nvSpPr>
          <p:cNvPr id="53250" name="AutoShape 2" descr="http://must2go.com/blogwp-content/uploads/2018/06/Keprulu.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53252" name="AutoShape 4" descr="http://must2go.com/blogwp-content/uploads/2018/06/Keprulu.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53254" name="AutoShape 6" descr="http://must2go.com/blogwp-content/uploads/2018/06/Keprulu.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53256" name="AutoShape 8" descr="http://must2go.com/blogwp-content/uploads/2018/06/Keprulu.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53258" name="AutoShape 10" descr="http://must2go.com/blogwp-content/uploads/2018/06/Keprulu.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53260" name="AutoShape 12" descr="http://must2go.com/blogwp-content/uploads/2018/06/Keprulu.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4" name="Picture 2" descr="Ð¡Ð°Ð¼ÑÐµ ÐºÑÐ°ÑÐ¸Ð²ÑÐµ Ð¼ÐµÑÑÐ° Ð² Ð¢ÑÑÑÐ¸Ð¸ 2"/>
          <p:cNvPicPr>
            <a:picLocks noChangeAspect="1" noChangeArrowheads="1"/>
          </p:cNvPicPr>
          <p:nvPr/>
        </p:nvPicPr>
        <p:blipFill>
          <a:blip r:embed="rId2" cstate="print"/>
          <a:srcRect/>
          <a:stretch>
            <a:fillRect/>
          </a:stretch>
        </p:blipFill>
        <p:spPr bwMode="auto">
          <a:xfrm>
            <a:off x="0" y="0"/>
            <a:ext cx="9201962" cy="6858000"/>
          </a:xfrm>
          <a:prstGeom prst="rect">
            <a:avLst/>
          </a:prstGeom>
          <a:noFill/>
        </p:spPr>
      </p:pic>
      <p:sp>
        <p:nvSpPr>
          <p:cNvPr id="2" name="Заголовок 1"/>
          <p:cNvSpPr>
            <a:spLocks noGrp="1"/>
          </p:cNvSpPr>
          <p:nvPr>
            <p:ph type="title"/>
          </p:nvPr>
        </p:nvSpPr>
        <p:spPr>
          <a:xfrm>
            <a:off x="611560" y="4581128"/>
            <a:ext cx="8229600" cy="1944216"/>
          </a:xfrm>
        </p:spPr>
        <p:txBody>
          <a:bodyPr>
            <a:normAutofit/>
          </a:bodyPr>
          <a:lstStyle/>
          <a:p>
            <a:r>
              <a:rPr lang="en-US" sz="2000" dirty="0" smtClean="0">
                <a:solidFill>
                  <a:schemeClr val="bg1"/>
                </a:solidFill>
              </a:rPr>
              <a:t>This is a place for a week or ... for life. High-rise underground cities and spectacular valleys are noteworthy. It is especially pleasant to watch the sunrise and sunset during a balloon flight</a:t>
            </a:r>
            <a:r>
              <a:rPr lang="en-US" sz="2000" dirty="0" smtClean="0"/>
              <a:t>.</a:t>
            </a:r>
            <a:endParaRPr lang="ru-RU" sz="2000" dirty="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298" name="Picture 2" descr="https://im0-tub-ru.yandex.net/i?id=e2f18a0f1029ec0b7c6d8d00dab6631e-l&amp;n=13"/>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a:xfrm>
            <a:off x="323528" y="274638"/>
            <a:ext cx="8640960" cy="6583362"/>
          </a:xfrm>
        </p:spPr>
        <p:txBody>
          <a:bodyPr/>
          <a:lstStyle/>
          <a:p>
            <a:r>
              <a:rPr lang="en-US" dirty="0" smtClean="0"/>
              <a:t>in Turkey for ten days you can go on excursions: jeep safari, underwater world. You can visit the ancient historical sites: the fortress in </a:t>
            </a:r>
            <a:r>
              <a:rPr lang="en-US" dirty="0" err="1" smtClean="0"/>
              <a:t>Alanya</a:t>
            </a:r>
            <a:r>
              <a:rPr lang="en-US" dirty="0" smtClean="0"/>
              <a:t> and more. You can visit beautiful places: on top of Mount </a:t>
            </a:r>
            <a:r>
              <a:rPr lang="en-US" dirty="0" err="1" smtClean="0"/>
              <a:t>Nemrut</a:t>
            </a:r>
            <a:r>
              <a:rPr lang="en-US" dirty="0" smtClean="0"/>
              <a:t>, a balloon flight. in </a:t>
            </a:r>
            <a:r>
              <a:rPr lang="en-US" dirty="0" err="1" smtClean="0"/>
              <a:t>Alanya</a:t>
            </a:r>
            <a:r>
              <a:rPr lang="en-US" dirty="0" smtClean="0"/>
              <a:t> there are so many different places.</a:t>
            </a:r>
            <a:endParaRPr lang="ru-RU" dirty="0"/>
          </a:p>
        </p:txBody>
      </p:sp>
    </p:spTree>
  </p:cSld>
  <p:clrMapOvr>
    <a:masterClrMapping/>
  </p:clrMapOvr>
  <p:transition spd="slow">
    <p:wip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2" name="Picture 2" descr="https://im0-tub-ru.yandex.net/i?id=bd8c50a4013240c3eeac2804cb09b348-l&amp;n=13"/>
          <p:cNvPicPr>
            <a:picLocks noChangeAspect="1" noChangeArrowheads="1"/>
          </p:cNvPicPr>
          <p:nvPr/>
        </p:nvPicPr>
        <p:blipFill>
          <a:blip r:embed="rId2" cstate="print"/>
          <a:srcRect/>
          <a:stretch>
            <a:fillRect/>
          </a:stretch>
        </p:blipFill>
        <p:spPr bwMode="auto">
          <a:xfrm>
            <a:off x="0" y="-1"/>
            <a:ext cx="9144000" cy="6858001"/>
          </a:xfrm>
          <a:prstGeom prst="rect">
            <a:avLst/>
          </a:prstGeom>
          <a:noFill/>
        </p:spPr>
      </p:pic>
      <p:sp>
        <p:nvSpPr>
          <p:cNvPr id="2" name="Заголовок 1"/>
          <p:cNvSpPr>
            <a:spLocks noGrp="1"/>
          </p:cNvSpPr>
          <p:nvPr>
            <p:ph type="title"/>
          </p:nvPr>
        </p:nvSpPr>
        <p:spPr/>
        <p:txBody>
          <a:bodyPr/>
          <a:lstStyle/>
          <a:p>
            <a:r>
              <a:rPr lang="ru-RU" dirty="0" smtClean="0"/>
              <a:t>Спасибо за внимание!</a:t>
            </a:r>
            <a:endParaRPr lang="ru-RU" dirty="0"/>
          </a:p>
        </p:txBody>
      </p:sp>
      <p:pic>
        <p:nvPicPr>
          <p:cNvPr id="56324" name="Picture 4" descr="https://im0-tub-ru.yandex.net/i?id=a8af5ba82e15593019ef1aa5a87de41a-l&amp;n=13"/>
          <p:cNvPicPr>
            <a:picLocks noChangeAspect="1" noChangeArrowheads="1"/>
          </p:cNvPicPr>
          <p:nvPr/>
        </p:nvPicPr>
        <p:blipFill>
          <a:blip r:embed="rId3" cstate="print"/>
          <a:srcRect/>
          <a:stretch>
            <a:fillRect/>
          </a:stretch>
        </p:blipFill>
        <p:spPr bwMode="auto">
          <a:xfrm>
            <a:off x="1259632" y="1268760"/>
            <a:ext cx="6076950" cy="4778500"/>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Апекс">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172</Words>
  <Application>Microsoft Office PowerPoint</Application>
  <PresentationFormat>Экран (4:3)</PresentationFormat>
  <Paragraphs>10</Paragraphs>
  <Slides>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9</vt:i4>
      </vt:variant>
    </vt:vector>
  </HeadingPairs>
  <TitlesOfParts>
    <vt:vector size="10" baseType="lpstr">
      <vt:lpstr>Апекс</vt:lpstr>
      <vt:lpstr>Проект по английскому языку </vt:lpstr>
      <vt:lpstr>we want to go to Turkey!</vt:lpstr>
      <vt:lpstr>               Meteorologist 1)  all about climate. the average daytime temperature in winter is + 10-15 °, the night temperature is + 5 °. Winter minimum temperatures rarely fall to zero.   in spring, the weather in Turkey begins to change from the first days of March. But by the end of the first spring month, the daytime temperature in the regions of the central part of the country rises to + 17 °, and in the coastal cities reaches + 20 °. May brings real heat. On the coasts of the Mediterranean and Aegean seas in the afternoon to + 25o. Sea water warms up to + 20o.     The maximum temperature manifests itself in August, it reaches + 40o, and the average daily figures fluctuate at elevations + 30-33o. Already in June, the thermometer is firmly established at + 30 °.                     </vt:lpstr>
      <vt:lpstr>Blue Mosque in Istanbul. The mosque stands on the shore of the Sea of Marmara. It is a symbol of the city, which has no analogues in the world. The first thing that distinguishes the Blue Mosque from others is six, not four minarets. According to legend, the fault of that is the error of the architect who did not hear the instructions of the Sultan badly. They built a mosque from 1609 to 1616 using marble, stone and ceramics. The construction turned out magnificent, causing delight and awe.</vt:lpstr>
      <vt:lpstr>Fortress in Alanya. The fortress was built in the thirteenth century in southern Turkey. It is located on a rocky peninsula with a height of 250 meters. The total length of the massive walls surrounding the buildings is 8 km. The fortress had 160 towers, there are more than 400 underground reservoirs in it. On the territory of the fortress there was a mint, a bathhouse, a mosque, a winter palace, places for trade, a church, a platform for military exercises. Now in the fortress museum.</vt:lpstr>
      <vt:lpstr>At the top of the mountain Nemrut preserved altars with huge stone heads. The best time to visit - at sunrise or sunset - the colors of the sky and the greatness of the statues will long remain in the memory.</vt:lpstr>
      <vt:lpstr>This is a place for a week or ... for life. High-rise underground cities and spectacular valleys are noteworthy. It is especially pleasant to watch the sunrise and sunset during a balloon flight.</vt:lpstr>
      <vt:lpstr>in Turkey for ten days you can go on excursions: jeep safari, underwater world. You can visit the ancient historical sites: the fortress in Alanya and more. You can visit beautiful places: on top of Mount Nemrut, a balloon flight. in Alanya there are so many different places.</vt:lpstr>
      <vt:lpstr>Спасибо за внимание!</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Проект по английскому языку </dc:title>
  <dc:creator>Гость</dc:creator>
  <cp:lastModifiedBy>Пользователь Windows</cp:lastModifiedBy>
  <cp:revision>1</cp:revision>
  <dcterms:modified xsi:type="dcterms:W3CDTF">2019-04-18T01:00:31Z</dcterms:modified>
</cp:coreProperties>
</file>