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66" r:id="rId4"/>
    <p:sldId id="268" r:id="rId5"/>
    <p:sldId id="271" r:id="rId6"/>
    <p:sldId id="269" r:id="rId7"/>
    <p:sldId id="273" r:id="rId8"/>
    <p:sldId id="274" r:id="rId9"/>
    <p:sldId id="275" r:id="rId10"/>
    <p:sldId id="276" r:id="rId11"/>
    <p:sldId id="277" r:id="rId12"/>
    <p:sldId id="279" r:id="rId13"/>
    <p:sldId id="28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0" autoAdjust="0"/>
    <p:restoredTop sz="94660"/>
  </p:normalViewPr>
  <p:slideViewPr>
    <p:cSldViewPr snapToGrid="0">
      <p:cViewPr varScale="1">
        <p:scale>
          <a:sx n="88" d="100"/>
          <a:sy n="88" d="100"/>
        </p:scale>
        <p:origin x="355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173B7-E6EB-414F-852E-27EF384C898E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BD60-0393-42E1-80FB-7CB1B53B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279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173B7-E6EB-414F-852E-27EF384C898E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BD60-0393-42E1-80FB-7CB1B53B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26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173B7-E6EB-414F-852E-27EF384C898E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BD60-0393-42E1-80FB-7CB1B53B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00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173B7-E6EB-414F-852E-27EF384C898E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BD60-0393-42E1-80FB-7CB1B53B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02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173B7-E6EB-414F-852E-27EF384C898E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BD60-0393-42E1-80FB-7CB1B53B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914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173B7-E6EB-414F-852E-27EF384C898E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BD60-0393-42E1-80FB-7CB1B53B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359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173B7-E6EB-414F-852E-27EF384C898E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BD60-0393-42E1-80FB-7CB1B53B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76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173B7-E6EB-414F-852E-27EF384C898E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BD60-0393-42E1-80FB-7CB1B53B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958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173B7-E6EB-414F-852E-27EF384C898E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BD60-0393-42E1-80FB-7CB1B53B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924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173B7-E6EB-414F-852E-27EF384C898E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BD60-0393-42E1-80FB-7CB1B53B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065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173B7-E6EB-414F-852E-27EF384C898E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CBD60-0393-42E1-80FB-7CB1B53B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401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173B7-E6EB-414F-852E-27EF384C898E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CBD60-0393-42E1-80FB-7CB1B53B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358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508018"/>
            <a:ext cx="9144000" cy="2749782"/>
          </a:xfrm>
          <a:solidFill>
            <a:schemeClr val="bg1">
              <a:alpha val="72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6000" b="1" dirty="0"/>
              <a:t>Имя </a:t>
            </a:r>
            <a:r>
              <a:rPr lang="ru-RU" sz="6000" b="1" dirty="0" smtClean="0"/>
              <a:t>существительное.  Разносклоняемые имена существительные</a:t>
            </a:r>
            <a:endParaRPr lang="ru-RU" sz="60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524000" y="1184366"/>
            <a:ext cx="9144000" cy="925789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/>
              <a:t>6 класс</a:t>
            </a:r>
          </a:p>
        </p:txBody>
      </p: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7432E7A8-87DB-4305-B529-BE60AB0AEB8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759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D615A768-4E39-4BBD-877E-BE989AC95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640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Запишите слова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 и стремя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форме дательного и предложного падежей в единственном числе.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B0D1A449-7F25-4D8A-986F-9C289BD8C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68009"/>
            <a:ext cx="10515600" cy="266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solidFill>
                  <a:schemeClr val="accent6">
                    <a:lumMod val="50000"/>
                  </a:schemeClr>
                </a:solidFill>
              </a:rPr>
              <a:t>Образец. </a:t>
            </a:r>
            <a:r>
              <a:rPr lang="ru-RU" sz="4400" dirty="0"/>
              <a:t>К племен</a:t>
            </a:r>
            <a:r>
              <a:rPr lang="ru-RU" sz="4400" dirty="0">
                <a:solidFill>
                  <a:srgbClr val="C00000"/>
                </a:solidFill>
              </a:rPr>
              <a:t>и</a:t>
            </a:r>
            <a:r>
              <a:rPr lang="ru-RU" sz="4400" dirty="0"/>
              <a:t> (Д., на –</a:t>
            </a:r>
            <a:r>
              <a:rPr lang="ru-RU" sz="4400" dirty="0" err="1"/>
              <a:t>мя</a:t>
            </a:r>
            <a:r>
              <a:rPr lang="ru-RU" sz="4400" dirty="0"/>
              <a:t>), о племен</a:t>
            </a:r>
            <a:r>
              <a:rPr lang="ru-RU" sz="4400" dirty="0">
                <a:solidFill>
                  <a:srgbClr val="C00000"/>
                </a:solidFill>
              </a:rPr>
              <a:t>и</a:t>
            </a:r>
            <a:r>
              <a:rPr lang="ru-RU" sz="4400" dirty="0"/>
              <a:t> (П., на –</a:t>
            </a:r>
            <a:r>
              <a:rPr lang="ru-RU" sz="4400" dirty="0" err="1"/>
              <a:t>мя</a:t>
            </a:r>
            <a:r>
              <a:rPr lang="ru-RU" sz="44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34322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D615A768-4E39-4BBD-877E-BE989AC95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741"/>
            <a:ext cx="10515600" cy="3187082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настоящее время в русском языке употребляется три варианта вопроса о времени: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Который час? Сколько времени? Сколько время?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вопрос – отступление от нормы литературной речи?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4036642-33C7-4B92-A710-AC3ABF1F10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5796" y="3929077"/>
            <a:ext cx="2820408" cy="2547182"/>
          </a:xfrm>
        </p:spPr>
      </p:pic>
    </p:spTree>
    <p:extLst>
      <p:ext uri="{BB962C8B-B14F-4D97-AF65-F5344CB8AC3E}">
        <p14:creationId xmlns:p14="http://schemas.microsoft.com/office/powerpoint/2010/main" val="349460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D615A768-4E39-4BBD-877E-BE989AC95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741"/>
            <a:ext cx="10515600" cy="1443884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Вставить пропущенные буквы, выделить орфограммы. Указать падежи разносклоняемых существительных.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A865D05-ED6A-42B9-BCAC-E7DD112C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091" y="2352583"/>
            <a:ext cx="10634709" cy="38243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Занимать много врем…н…, в </a:t>
            </a:r>
            <a:r>
              <a:rPr lang="ru-RU" sz="4000" dirty="0" err="1"/>
              <a:t>плам</a:t>
            </a:r>
            <a:r>
              <a:rPr lang="ru-RU" sz="4000" dirty="0"/>
              <a:t>…н… костра, выращивание сем…н…, подарок африканскому </a:t>
            </a:r>
            <a:r>
              <a:rPr lang="ru-RU" sz="4000" dirty="0" err="1"/>
              <a:t>плем</a:t>
            </a:r>
            <a:r>
              <a:rPr lang="ru-RU" sz="4000" dirty="0"/>
              <a:t>…н…, нога в стрем…н…, звать по им…н…, подъем </a:t>
            </a:r>
            <a:r>
              <a:rPr lang="ru-RU" sz="4000" dirty="0" err="1"/>
              <a:t>знам</a:t>
            </a:r>
            <a:r>
              <a:rPr lang="ru-RU" sz="4000" dirty="0"/>
              <a:t>…н… .</a:t>
            </a:r>
          </a:p>
        </p:txBody>
      </p:sp>
    </p:spTree>
    <p:extLst>
      <p:ext uri="{BB962C8B-B14F-4D97-AF65-F5344CB8AC3E}">
        <p14:creationId xmlns:p14="http://schemas.microsoft.com/office/powerpoint/2010/main" val="415745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D615A768-4E39-4BBD-877E-BE989AC95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741"/>
            <a:ext cx="10515600" cy="1443884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</a:p>
        </p:txBody>
      </p:sp>
      <p:pic>
        <p:nvPicPr>
          <p:cNvPr id="2" name="Объект 1">
            <a:extLst>
              <a:ext uri="{FF2B5EF4-FFF2-40B4-BE49-F238E27FC236}">
                <a16:creationId xmlns:a16="http://schemas.microsoft.com/office/drawing/2014/main" id="{8002D4B9-0EE2-4A1E-80AF-0515F5FB5A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84"/>
          <a:stretch/>
        </p:blipFill>
        <p:spPr>
          <a:xfrm>
            <a:off x="569503" y="1677880"/>
            <a:ext cx="11052993" cy="395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65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D1B85A8A-3100-4895-939D-81212FEB0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10EE2C0A-56B2-42D4-A3DD-7ED44D413222}"/>
              </a:ext>
            </a:extLst>
          </p:cNvPr>
          <p:cNvSpPr/>
          <p:nvPr/>
        </p:nvSpPr>
        <p:spPr>
          <a:xfrm>
            <a:off x="2849732" y="1180730"/>
            <a:ext cx="8291744" cy="118960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Что такое существительное?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4F9CC009-3910-4104-9C3C-9509D8ADDBA9}"/>
              </a:ext>
            </a:extLst>
          </p:cNvPr>
          <p:cNvSpPr/>
          <p:nvPr/>
        </p:nvSpPr>
        <p:spPr>
          <a:xfrm>
            <a:off x="2849732" y="2834196"/>
            <a:ext cx="8291744" cy="118960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На какие вопросы </a:t>
            </a:r>
            <a:r>
              <a:rPr lang="ru-RU" sz="3600" dirty="0" smtClean="0"/>
              <a:t>отвечают </a:t>
            </a:r>
            <a:r>
              <a:rPr lang="ru-RU" sz="3600" dirty="0"/>
              <a:t>существительные?</a:t>
            </a: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69E84319-508A-4184-A344-8B730CEDD30B}"/>
              </a:ext>
            </a:extLst>
          </p:cNvPr>
          <p:cNvSpPr/>
          <p:nvPr/>
        </p:nvSpPr>
        <p:spPr>
          <a:xfrm>
            <a:off x="2849732" y="4487662"/>
            <a:ext cx="8291744" cy="11896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Чем в предложении может являться имя существительное?</a:t>
            </a:r>
          </a:p>
        </p:txBody>
      </p:sp>
      <p:sp>
        <p:nvSpPr>
          <p:cNvPr id="15" name="Стрелка: вправо 14">
            <a:extLst>
              <a:ext uri="{FF2B5EF4-FFF2-40B4-BE49-F238E27FC236}">
                <a16:creationId xmlns:a16="http://schemas.microsoft.com/office/drawing/2014/main" id="{B4A76FAF-6348-4B91-B501-A8E5DA37A6F4}"/>
              </a:ext>
            </a:extLst>
          </p:cNvPr>
          <p:cNvSpPr/>
          <p:nvPr/>
        </p:nvSpPr>
        <p:spPr>
          <a:xfrm>
            <a:off x="740546" y="1180730"/>
            <a:ext cx="1799208" cy="118960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право 19">
            <a:extLst>
              <a:ext uri="{FF2B5EF4-FFF2-40B4-BE49-F238E27FC236}">
                <a16:creationId xmlns:a16="http://schemas.microsoft.com/office/drawing/2014/main" id="{C43390AF-AA64-4199-9D76-CE167D56DD5E}"/>
              </a:ext>
            </a:extLst>
          </p:cNvPr>
          <p:cNvSpPr/>
          <p:nvPr/>
        </p:nvSpPr>
        <p:spPr>
          <a:xfrm>
            <a:off x="740546" y="2797946"/>
            <a:ext cx="1799208" cy="1189608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право 20">
            <a:extLst>
              <a:ext uri="{FF2B5EF4-FFF2-40B4-BE49-F238E27FC236}">
                <a16:creationId xmlns:a16="http://schemas.microsoft.com/office/drawing/2014/main" id="{B71D4684-5261-46FA-95E4-DD04F03969D0}"/>
              </a:ext>
            </a:extLst>
          </p:cNvPr>
          <p:cNvSpPr/>
          <p:nvPr/>
        </p:nvSpPr>
        <p:spPr>
          <a:xfrm>
            <a:off x="740546" y="4415162"/>
            <a:ext cx="1799208" cy="1189608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342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Вспомнить все!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B1396E-DFF4-4F4E-BD4A-23AB4FB4C1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u="sng" dirty="0"/>
              <a:t>Имя существительное </a:t>
            </a:r>
            <a:r>
              <a:rPr lang="ru-RU" sz="3600" dirty="0"/>
              <a:t>– часть речи, которая обозначает предмет и отвечает на вопросы </a:t>
            </a:r>
            <a:r>
              <a:rPr lang="ru-RU" sz="3600" b="1" i="1" dirty="0"/>
              <a:t>кто? что?</a:t>
            </a:r>
          </a:p>
          <a:p>
            <a:pPr marL="0" indent="0">
              <a:buNone/>
            </a:pPr>
            <a:r>
              <a:rPr lang="ru-RU" sz="3600" dirty="0"/>
              <a:t>В предложении имена существительные бывают </a:t>
            </a:r>
            <a:r>
              <a:rPr lang="ru-RU" sz="3600" u="sng" dirty="0"/>
              <a:t>подлежащими</a:t>
            </a:r>
            <a:r>
              <a:rPr lang="ru-RU" sz="3600" dirty="0"/>
              <a:t>, </a:t>
            </a:r>
            <a:r>
              <a:rPr lang="ru-RU" sz="3600" u="sng" dirty="0"/>
              <a:t>дополнениями</a:t>
            </a:r>
            <a:r>
              <a:rPr lang="ru-RU" sz="3600" dirty="0"/>
              <a:t>, </a:t>
            </a:r>
            <a:r>
              <a:rPr lang="ru-RU" sz="3600" u="sng" dirty="0"/>
              <a:t>обстоятельствами </a:t>
            </a:r>
            <a:r>
              <a:rPr lang="ru-RU" sz="3600" dirty="0"/>
              <a:t>или </a:t>
            </a:r>
            <a:r>
              <a:rPr lang="ru-RU" sz="3600" u="sng" dirty="0"/>
              <a:t>сказуемыми.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73592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560434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Морфологические признаки имен существительных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83FC64-34B9-4D39-87B8-8C104E148287}"/>
              </a:ext>
            </a:extLst>
          </p:cNvPr>
          <p:cNvSpPr txBox="1"/>
          <p:nvPr/>
        </p:nvSpPr>
        <p:spPr>
          <a:xfrm>
            <a:off x="1038687" y="2086253"/>
            <a:ext cx="99252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dirty="0"/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8973F42D-70C6-4AF2-AFEF-A5122EFE8FBA}"/>
              </a:ext>
            </a:extLst>
          </p:cNvPr>
          <p:cNvCxnSpPr/>
          <p:nvPr/>
        </p:nvCxnSpPr>
        <p:spPr>
          <a:xfrm>
            <a:off x="7403978" y="1885996"/>
            <a:ext cx="1988598" cy="1242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1B1BA356-5272-4211-AD63-1D34E1D1E894}"/>
              </a:ext>
            </a:extLst>
          </p:cNvPr>
          <p:cNvCxnSpPr>
            <a:cxnSpLocks/>
          </p:cNvCxnSpPr>
          <p:nvPr/>
        </p:nvCxnSpPr>
        <p:spPr>
          <a:xfrm flipH="1">
            <a:off x="2968102" y="1885996"/>
            <a:ext cx="1695636" cy="1242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DAEAFC7-5D51-436A-9014-52957F07E64A}"/>
              </a:ext>
            </a:extLst>
          </p:cNvPr>
          <p:cNvSpPr txBox="1"/>
          <p:nvPr/>
        </p:nvSpPr>
        <p:spPr>
          <a:xfrm>
            <a:off x="1113408" y="3175877"/>
            <a:ext cx="38262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ИЗМЕНЯЕМЫЕ</a:t>
            </a:r>
            <a:r>
              <a:rPr lang="ru-RU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BD6C92-4909-4FF6-8745-9551251B8092}"/>
              </a:ext>
            </a:extLst>
          </p:cNvPr>
          <p:cNvSpPr txBox="1"/>
          <p:nvPr/>
        </p:nvSpPr>
        <p:spPr>
          <a:xfrm>
            <a:off x="6902757" y="3175877"/>
            <a:ext cx="43226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НЕИЗМЕНЯЕМЫЕ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771A50-A5FB-42AB-8EDD-FF15D3D69410}"/>
              </a:ext>
            </a:extLst>
          </p:cNvPr>
          <p:cNvSpPr txBox="1"/>
          <p:nvPr/>
        </p:nvSpPr>
        <p:spPr>
          <a:xfrm>
            <a:off x="838200" y="3931195"/>
            <a:ext cx="30006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800" dirty="0"/>
              <a:t>Число</a:t>
            </a:r>
          </a:p>
          <a:p>
            <a:pPr marL="285750" indent="-285750">
              <a:buFontTx/>
              <a:buChar char="-"/>
            </a:pPr>
            <a:r>
              <a:rPr lang="ru-RU" sz="2800" dirty="0"/>
              <a:t>Падеж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F2A74C-ECB0-4FA7-993D-CAFD2115628F}"/>
              </a:ext>
            </a:extLst>
          </p:cNvPr>
          <p:cNvSpPr txBox="1"/>
          <p:nvPr/>
        </p:nvSpPr>
        <p:spPr>
          <a:xfrm>
            <a:off x="6263195" y="3934707"/>
            <a:ext cx="56018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800" dirty="0"/>
              <a:t>Род</a:t>
            </a:r>
          </a:p>
          <a:p>
            <a:pPr marL="285750" indent="-285750">
              <a:buFontTx/>
              <a:buChar char="-"/>
            </a:pPr>
            <a:r>
              <a:rPr lang="ru-RU" sz="2800" dirty="0"/>
              <a:t>Склонение</a:t>
            </a:r>
          </a:p>
          <a:p>
            <a:pPr marL="285750" indent="-285750">
              <a:buFontTx/>
              <a:buChar char="-"/>
            </a:pPr>
            <a:r>
              <a:rPr lang="ru-RU" sz="2800" dirty="0"/>
              <a:t>Собственное/нарицательное</a:t>
            </a:r>
          </a:p>
          <a:p>
            <a:pPr marL="285750" indent="-285750">
              <a:buFontTx/>
              <a:buChar char="-"/>
            </a:pPr>
            <a:r>
              <a:rPr lang="ru-RU" sz="2800" dirty="0"/>
              <a:t>Одушевленное/неодушевленное</a:t>
            </a:r>
          </a:p>
        </p:txBody>
      </p:sp>
    </p:spTree>
    <p:extLst>
      <p:ext uri="{BB962C8B-B14F-4D97-AF65-F5344CB8AC3E}">
        <p14:creationId xmlns:p14="http://schemas.microsoft.com/office/powerpoint/2010/main" val="6953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1CEDF9D-1D4B-4689-B327-6DFD8CB650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66" y="2448018"/>
            <a:ext cx="3916988" cy="431010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495BAE2-AAEE-4005-B688-3F68C23D56EA}"/>
              </a:ext>
            </a:extLst>
          </p:cNvPr>
          <p:cNvSpPr/>
          <p:nvPr/>
        </p:nvSpPr>
        <p:spPr>
          <a:xfrm>
            <a:off x="4350058" y="550416"/>
            <a:ext cx="6737411" cy="4310106"/>
          </a:xfrm>
          <a:prstGeom prst="rect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sz="2400" u="sng" dirty="0"/>
              <a:t>Знаете ли вы, что имена собственные могут превращаться в имена нарицательные? </a:t>
            </a:r>
            <a:r>
              <a:rPr lang="ru-RU" sz="2400" dirty="0"/>
              <a:t>Например, изначально такие понятия как </a:t>
            </a:r>
            <a:r>
              <a:rPr lang="ru-RU" sz="2400" i="1" dirty="0"/>
              <a:t>рентген</a:t>
            </a:r>
            <a:r>
              <a:rPr lang="ru-RU" sz="2400" dirty="0"/>
              <a:t> и </a:t>
            </a:r>
            <a:r>
              <a:rPr lang="ru-RU" sz="2400" i="1" dirty="0"/>
              <a:t>дизель </a:t>
            </a:r>
            <a:r>
              <a:rPr lang="ru-RU" sz="2400" dirty="0"/>
              <a:t>были фамилиями известных ученых, а </a:t>
            </a:r>
            <a:r>
              <a:rPr lang="ru-RU" sz="2400" i="1" dirty="0"/>
              <a:t>шаль</a:t>
            </a:r>
            <a:r>
              <a:rPr lang="ru-RU" sz="2400" dirty="0"/>
              <a:t> и </a:t>
            </a:r>
            <a:r>
              <a:rPr lang="ru-RU" sz="2400" i="1" dirty="0"/>
              <a:t>сланцы</a:t>
            </a:r>
            <a:r>
              <a:rPr lang="ru-RU" sz="2400" dirty="0"/>
              <a:t> – названия городов, в которых изначально производились данные изделия. </a:t>
            </a:r>
          </a:p>
          <a:p>
            <a:pPr indent="457200" algn="just"/>
            <a:r>
              <a:rPr lang="ru-RU" sz="2400" dirty="0"/>
              <a:t>Также, имена многих литературных героев уже становятся нарицательными, и в некоторых случаях пишутся с маленькой буквы: </a:t>
            </a:r>
            <a:r>
              <a:rPr lang="ru-RU" sz="2400" i="1" dirty="0"/>
              <a:t>нарцисс, ловелас, </a:t>
            </a:r>
            <a:r>
              <a:rPr lang="ru-RU" sz="2400" i="1" dirty="0" err="1"/>
              <a:t>дюймовочка</a:t>
            </a:r>
            <a:r>
              <a:rPr lang="ru-RU" sz="2400" i="1" dirty="0"/>
              <a:t> </a:t>
            </a:r>
            <a:r>
              <a:rPr lang="ru-RU" sz="2400" dirty="0"/>
              <a:t>и т.д.</a:t>
            </a:r>
          </a:p>
        </p:txBody>
      </p:sp>
    </p:spTree>
    <p:extLst>
      <p:ext uri="{BB962C8B-B14F-4D97-AF65-F5344CB8AC3E}">
        <p14:creationId xmlns:p14="http://schemas.microsoft.com/office/powerpoint/2010/main" val="18766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9893F3-9B77-4294-8D48-F2B63697C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4519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Вставьте пропущенные буквы и знаки препинания, объясните орфограммы и </a:t>
            </a: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пунктограммы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Определите склонения имен существительных. 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7A37BBDA-2C36-47C9-B8EC-8B9B7EB44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44595"/>
            <a:ext cx="10515600" cy="30647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Я попал в густой ельник. Кругом была </a:t>
            </a:r>
            <a:r>
              <a:rPr lang="ru-RU" sz="3600" dirty="0" err="1"/>
              <a:t>глуш</a:t>
            </a:r>
            <a:r>
              <a:rPr lang="ru-RU" sz="3600" dirty="0"/>
              <a:t>__. Я настрелял </a:t>
            </a:r>
            <a:r>
              <a:rPr lang="ru-RU" sz="3600" dirty="0" smtClean="0"/>
              <a:t>тетеревов куропаток </a:t>
            </a:r>
            <a:r>
              <a:rPr lang="ru-RU" sz="3600" dirty="0"/>
              <a:t>глухарей. После этого </a:t>
            </a:r>
            <a:r>
              <a:rPr lang="ru-RU" sz="3600" dirty="0" err="1"/>
              <a:t>ра</a:t>
            </a:r>
            <a:r>
              <a:rPr lang="ru-RU" sz="3600" dirty="0"/>
              <a:t>__кинул плащ__  и  устроился  отдыхать в тени. </a:t>
            </a:r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endParaRPr lang="ru-RU" sz="3200" dirty="0"/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35DF0062-C935-46AE-A1D4-60F5C1952569}"/>
              </a:ext>
            </a:extLst>
          </p:cNvPr>
          <p:cNvSpPr/>
          <p:nvPr/>
        </p:nvSpPr>
        <p:spPr>
          <a:xfrm>
            <a:off x="1812524" y="5205613"/>
            <a:ext cx="8566951" cy="12073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Вспомните порядок морфологического разбора и проведите его со словом «плащ»</a:t>
            </a:r>
          </a:p>
        </p:txBody>
      </p:sp>
    </p:spTree>
    <p:extLst>
      <p:ext uri="{BB962C8B-B14F-4D97-AF65-F5344CB8AC3E}">
        <p14:creationId xmlns:p14="http://schemas.microsoft.com/office/powerpoint/2010/main" val="142770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D615A768-4E39-4BBD-877E-BE989AC95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морфологического разбора: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B0D1A449-7F25-4D8A-986F-9C289BD8C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6903"/>
            <a:ext cx="10515600" cy="521109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I. </a:t>
            </a:r>
            <a:r>
              <a:rPr lang="ru-RU" dirty="0"/>
              <a:t>Часть речи. Общее значение</a:t>
            </a:r>
          </a:p>
          <a:p>
            <a:pPr marL="0" indent="0">
              <a:buNone/>
            </a:pPr>
            <a:r>
              <a:rPr lang="en-US" dirty="0"/>
              <a:t>II. </a:t>
            </a:r>
            <a:r>
              <a:rPr lang="ru-RU" dirty="0"/>
              <a:t>Морфологические признаки:</a:t>
            </a:r>
          </a:p>
          <a:p>
            <a:pPr marL="0" indent="0">
              <a:buNone/>
            </a:pPr>
            <a:r>
              <a:rPr lang="ru-RU" dirty="0"/>
              <a:t>1) Начальная форма (именительный падеж, единственное число)</a:t>
            </a:r>
          </a:p>
          <a:p>
            <a:pPr marL="0" indent="0">
              <a:buNone/>
            </a:pPr>
            <a:r>
              <a:rPr lang="ru-RU" dirty="0"/>
              <a:t>2) Постоянные признаки:</a:t>
            </a:r>
          </a:p>
          <a:p>
            <a:pPr marL="0" indent="0">
              <a:buNone/>
            </a:pPr>
            <a:r>
              <a:rPr lang="ru-RU" dirty="0"/>
              <a:t>- Собственное или нарицательное</a:t>
            </a:r>
          </a:p>
          <a:p>
            <a:pPr marL="0" indent="0">
              <a:buNone/>
            </a:pPr>
            <a:r>
              <a:rPr lang="ru-RU" dirty="0"/>
              <a:t>- Одушевленное или неодушевленное</a:t>
            </a:r>
          </a:p>
          <a:p>
            <a:pPr marL="0" indent="0">
              <a:buNone/>
            </a:pPr>
            <a:r>
              <a:rPr lang="ru-RU" dirty="0"/>
              <a:t>- Род</a:t>
            </a:r>
          </a:p>
          <a:p>
            <a:pPr marL="0" indent="0">
              <a:buNone/>
            </a:pPr>
            <a:r>
              <a:rPr lang="ru-RU" dirty="0"/>
              <a:t>- Склонение</a:t>
            </a:r>
          </a:p>
          <a:p>
            <a:pPr marL="0" indent="0">
              <a:buNone/>
            </a:pPr>
            <a:r>
              <a:rPr lang="ru-RU" dirty="0"/>
              <a:t>3) Непостоянные признаки:</a:t>
            </a:r>
          </a:p>
          <a:p>
            <a:pPr marL="0" indent="0">
              <a:buNone/>
            </a:pPr>
            <a:r>
              <a:rPr lang="ru-RU" dirty="0"/>
              <a:t>- Падеж</a:t>
            </a:r>
          </a:p>
          <a:p>
            <a:pPr marL="0" indent="0">
              <a:buNone/>
            </a:pPr>
            <a:r>
              <a:rPr lang="ru-RU" dirty="0"/>
              <a:t>- Число</a:t>
            </a:r>
          </a:p>
          <a:p>
            <a:pPr marL="0" indent="0">
              <a:buNone/>
            </a:pPr>
            <a:r>
              <a:rPr lang="en-US" dirty="0"/>
              <a:t>III. </a:t>
            </a:r>
            <a:r>
              <a:rPr lang="ru-RU" dirty="0"/>
              <a:t>Синтаксическая роль (подчеркнуть как член предложения).</a:t>
            </a:r>
          </a:p>
        </p:txBody>
      </p:sp>
    </p:spTree>
    <p:extLst>
      <p:ext uri="{BB962C8B-B14F-4D97-AF65-F5344CB8AC3E}">
        <p14:creationId xmlns:p14="http://schemas.microsoft.com/office/powerpoint/2010/main" val="242808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D615A768-4E39-4BBD-877E-BE989AC95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737" y="463639"/>
            <a:ext cx="10720526" cy="1325563"/>
          </a:xfrm>
        </p:spPr>
        <p:txBody>
          <a:bodyPr>
            <a:noAutofit/>
          </a:bodyPr>
          <a:lstStyle/>
          <a:p>
            <a:pPr algn="ctr"/>
            <a:r>
              <a:rPr lang="ru-RU" sz="3600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вспомнили, что в русском языке существительные могут быть только трех склонений, но это не так.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B0D1A449-7F25-4D8A-986F-9C289BD8C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632" y="1984511"/>
            <a:ext cx="11345661" cy="266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Существуют </a:t>
            </a:r>
            <a:r>
              <a:rPr lang="ru-RU" sz="3200" u="sng" dirty="0">
                <a:solidFill>
                  <a:schemeClr val="accent6">
                    <a:lumMod val="50000"/>
                  </a:schemeClr>
                </a:solidFill>
              </a:rPr>
              <a:t>10 существительных на –</a:t>
            </a:r>
            <a:r>
              <a:rPr lang="ru-RU" sz="3200" u="sng" dirty="0" err="1">
                <a:solidFill>
                  <a:schemeClr val="accent6">
                    <a:lumMod val="50000"/>
                  </a:schemeClr>
                </a:solidFill>
              </a:rPr>
              <a:t>мя</a:t>
            </a:r>
            <a:r>
              <a:rPr lang="ru-RU" sz="3200" u="sng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ru-RU" sz="3200" i="1" dirty="0">
                <a:solidFill>
                  <a:schemeClr val="accent6">
                    <a:lumMod val="50000"/>
                  </a:schemeClr>
                </a:solidFill>
              </a:rPr>
              <a:t>бремя, время, племя, вымя, знамя, имя, темя, пламя, семя, стремя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) и </a:t>
            </a:r>
            <a:r>
              <a:rPr lang="ru-RU" sz="3200" u="sng" dirty="0">
                <a:solidFill>
                  <a:schemeClr val="accent6">
                    <a:lumMod val="50000"/>
                  </a:schemeClr>
                </a:solidFill>
              </a:rPr>
              <a:t>существительное </a:t>
            </a:r>
            <a:r>
              <a:rPr lang="ru-RU" sz="3200" i="1" u="sng" dirty="0">
                <a:solidFill>
                  <a:schemeClr val="accent6">
                    <a:lumMod val="50000"/>
                  </a:schemeClr>
                </a:solidFill>
              </a:rPr>
              <a:t>путь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, которые называются </a:t>
            </a:r>
            <a:r>
              <a:rPr lang="ru-RU" sz="3200" b="1" u="sng" dirty="0">
                <a:solidFill>
                  <a:schemeClr val="accent6">
                    <a:lumMod val="50000"/>
                  </a:schemeClr>
                </a:solidFill>
              </a:rPr>
              <a:t>разносклоняемыми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! Они так называются, потому что имеют окончания разных склонений.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19FA224-B74D-498E-B92C-12201C256CD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8292" y="4196581"/>
            <a:ext cx="2455416" cy="2455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79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D615A768-4E39-4BBD-877E-BE989AC95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5790"/>
            <a:ext cx="10515600" cy="1325563"/>
          </a:xfrm>
        </p:spPr>
        <p:txBody>
          <a:bodyPr>
            <a:normAutofit/>
          </a:bodyPr>
          <a:lstStyle/>
          <a:p>
            <a:pPr algn="ctr"/>
            <a:endParaRPr lang="ru-RU" u="sng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B0D1A449-7F25-4D8A-986F-9C289BD8C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68009"/>
            <a:ext cx="10515600" cy="266141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8441C03-4846-42C4-8C14-21C8770B3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5379" y="61034"/>
            <a:ext cx="8981242" cy="673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24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усский 5 класс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Русский 5 класс" id="{1A5279F9-4EB5-46CC-863D-890F3A75BFA6}" vid="{FDC797F5-CC1A-4A4F-8CD5-4D224EBEB7B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Русский 5 класс</Template>
  <TotalTime>913</TotalTime>
  <Words>434</Words>
  <Application>Microsoft Office PowerPoint</Application>
  <PresentationFormat>Широкоэкранный</PresentationFormat>
  <Paragraphs>43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Русский 5 класс</vt:lpstr>
      <vt:lpstr>Имя существительное.  Разносклоняемые имена существительные</vt:lpstr>
      <vt:lpstr>Презентация PowerPoint</vt:lpstr>
      <vt:lpstr>Вспомнить все!</vt:lpstr>
      <vt:lpstr>Морфологические признаки имен существительных</vt:lpstr>
      <vt:lpstr>Презентация PowerPoint</vt:lpstr>
      <vt:lpstr>Вставьте пропущенные буквы и знаки препинания, объясните орфограммы и пунктограммы. Определите склонения имен существительных. </vt:lpstr>
      <vt:lpstr>Порядок морфологического разбора:</vt:lpstr>
      <vt:lpstr>Мы вспомнили, что в русском языке существительные могут быть только трех склонений, но это не так.</vt:lpstr>
      <vt:lpstr>Презентация PowerPoint</vt:lpstr>
      <vt:lpstr>Запишите слова время и стремя в форме дательного и предложного падежей в единственном числе.</vt:lpstr>
      <vt:lpstr>В настоящее время в русском языке употребляется три варианта вопроса о времени: Который час? Сколько времени? Сколько время? Какой вопрос – отступление от нормы литературной речи?</vt:lpstr>
      <vt:lpstr>Вставить пропущенные буквы, выделить орфограммы. Указать падежи разносклоняемых существительных.</vt:lpstr>
      <vt:lpstr>Домашнее 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Стили речи</dc:title>
  <dc:creator>Анюта Григорьева</dc:creator>
  <cp:lastModifiedBy>Анна</cp:lastModifiedBy>
  <cp:revision>55</cp:revision>
  <dcterms:created xsi:type="dcterms:W3CDTF">2019-08-23T12:54:11Z</dcterms:created>
  <dcterms:modified xsi:type="dcterms:W3CDTF">2022-12-18T18:02:17Z</dcterms:modified>
</cp:coreProperties>
</file>