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57" r:id="rId4"/>
    <p:sldId id="288" r:id="rId5"/>
    <p:sldId id="302" r:id="rId6"/>
    <p:sldId id="287" r:id="rId7"/>
    <p:sldId id="289" r:id="rId8"/>
    <p:sldId id="290" r:id="rId9"/>
    <p:sldId id="291" r:id="rId10"/>
    <p:sldId id="285" r:id="rId11"/>
    <p:sldId id="284" r:id="rId12"/>
    <p:sldId id="283" r:id="rId13"/>
    <p:sldId id="282" r:id="rId14"/>
    <p:sldId id="281" r:id="rId15"/>
    <p:sldId id="259" r:id="rId16"/>
    <p:sldId id="304" r:id="rId17"/>
    <p:sldId id="303" r:id="rId18"/>
    <p:sldId id="307" r:id="rId19"/>
    <p:sldId id="292" r:id="rId20"/>
    <p:sldId id="293" r:id="rId21"/>
    <p:sldId id="267" r:id="rId22"/>
    <p:sldId id="294" r:id="rId23"/>
    <p:sldId id="269" r:id="rId24"/>
    <p:sldId id="296" r:id="rId25"/>
    <p:sldId id="301" r:id="rId26"/>
    <p:sldId id="260" r:id="rId27"/>
    <p:sldId id="305" r:id="rId28"/>
    <p:sldId id="299" r:id="rId29"/>
    <p:sldId id="30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9817C-EFFB-44A4-AEC0-10A9D73BEBC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984452-3EFD-422C-AC2B-E7EB26FF8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ета\Desktop\1593721868_52-p-foni-dlya-detskikh-prezentatsii-v-shkolu-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357430"/>
            <a:ext cx="8136904" cy="10001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Развитие </a:t>
            </a:r>
            <a:r>
              <a:rPr lang="ru-RU" dirty="0" err="1" smtClean="0">
                <a:solidFill>
                  <a:srgbClr val="FF0000"/>
                </a:solidFill>
              </a:rPr>
              <a:t>креативного</a:t>
            </a:r>
            <a:r>
              <a:rPr lang="ru-RU" dirty="0" smtClean="0">
                <a:solidFill>
                  <a:srgbClr val="FF0000"/>
                </a:solidFill>
              </a:rPr>
              <a:t> мышления на уроках литературного чтения в начальной школе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86256"/>
            <a:ext cx="4357718" cy="1155548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КОГОБУ СШ с УИОП 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г. Омутнинска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Мокрушина Елена Геннадьевна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35769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71480"/>
            <a:ext cx="842968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Приёмы: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1)Весёлые рифмы</a:t>
            </a:r>
            <a:br>
              <a:rPr lang="ru-RU" sz="4000" b="1" dirty="0" smtClean="0"/>
            </a:br>
            <a:r>
              <a:rPr lang="ru-RU" sz="4000" b="1" dirty="0" smtClean="0"/>
              <a:t>2)Использование пословиц, </a:t>
            </a:r>
            <a:br>
              <a:rPr lang="ru-RU" sz="4000" b="1" dirty="0" smtClean="0"/>
            </a:br>
            <a:r>
              <a:rPr lang="ru-RU" sz="4000" b="1" dirty="0" smtClean="0"/>
              <a:t>поговорок, загадок</a:t>
            </a:r>
            <a:br>
              <a:rPr lang="ru-RU" sz="4000" b="1" dirty="0" smtClean="0"/>
            </a:br>
            <a:r>
              <a:rPr lang="ru-RU" sz="4000" b="1" dirty="0" smtClean="0"/>
              <a:t>3)Грамматические сказки , мультфильмы</a:t>
            </a:r>
            <a:br>
              <a:rPr lang="ru-RU" sz="4000" b="1" dirty="0" smtClean="0"/>
            </a:br>
            <a:r>
              <a:rPr lang="ru-RU" sz="4000" b="1" dirty="0" smtClean="0"/>
              <a:t>4) Специальные упражнения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Специальные упражнения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42986"/>
            <a:ext cx="8229600" cy="561501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r>
              <a:rPr lang="ru-RU" sz="5900" b="1" dirty="0" smtClean="0">
                <a:solidFill>
                  <a:srgbClr val="7030A0"/>
                </a:solidFill>
              </a:rPr>
              <a:t>Придумывание загадок, небылиц.</a:t>
            </a:r>
            <a:br>
              <a:rPr lang="ru-RU" sz="5900" b="1" dirty="0" smtClean="0">
                <a:solidFill>
                  <a:srgbClr val="7030A0"/>
                </a:solidFill>
              </a:rPr>
            </a:br>
            <a:r>
              <a:rPr lang="ru-RU" sz="5900" b="1" i="1" dirty="0" smtClean="0"/>
              <a:t>На горе стоит село.</a:t>
            </a:r>
            <a:r>
              <a:rPr lang="ru-RU" sz="5900" b="1" dirty="0" smtClean="0"/>
              <a:t/>
            </a:r>
            <a:br>
              <a:rPr lang="ru-RU" sz="5900" b="1" dirty="0" smtClean="0"/>
            </a:br>
            <a:r>
              <a:rPr lang="ru-RU" sz="5900" b="1" i="1" dirty="0" smtClean="0"/>
              <a:t>В том селенье весело.</a:t>
            </a:r>
            <a:r>
              <a:rPr lang="ru-RU" sz="5900" b="1" dirty="0" smtClean="0"/>
              <a:t/>
            </a:r>
            <a:br>
              <a:rPr lang="ru-RU" sz="5900" b="1" dirty="0" smtClean="0"/>
            </a:br>
            <a:r>
              <a:rPr lang="ru-RU" sz="5900" b="1" i="1" dirty="0" smtClean="0"/>
              <a:t>Там мышей собака ловит,</a:t>
            </a:r>
            <a:r>
              <a:rPr lang="ru-RU" sz="5900" b="1" dirty="0" smtClean="0"/>
              <a:t/>
            </a:r>
            <a:br>
              <a:rPr lang="ru-RU" sz="5900" b="1" dirty="0" smtClean="0"/>
            </a:br>
            <a:r>
              <a:rPr lang="ru-RU" sz="5900" b="1" i="1" dirty="0" smtClean="0"/>
              <a:t>А потом идёт, готовит.</a:t>
            </a:r>
          </a:p>
          <a:p>
            <a:pPr>
              <a:buNone/>
            </a:pPr>
            <a:r>
              <a:rPr lang="ru-RU" sz="5900" b="1" dirty="0" smtClean="0">
                <a:solidFill>
                  <a:srgbClr val="7030A0"/>
                </a:solidFill>
              </a:rPr>
              <a:t>Составьте предложения из слов,  логически не связанных между собой.</a:t>
            </a:r>
            <a:br>
              <a:rPr lang="ru-RU" sz="5900" b="1" dirty="0" smtClean="0">
                <a:solidFill>
                  <a:srgbClr val="7030A0"/>
                </a:solidFill>
              </a:rPr>
            </a:br>
            <a:r>
              <a:rPr lang="ru-RU" sz="5900" dirty="0" smtClean="0"/>
              <a:t/>
            </a:r>
            <a:br>
              <a:rPr lang="ru-RU" sz="5900" dirty="0" smtClean="0"/>
            </a:br>
            <a:r>
              <a:rPr lang="ru-RU" sz="5900" b="1" i="1" dirty="0" smtClean="0">
                <a:solidFill>
                  <a:srgbClr val="7030A0"/>
                </a:solidFill>
              </a:rPr>
              <a:t>Компьютер, галактика, пчела;</a:t>
            </a:r>
            <a:r>
              <a:rPr lang="ru-RU" sz="5900" b="1" dirty="0" smtClean="0">
                <a:solidFill>
                  <a:srgbClr val="7030A0"/>
                </a:solidFill>
              </a:rPr>
              <a:t/>
            </a:r>
            <a:br>
              <a:rPr lang="ru-RU" sz="5900" b="1" dirty="0" smtClean="0">
                <a:solidFill>
                  <a:srgbClr val="7030A0"/>
                </a:solidFill>
              </a:rPr>
            </a:br>
            <a:r>
              <a:rPr lang="ru-RU" sz="5900" b="1" i="1" dirty="0" smtClean="0">
                <a:solidFill>
                  <a:srgbClr val="7030A0"/>
                </a:solidFill>
              </a:rPr>
              <a:t>вечер, книга, стиль;</a:t>
            </a:r>
            <a:r>
              <a:rPr lang="ru-RU" sz="5900" b="1" dirty="0" smtClean="0">
                <a:solidFill>
                  <a:srgbClr val="7030A0"/>
                </a:solidFill>
              </a:rPr>
              <a:t/>
            </a:r>
            <a:br>
              <a:rPr lang="ru-RU" sz="5900" b="1" dirty="0" smtClean="0">
                <a:solidFill>
                  <a:srgbClr val="7030A0"/>
                </a:solidFill>
              </a:rPr>
            </a:br>
            <a:r>
              <a:rPr lang="ru-RU" sz="5900" b="1" i="1" dirty="0" smtClean="0">
                <a:solidFill>
                  <a:srgbClr val="00B050"/>
                </a:solidFill>
              </a:rPr>
              <a:t>автомобиль, жираф, роль;</a:t>
            </a:r>
            <a:r>
              <a:rPr lang="ru-RU" sz="5900" b="1" dirty="0" smtClean="0">
                <a:solidFill>
                  <a:srgbClr val="00B050"/>
                </a:solidFill>
              </a:rPr>
              <a:t/>
            </a:r>
            <a:br>
              <a:rPr lang="ru-RU" sz="5900" b="1" dirty="0" smtClean="0">
                <a:solidFill>
                  <a:srgbClr val="00B050"/>
                </a:solidFill>
              </a:rPr>
            </a:br>
            <a:r>
              <a:rPr lang="ru-RU" sz="5900" b="1" i="1" dirty="0" smtClean="0">
                <a:solidFill>
                  <a:srgbClr val="00B050"/>
                </a:solidFill>
              </a:rPr>
              <a:t>свет, космос, ветер.</a:t>
            </a:r>
          </a:p>
          <a:p>
            <a:pPr>
              <a:buNone/>
            </a:pPr>
            <a:r>
              <a:rPr lang="ru-RU" sz="5900" b="1" dirty="0" smtClean="0">
                <a:solidFill>
                  <a:srgbClr val="7030A0"/>
                </a:solidFill>
              </a:rPr>
              <a:t>Составление «бестолкового словаря».</a:t>
            </a:r>
            <a:r>
              <a:rPr lang="ru-RU" sz="5900" b="1" dirty="0" smtClean="0"/>
              <a:t/>
            </a:r>
            <a:br>
              <a:rPr lang="ru-RU" sz="5900" b="1" dirty="0" smtClean="0"/>
            </a:br>
            <a:r>
              <a:rPr lang="ru-RU" sz="5900" b="1" i="1" dirty="0" smtClean="0"/>
              <a:t>Любопытный – пытать любого.</a:t>
            </a:r>
            <a:br>
              <a:rPr lang="ru-RU" sz="5900" b="1" i="1" dirty="0" smtClean="0"/>
            </a:br>
            <a:r>
              <a:rPr lang="ru-RU" sz="5900" b="1" i="1" dirty="0" smtClean="0"/>
              <a:t>        Горизонт – горящий зонтик. </a:t>
            </a:r>
            <a:r>
              <a:rPr lang="ru-RU" sz="3800" b="1" i="1" dirty="0" smtClean="0"/>
              <a:t> </a:t>
            </a:r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3"/>
            <a:ext cx="5500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i="1" dirty="0" smtClean="0"/>
              <a:t> </a:t>
            </a:r>
          </a:p>
          <a:p>
            <a:r>
              <a:rPr lang="ru-RU" sz="2000" b="1" dirty="0" smtClean="0"/>
              <a:t> 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71480"/>
            <a:ext cx="77153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Рассказ по алфавиту.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 </a:t>
            </a:r>
            <a:br>
              <a:rPr lang="ru-RU" sz="3200" dirty="0" smtClean="0"/>
            </a:br>
            <a:r>
              <a:rPr lang="ru-RU" sz="3200" b="1" dirty="0" smtClean="0"/>
              <a:t>   </a:t>
            </a:r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r>
              <a:rPr lang="ru-RU" sz="3200" b="1" dirty="0" smtClean="0"/>
              <a:t>нна </a:t>
            </a:r>
            <a:r>
              <a:rPr lang="ru-RU" sz="3200" b="1" dirty="0" smtClean="0">
                <a:solidFill>
                  <a:srgbClr val="FF0000"/>
                </a:solidFill>
              </a:rPr>
              <a:t>б</a:t>
            </a:r>
            <a:r>
              <a:rPr lang="ru-RU" sz="3200" b="1" dirty="0" smtClean="0"/>
              <a:t>ыла </a:t>
            </a:r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r>
              <a:rPr lang="ru-RU" sz="3200" b="1" dirty="0" smtClean="0"/>
              <a:t>еличавой</a:t>
            </a:r>
            <a:r>
              <a:rPr lang="ru-RU" sz="3200" b="1" dirty="0" smtClean="0">
                <a:solidFill>
                  <a:srgbClr val="FF0000"/>
                </a:solidFill>
              </a:rPr>
              <a:t>, г</a:t>
            </a:r>
            <a:r>
              <a:rPr lang="ru-RU" sz="3200" b="1" dirty="0" smtClean="0"/>
              <a:t>ордой </a:t>
            </a:r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r>
              <a:rPr lang="ru-RU" sz="3200" b="1" dirty="0" smtClean="0"/>
              <a:t>евушкой. 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ё жениху </a:t>
            </a:r>
            <a:r>
              <a:rPr lang="ru-RU" sz="3200" b="1" dirty="0" smtClean="0">
                <a:solidFill>
                  <a:srgbClr val="FF0000"/>
                </a:solidFill>
              </a:rPr>
              <a:t>з</a:t>
            </a:r>
            <a:r>
              <a:rPr lang="ru-RU" sz="3200" b="1" dirty="0" smtClean="0"/>
              <a:t>авидовали 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ноземные </a:t>
            </a:r>
            <a:r>
              <a:rPr lang="ru-RU" sz="3200" b="1" dirty="0" smtClean="0">
                <a:solidFill>
                  <a:srgbClr val="FF0000"/>
                </a:solidFill>
              </a:rPr>
              <a:t>й</a:t>
            </a:r>
            <a:r>
              <a:rPr lang="ru-RU" sz="3200" b="1" dirty="0" smtClean="0"/>
              <a:t>оркширские </a:t>
            </a:r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r>
              <a:rPr lang="ru-RU" sz="3200" b="1" dirty="0" smtClean="0"/>
              <a:t>расавцы. </a:t>
            </a:r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r>
              <a:rPr lang="ru-RU" sz="3200" b="1" dirty="0" smtClean="0"/>
              <a:t>юди </a:t>
            </a:r>
            <a:r>
              <a:rPr lang="ru-RU" sz="3200" b="1" dirty="0" smtClean="0">
                <a:solidFill>
                  <a:srgbClr val="FF0000"/>
                </a:solidFill>
              </a:rPr>
              <a:t>м</a:t>
            </a:r>
            <a:r>
              <a:rPr lang="ru-RU" sz="3200" b="1" dirty="0" smtClean="0"/>
              <a:t>имо </a:t>
            </a:r>
            <a:r>
              <a:rPr lang="ru-RU" sz="3200" b="1" dirty="0" smtClean="0">
                <a:solidFill>
                  <a:srgbClr val="FF0000"/>
                </a:solidFill>
              </a:rPr>
              <a:t>н</a:t>
            </a:r>
            <a:r>
              <a:rPr lang="ru-RU" sz="3200" b="1" dirty="0" smtClean="0"/>
              <a:t>её, 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борачиваясь, </a:t>
            </a:r>
            <a:r>
              <a:rPr lang="ru-RU" sz="3200" b="1" dirty="0" smtClean="0">
                <a:solidFill>
                  <a:srgbClr val="FF0000"/>
                </a:solidFill>
              </a:rPr>
              <a:t>п</a:t>
            </a:r>
            <a:r>
              <a:rPr lang="ru-RU" sz="3200" b="1" dirty="0" smtClean="0"/>
              <a:t>роходили. </a:t>
            </a:r>
            <a:r>
              <a:rPr lang="ru-RU" sz="3200" b="1" dirty="0" smtClean="0">
                <a:solidFill>
                  <a:srgbClr val="FF0000"/>
                </a:solidFill>
              </a:rPr>
              <a:t>Р</a:t>
            </a:r>
            <a:r>
              <a:rPr lang="ru-RU" sz="3200" b="1" dirty="0" smtClean="0"/>
              <a:t>ядом </a:t>
            </a:r>
            <a:r>
              <a:rPr lang="ru-RU" sz="3200" b="1" dirty="0" smtClean="0">
                <a:solidFill>
                  <a:srgbClr val="FF0000"/>
                </a:solidFill>
              </a:rPr>
              <a:t>с </a:t>
            </a:r>
            <a:r>
              <a:rPr lang="ru-RU" sz="3200" b="1" dirty="0" smtClean="0"/>
              <a:t>такой </a:t>
            </a:r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r>
              <a:rPr lang="ru-RU" sz="3200" b="1" dirty="0" smtClean="0"/>
              <a:t>хоженной, </a:t>
            </a:r>
            <a:r>
              <a:rPr lang="ru-RU" sz="3200" b="1" dirty="0" smtClean="0">
                <a:solidFill>
                  <a:srgbClr val="FF0000"/>
                </a:solidFill>
              </a:rPr>
              <a:t>ф</a:t>
            </a:r>
            <a:r>
              <a:rPr lang="ru-RU" sz="3200" b="1" dirty="0" smtClean="0"/>
              <a:t>антастически </a:t>
            </a:r>
            <a:r>
              <a:rPr lang="ru-RU" sz="3200" b="1" dirty="0" smtClean="0">
                <a:solidFill>
                  <a:srgbClr val="FF0000"/>
                </a:solidFill>
              </a:rPr>
              <a:t>х</a:t>
            </a:r>
            <a:r>
              <a:rPr lang="ru-RU" sz="3200" b="1" dirty="0" smtClean="0"/>
              <a:t>орошенькой </a:t>
            </a:r>
            <a:r>
              <a:rPr lang="ru-RU" sz="3200" b="1" dirty="0" smtClean="0">
                <a:solidFill>
                  <a:srgbClr val="FF0000"/>
                </a:solidFill>
              </a:rPr>
              <a:t>ц</a:t>
            </a:r>
            <a:r>
              <a:rPr lang="ru-RU" sz="3200" b="1" dirty="0" smtClean="0"/>
              <a:t>аревной </a:t>
            </a:r>
            <a:r>
              <a:rPr lang="ru-RU" sz="3200" b="1" dirty="0" smtClean="0">
                <a:solidFill>
                  <a:srgbClr val="FF0000"/>
                </a:solidFill>
              </a:rPr>
              <a:t>ч</a:t>
            </a:r>
            <a:r>
              <a:rPr lang="ru-RU" sz="3200" b="1" dirty="0" smtClean="0"/>
              <a:t>увствуешь </a:t>
            </a:r>
            <a:r>
              <a:rPr lang="ru-RU" sz="3200" b="1" dirty="0" smtClean="0">
                <a:solidFill>
                  <a:srgbClr val="FF0000"/>
                </a:solidFill>
              </a:rPr>
              <a:t>ш</a:t>
            </a:r>
            <a:r>
              <a:rPr lang="ru-RU" sz="3200" b="1" dirty="0" smtClean="0"/>
              <a:t>ироту, </a:t>
            </a:r>
            <a:r>
              <a:rPr lang="ru-RU" sz="3200" b="1" dirty="0" smtClean="0">
                <a:solidFill>
                  <a:srgbClr val="FF0000"/>
                </a:solidFill>
              </a:rPr>
              <a:t>щ</a:t>
            </a:r>
            <a:r>
              <a:rPr lang="ru-RU" sz="3200" b="1" dirty="0" smtClean="0"/>
              <a:t>ёдрость </a:t>
            </a:r>
            <a:r>
              <a:rPr lang="ru-RU" sz="3200" b="1" dirty="0" smtClean="0">
                <a:solidFill>
                  <a:srgbClr val="FF0000"/>
                </a:solidFill>
              </a:rPr>
              <a:t>э</a:t>
            </a:r>
            <a:r>
              <a:rPr lang="ru-RU" sz="3200" b="1" dirty="0" smtClean="0"/>
              <a:t>той </a:t>
            </a:r>
            <a:r>
              <a:rPr lang="ru-RU" sz="3200" b="1" dirty="0" smtClean="0">
                <a:solidFill>
                  <a:srgbClr val="FF0000"/>
                </a:solidFill>
              </a:rPr>
              <a:t>ю</a:t>
            </a:r>
            <a:r>
              <a:rPr lang="ru-RU" sz="3200" b="1" dirty="0" smtClean="0"/>
              <a:t>ной </a:t>
            </a:r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r>
              <a:rPr lang="ru-RU" sz="3200" b="1" dirty="0" smtClean="0"/>
              <a:t>годки. </a:t>
            </a:r>
            <a:br>
              <a:rPr lang="ru-RU" sz="3200" b="1" dirty="0" smtClean="0"/>
            </a:br>
            <a:r>
              <a:rPr lang="ru-RU" sz="3200" b="1" i="1" dirty="0" smtClean="0"/>
              <a:t> 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0042"/>
            <a:ext cx="864399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sz="2800" b="1" dirty="0" smtClean="0">
                <a:solidFill>
                  <a:srgbClr val="002060"/>
                </a:solidFill>
              </a:rPr>
              <a:t>Придумать стихотворение на одну рифму.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Создание акростихов: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С</a:t>
            </a:r>
            <a:r>
              <a:rPr lang="ru-RU" sz="2800" b="1" i="1" dirty="0" smtClean="0"/>
              <a:t>амый лучший из друзей – это пёсик Колизей.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>
                <a:solidFill>
                  <a:srgbClr val="FF0000"/>
                </a:solidFill>
              </a:rPr>
              <a:t>А </a:t>
            </a:r>
            <a:r>
              <a:rPr lang="ru-RU" sz="2800" b="1" i="1" dirty="0" smtClean="0"/>
              <a:t>как с ним играть прекрасно! Можно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>
                <a:solidFill>
                  <a:srgbClr val="FF0000"/>
                </a:solidFill>
              </a:rPr>
              <a:t>Ш</a:t>
            </a:r>
            <a:r>
              <a:rPr lang="ru-RU" sz="2800" b="1" i="1" dirty="0" smtClean="0"/>
              <a:t>ляпу деда взять, чтобы в воздух запускать.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А </a:t>
            </a:r>
            <a:r>
              <a:rPr lang="ru-RU" sz="2800" b="1" i="1" dirty="0" smtClean="0"/>
              <a:t>как шляпу запускают, Колизей её хватает и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                                             на  части разрывает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85728"/>
            <a:ext cx="692948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Расшифруйте слова. Исключите лишнее слово из каждого столбца.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err="1" smtClean="0"/>
              <a:t>Каточ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err="1" smtClean="0"/>
              <a:t>Чывыкак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err="1" smtClean="0"/>
              <a:t>Тазаяпа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err="1" smtClean="0"/>
              <a:t>Кибокс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err="1" smtClean="0"/>
              <a:t>Пашкак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>
                <a:solidFill>
                  <a:srgbClr val="7030A0"/>
                </a:solidFill>
              </a:rPr>
              <a:t>Точка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Кавычки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Запятая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Скобки</a:t>
            </a:r>
            <a:r>
              <a:rPr lang="ru-RU" sz="2800" b="1" dirty="0" smtClean="0">
                <a:solidFill>
                  <a:srgbClr val="7030A0"/>
                </a:solidFill>
              </a:rPr>
              <a:t/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Шапка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Придумай рассказ на одну букву </a:t>
            </a:r>
            <a:r>
              <a:rPr lang="ru-RU" sz="2800" b="1" dirty="0" smtClean="0"/>
              <a:t> (Наиболее удачный из рассказов</a:t>
            </a:r>
            <a:r>
              <a:rPr lang="ru-RU" sz="2800" dirty="0" smtClean="0"/>
              <a:t>)</a:t>
            </a:r>
            <a:br>
              <a:rPr lang="ru-RU" sz="2800" dirty="0" smtClean="0"/>
            </a:br>
            <a:r>
              <a:rPr lang="ru-RU" sz="2800" dirty="0" smtClean="0"/>
              <a:t> </a:t>
            </a:r>
            <a:br>
              <a:rPr lang="ru-RU" sz="2800" dirty="0" smtClean="0"/>
            </a:br>
            <a:r>
              <a:rPr lang="ru-RU" sz="2800" b="1" i="1" dirty="0" smtClean="0"/>
              <a:t>    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ерево-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олгожитель –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ом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ля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д</a:t>
            </a:r>
            <a:r>
              <a:rPr lang="ru-RU" sz="2800" b="1" i="1" dirty="0" err="1" smtClean="0"/>
              <a:t>ревоедов</a:t>
            </a:r>
            <a:r>
              <a:rPr lang="ru-RU" sz="2800" b="1" i="1" dirty="0" smtClean="0"/>
              <a:t>,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ятлы – 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октора 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еревьев.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олетит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ятел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о 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уба-</a:t>
            </a:r>
            <a:r>
              <a:rPr lang="ru-RU" sz="2800" b="1" i="1" dirty="0" smtClean="0">
                <a:solidFill>
                  <a:srgbClr val="FF0000"/>
                </a:solidFill>
              </a:rPr>
              <a:t>д</a:t>
            </a:r>
            <a:r>
              <a:rPr lang="ru-RU" sz="2800" b="1" i="1" dirty="0" smtClean="0"/>
              <a:t>олгожителя и долбит </a:t>
            </a:r>
            <a:r>
              <a:rPr lang="ru-RU" sz="2800" b="1" i="1" dirty="0" err="1" smtClean="0"/>
              <a:t>долото-клювом</a:t>
            </a:r>
            <a:r>
              <a:rPr lang="ru-RU" sz="2800" b="1" i="1" dirty="0" smtClean="0"/>
              <a:t>   древесные дома </a:t>
            </a:r>
            <a:r>
              <a:rPr lang="ru-RU" sz="2800" b="1" i="1" dirty="0" err="1" smtClean="0"/>
              <a:t>древоедов</a:t>
            </a:r>
            <a:r>
              <a:rPr lang="ru-RU" sz="2800" b="1" i="1" dirty="0" smtClean="0"/>
              <a:t>, достаёт долгоносиков, дарит  добро дереву. Дятел достаёт из дуба-долгожителя  до двухсот </a:t>
            </a:r>
            <a:r>
              <a:rPr lang="ru-RU" sz="2800" b="1" i="1" dirty="0" err="1" smtClean="0"/>
              <a:t>древоедов</a:t>
            </a:r>
            <a:r>
              <a:rPr lang="ru-RU" sz="2800" b="1" i="1" dirty="0" smtClean="0"/>
              <a:t> в день, а дерево даёт дом для    детёнышей  дятла.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     Доволен дуб – доволен дятел</a:t>
            </a:r>
            <a:endParaRPr lang="ru-RU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428596" y="2214563"/>
            <a:ext cx="7858180" cy="421481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</a:rPr>
              <a:t>    Игра самый эффективный способ обучения детей младшего возраста. Через специальные игры, задания можно ознакомить детей с </a:t>
            </a:r>
            <a:r>
              <a:rPr lang="ru-RU" dirty="0" err="1" smtClean="0">
                <a:latin typeface="Times New Roman" pitchFamily="18" charset="0"/>
              </a:rPr>
              <a:t>тризовскими</a:t>
            </a:r>
            <a:r>
              <a:rPr lang="ru-RU" dirty="0" smtClean="0">
                <a:latin typeface="Times New Roman" pitchFamily="18" charset="0"/>
              </a:rPr>
              <a:t> приемами, методами и инструментами творчества. В качестве обязательных элементов эти игры должны содержать изобретательские задачи. Их можно использовать на всех занятиях.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857252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Игры - путь детей к познанию мира, в котором 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они живут и который призваны изменить.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                                                                                  </a:t>
            </a:r>
            <a:r>
              <a:rPr lang="ru-RU" b="1" dirty="0" smtClean="0"/>
              <a:t>М. Горький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714356"/>
            <a:ext cx="7972452" cy="541180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Плюсами игровой формы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являются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1. Реальность ситуации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2. Вовлеченность участников, дух соревнования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3. Возможность погрузиться в детали и один и тот же инструмент посмотреть в разных ситуациях и с разных сторон (поиграть им)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4. Высокая мотивация и концентрация внимания к процессу обучения</a:t>
            </a:r>
            <a:r>
              <a:rPr lang="ru-RU" dirty="0" smtClean="0">
                <a:latin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85725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Пути решения </a:t>
            </a:r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136339"/>
            <a:ext cx="72152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>
              <a:buFontTx/>
              <a:buChar char="•"/>
              <a:tabLst>
                <a:tab pos="685800" algn="l"/>
              </a:tabLs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Развивать ассоциативное мышление</a:t>
            </a:r>
          </a:p>
          <a:p>
            <a:pPr indent="450850">
              <a:buFontTx/>
              <a:buChar char="•"/>
              <a:tabLst>
                <a:tab pos="685800" algn="l"/>
              </a:tabLst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eaLnBrk="0" hangingPunct="0">
              <a:buFontTx/>
              <a:buChar char="•"/>
              <a:tabLst>
                <a:tab pos="685800" algn="l"/>
              </a:tabLs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Адаптировать основные модели составления загадок по Нестеренко  для детей младшего школьного возраста</a:t>
            </a:r>
          </a:p>
          <a:p>
            <a:pPr indent="450850" eaLnBrk="0" hangingPunct="0">
              <a:buFontTx/>
              <a:buChar char="•"/>
              <a:tabLst>
                <a:tab pos="685800" algn="l"/>
              </a:tabLst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0850" eaLnBrk="0" hangingPunct="0">
              <a:buFontTx/>
              <a:buChar char="•"/>
              <a:tabLst>
                <a:tab pos="685800" algn="l"/>
              </a:tabLst>
            </a:pPr>
            <a:r>
              <a:rPr lang="ru-RU" sz="2800" b="1" dirty="0" smtClean="0">
                <a:latin typeface="Times New Roman" pitchFamily="18" charset="0"/>
              </a:rPr>
              <a:t>Побуждать детей находить противоречия в том или ином явлении и разрешать их</a:t>
            </a:r>
            <a:endParaRPr lang="ru-RU" sz="28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Ассоциативные цепочки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</a:br>
            <a:endParaRPr lang="ru-RU" dirty="0"/>
          </a:p>
        </p:txBody>
      </p:sp>
      <p:pic>
        <p:nvPicPr>
          <p:cNvPr id="8" name="Picture 4" descr="Pic_exp000034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ECDFBF"/>
              </a:clrFrom>
              <a:clrTo>
                <a:srgbClr val="ECDFB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071670" y="3571876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971550" y="4221163"/>
            <a:ext cx="5905500" cy="215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1793875"/>
            <a:endParaRPr lang="ru-RU" sz="2000">
              <a:solidFill>
                <a:srgbClr val="333300"/>
              </a:solidFill>
              <a:latin typeface="Times New Roman" pitchFamily="18" charset="0"/>
            </a:endParaRPr>
          </a:p>
          <a:p>
            <a:pPr marL="1793875">
              <a:lnSpc>
                <a:spcPct val="110000"/>
              </a:lnSpc>
            </a:pPr>
            <a:endParaRPr lang="ru-RU" sz="2400" b="1">
              <a:solidFill>
                <a:srgbClr val="333300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9" name="Picture 7" descr="zajatc-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86256"/>
            <a:ext cx="1311275" cy="1748802"/>
          </a:xfrm>
          <a:prstGeom prst="rect">
            <a:avLst/>
          </a:prstGeom>
          <a:noFill/>
          <a:ln w="9525" algn="ctr">
            <a:solidFill>
              <a:srgbClr val="333300"/>
            </a:solidFill>
            <a:miter lim="800000"/>
            <a:headEnd/>
            <a:tailEnd/>
          </a:ln>
        </p:spPr>
      </p:pic>
      <p:sp>
        <p:nvSpPr>
          <p:cNvPr id="10" name="AutoShape 12"/>
          <p:cNvSpPr>
            <a:spLocks noChangeArrowheads="1"/>
          </p:cNvSpPr>
          <p:nvPr/>
        </p:nvSpPr>
        <p:spPr bwMode="auto">
          <a:xfrm rot="-5400000">
            <a:off x="5537206" y="5392752"/>
            <a:ext cx="287338" cy="360362"/>
          </a:xfrm>
          <a:prstGeom prst="downArrow">
            <a:avLst>
              <a:gd name="adj1" fmla="val 50000"/>
              <a:gd name="adj2" fmla="val 31353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1285860"/>
            <a:ext cx="7786742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</a:rPr>
              <a:t>ЗАДАНИЕ: построить ассоциативную цепочку, </a:t>
            </a:r>
            <a:br>
              <a:rPr lang="ru-RU" sz="2400" b="1" dirty="0" smtClean="0">
                <a:solidFill>
                  <a:srgbClr val="3333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</a:rPr>
              <a:t>связывающую понятия </a:t>
            </a:r>
            <a:br>
              <a:rPr lang="ru-RU" sz="2400" b="1" dirty="0" smtClean="0">
                <a:solidFill>
                  <a:srgbClr val="3333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</a:rPr>
              <a:t>«огонь» и «заяц».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333300"/>
                </a:solidFill>
                <a:latin typeface="Times New Roman" pitchFamily="18" charset="0"/>
              </a:rPr>
              <a:t>     ПРИМЕР: Огонь горит в камине, для этого необходимы дрова, которые берут в лесу, в лесу много животных, к примеру зайцев.</a:t>
            </a:r>
          </a:p>
        </p:txBody>
      </p:sp>
    </p:spTree>
  </p:cSld>
  <p:clrMapOvr>
    <a:masterClrMapping/>
  </p:clrMapOvr>
  <p:transition advTm="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857364"/>
            <a:ext cx="8001056" cy="3857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</a:rPr>
              <a:t>     Перед школой всегда стоит цель: создать условия для формирования личности, способной к творчеству  и готовой обслуживать современное производство. Поэтому общеобразовательная школа, работающая на будущее, должна быть сориентирована на развитие творческих способностей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b="1" dirty="0" smtClean="0">
                <a:solidFill>
                  <a:srgbClr val="FF0000"/>
                </a:solidFill>
                <a:latin typeface="Times New Roman" pitchFamily="18" charset="0"/>
              </a:rPr>
              <a:t>Алгоритм составления загадок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 </a:t>
            </a:r>
            <a:r>
              <a:rPr lang="ru-RU" sz="3000" b="1" dirty="0" smtClean="0">
                <a:latin typeface="Times New Roman" pitchFamily="18" charset="0"/>
              </a:rPr>
              <a:t>Выбрать объект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b="1" dirty="0" smtClean="0">
                <a:latin typeface="Times New Roman" pitchFamily="18" charset="0"/>
              </a:rPr>
              <a:t>На что похож объект?  Какой?(2-3 сравнения)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000" b="1" dirty="0" smtClean="0">
                <a:latin typeface="Times New Roman" pitchFamily="18" charset="0"/>
              </a:rPr>
              <a:t>   Что такое же?  Что делает? Кто делает так же?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b="1" dirty="0" smtClean="0">
                <a:latin typeface="Times New Roman" pitchFamily="18" charset="0"/>
              </a:rPr>
              <a:t>Чем отличается?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b="1" dirty="0" smtClean="0">
                <a:latin typeface="Times New Roman" pitchFamily="18" charset="0"/>
              </a:rPr>
              <a:t>Вставить слова «Как», « но   не», «а   не»</a:t>
            </a:r>
          </a:p>
          <a:p>
            <a:pPr eaLnBrk="1" hangingPunct="1">
              <a:lnSpc>
                <a:spcPct val="90000"/>
              </a:lnSpc>
            </a:pPr>
            <a:r>
              <a:rPr lang="ru-RU" sz="3000" b="1" dirty="0" smtClean="0">
                <a:latin typeface="Times New Roman" pitchFamily="18" charset="0"/>
              </a:rPr>
              <a:t>Прочитать загадку</a:t>
            </a:r>
          </a:p>
          <a:p>
            <a:pPr eaLnBrk="1" hangingPunct="1">
              <a:lnSpc>
                <a:spcPct val="90000"/>
              </a:lnSpc>
            </a:pPr>
            <a:endParaRPr lang="ru-RU" sz="30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advTm="860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Составь загадку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56792"/>
            <a:ext cx="3178696" cy="218884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Какой?</a:t>
            </a:r>
          </a:p>
          <a:p>
            <a:r>
              <a:rPr lang="ru-RU" dirty="0" smtClean="0"/>
              <a:t>Колючий</a:t>
            </a:r>
          </a:p>
          <a:p>
            <a:r>
              <a:rPr lang="ru-RU" dirty="0" smtClean="0"/>
              <a:t>Лохматый</a:t>
            </a:r>
          </a:p>
          <a:p>
            <a:r>
              <a:rPr lang="ru-RU" dirty="0" smtClean="0"/>
              <a:t>приставучий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1600201"/>
            <a:ext cx="3528392" cy="26928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Что бывает таким же?</a:t>
            </a:r>
          </a:p>
          <a:p>
            <a:r>
              <a:rPr lang="ru-RU" dirty="0" smtClean="0"/>
              <a:t>Ёж</a:t>
            </a:r>
          </a:p>
          <a:p>
            <a:r>
              <a:rPr lang="ru-RU" dirty="0" smtClean="0"/>
              <a:t>Собака</a:t>
            </a:r>
          </a:p>
          <a:p>
            <a:r>
              <a:rPr lang="ru-RU" dirty="0" smtClean="0"/>
              <a:t>Смола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2276872"/>
            <a:ext cx="16561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как </a:t>
            </a:r>
          </a:p>
          <a:p>
            <a:r>
              <a:rPr lang="ru-RU" sz="4000" dirty="0" smtClean="0"/>
              <a:t>но не</a:t>
            </a:r>
            <a:endParaRPr lang="ru-RU" sz="40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1520" y="3645024"/>
            <a:ext cx="8229600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dirty="0" smtClean="0">
                <a:latin typeface="+mj-lt"/>
                <a:ea typeface="+mj-ea"/>
                <a:cs typeface="+mj-cs"/>
              </a:rPr>
              <a:t>Колючий, как еж,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Лохматый,</a:t>
            </a:r>
            <a:r>
              <a:rPr kumimoji="0" lang="ru-RU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как собака.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000" baseline="0" dirty="0" smtClean="0">
                <a:latin typeface="+mj-lt"/>
                <a:ea typeface="+mj-ea"/>
                <a:cs typeface="+mj-cs"/>
              </a:rPr>
              <a:t>Приставучи,</a:t>
            </a:r>
            <a:r>
              <a:rPr lang="ru-RU" sz="3000" dirty="0" smtClean="0">
                <a:latin typeface="+mj-lt"/>
                <a:ea typeface="+mj-ea"/>
                <a:cs typeface="+mj-cs"/>
              </a:rPr>
              <a:t> но не смола. ( Репейник)</a:t>
            </a: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http://citycelebrity.ru/userfiles/%D0%A0%D0%B5%D0%BF%D0%B5%D0%B9%D0%BD%D0%B8%D0%B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005064"/>
            <a:ext cx="1318483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Метафора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- это перенесение свойств одного предмета (явления) на другой на основании признака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1. Выбрать объект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2.Что делает?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3. На что похож?( выбрать другой объект, совершающий такое же действие)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4. Где? (назвать место, где обычно находится первый объект или происходит действие)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5. Пункт 4 (Прилагательное) + Пункт 3 (существительное)= метафора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b="1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1. холодильник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2.морозит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3.айсберг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4.в доме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5.холодильник- домашний айсберг</a:t>
            </a:r>
            <a:endParaRPr lang="ru-RU" dirty="0"/>
          </a:p>
        </p:txBody>
      </p:sp>
    </p:spTree>
  </p:cSld>
  <p:clrMapOvr>
    <a:masterClrMapping/>
  </p:clrMapOvr>
  <p:transition spd="med" advTm="80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Напиши метафору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Холодильник</a:t>
            </a:r>
          </a:p>
          <a:p>
            <a:pPr marL="514350" indent="-514350">
              <a:buNone/>
            </a:pPr>
            <a:r>
              <a:rPr lang="ru-RU" sz="2400" dirty="0" smtClean="0"/>
              <a:t>1.Морозит</a:t>
            </a:r>
          </a:p>
          <a:p>
            <a:pPr marL="514350" indent="-514350">
              <a:buNone/>
            </a:pPr>
            <a:r>
              <a:rPr lang="ru-RU" sz="2400" dirty="0" smtClean="0"/>
              <a:t>2. Айсберг</a:t>
            </a:r>
          </a:p>
          <a:p>
            <a:pPr marL="514350" indent="-514350">
              <a:buNone/>
            </a:pPr>
            <a:r>
              <a:rPr lang="ru-RU" sz="2400" dirty="0" smtClean="0"/>
              <a:t>3. В доме</a:t>
            </a:r>
          </a:p>
          <a:p>
            <a:pPr marL="514350" indent="-514350">
              <a:buNone/>
            </a:pPr>
            <a:r>
              <a:rPr lang="ru-RU" sz="2400" dirty="0" smtClean="0"/>
              <a:t>4. Холодильник – домашний айсберг.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Люстра</a:t>
            </a:r>
          </a:p>
          <a:p>
            <a:pPr marL="514350" indent="-514350">
              <a:buNone/>
            </a:pPr>
            <a:r>
              <a:rPr lang="ru-RU" sz="2400" dirty="0" smtClean="0"/>
              <a:t>1. Освещает</a:t>
            </a:r>
          </a:p>
          <a:p>
            <a:pPr marL="514350" indent="-514350">
              <a:buNone/>
            </a:pPr>
            <a:r>
              <a:rPr lang="ru-RU" sz="2400" dirty="0" smtClean="0"/>
              <a:t>2. Солнце</a:t>
            </a:r>
          </a:p>
          <a:p>
            <a:pPr marL="514350" indent="-514350">
              <a:buNone/>
            </a:pPr>
            <a:r>
              <a:rPr lang="ru-RU" sz="2400" dirty="0" smtClean="0"/>
              <a:t>3. В доме</a:t>
            </a:r>
          </a:p>
          <a:p>
            <a:pPr marL="514350" indent="-514350">
              <a:buNone/>
            </a:pPr>
            <a:r>
              <a:rPr lang="ru-RU" sz="2400" dirty="0" smtClean="0"/>
              <a:t>4. Люстра – это домашнее солнце.</a:t>
            </a:r>
          </a:p>
          <a:p>
            <a:pPr>
              <a:buNone/>
            </a:pPr>
            <a:endParaRPr lang="ru-RU" sz="2600" dirty="0"/>
          </a:p>
        </p:txBody>
      </p:sp>
      <p:pic>
        <p:nvPicPr>
          <p:cNvPr id="6" name="Рисунок 5" descr="https://cache3.youla.io/files/images/780_780/5d/c3/5dc35bc6bedcc529b626ccf2.jpg"/>
          <p:cNvPicPr/>
          <p:nvPr/>
        </p:nvPicPr>
        <p:blipFill>
          <a:blip r:embed="rId3" cstate="print"/>
          <a:srcRect l="20538" t="15233" r="18488" b="8280"/>
          <a:stretch>
            <a:fillRect/>
          </a:stretch>
        </p:blipFill>
        <p:spPr bwMode="auto">
          <a:xfrm>
            <a:off x="4067944" y="1844824"/>
            <a:ext cx="109267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www.market-sveta.ru/images/products/168424/SL371.852.04.jpg"/>
          <p:cNvPicPr/>
          <p:nvPr/>
        </p:nvPicPr>
        <p:blipFill>
          <a:blip r:embed="rId4" cstate="print"/>
          <a:srcRect l="9621" t="20833" r="9086" b="22917"/>
          <a:stretch>
            <a:fillRect/>
          </a:stretch>
        </p:blipFill>
        <p:spPr bwMode="auto">
          <a:xfrm>
            <a:off x="5148064" y="3933056"/>
            <a:ext cx="2283883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200" b="1" dirty="0" smtClean="0">
                <a:solidFill>
                  <a:srgbClr val="FF0000"/>
                </a:solidFill>
                <a:latin typeface="Times New Roman" pitchFamily="18" charset="0"/>
              </a:rPr>
              <a:t>Понятие «Противоречие»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</a:rPr>
              <a:t>    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ротиворечие          -   наличие двух противоречивых  качеств   в   одном</a:t>
            </a:r>
            <a:r>
              <a:rPr lang="ru-RU" sz="3200" b="1" dirty="0" smtClean="0">
                <a:latin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объекте</a:t>
            </a:r>
            <a:r>
              <a:rPr lang="ru-RU" sz="3200" dirty="0" smtClean="0">
                <a:latin typeface="Times New Roman" pitchFamily="18" charset="0"/>
              </a:rPr>
              <a:t>,   когда   наличие   одного свойства исключает возможность другого, например: солнце-это хорошо, потому что оно светит, греет, радует, но солнце-это плохо потому, сушит, жжёт, испепеляет. </a:t>
            </a:r>
          </a:p>
          <a:p>
            <a:r>
              <a:rPr lang="ru-RU" dirty="0" smtClean="0">
                <a:latin typeface="Times New Roman" pitchFamily="18" charset="0"/>
              </a:rPr>
              <a:t>Игры  «Суд», «Спор»,      «Сумей в плохом найти хорошее»</a:t>
            </a:r>
          </a:p>
          <a:p>
            <a:endParaRPr lang="ru-RU" sz="32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</a:pPr>
            <a:endParaRPr lang="ru-RU" sz="3200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30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554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285728"/>
            <a:ext cx="771530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Рекомендации педагогам:</a:t>
            </a:r>
            <a:r>
              <a:rPr lang="ru-RU" sz="3200" b="1" dirty="0" smtClean="0"/>
              <a:t> 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- Самому быть творческим </a:t>
            </a:r>
            <a:br>
              <a:rPr lang="ru-RU" sz="3200" b="1" dirty="0" smtClean="0"/>
            </a:br>
            <a:r>
              <a:rPr lang="ru-RU" sz="3200" b="1" dirty="0" smtClean="0"/>
              <a:t>-Заражать детей своей любовью к творчеству</a:t>
            </a:r>
            <a:br>
              <a:rPr lang="ru-RU" sz="3200" b="1" dirty="0" smtClean="0"/>
            </a:br>
            <a:r>
              <a:rPr lang="ru-RU" sz="3200" b="1" dirty="0" smtClean="0"/>
              <a:t>-Быть гибким, уметь следовать ситуации</a:t>
            </a:r>
            <a:br>
              <a:rPr lang="ru-RU" sz="3200" b="1" dirty="0" smtClean="0"/>
            </a:br>
            <a:r>
              <a:rPr lang="ru-RU" sz="3200" b="1" dirty="0" smtClean="0"/>
              <a:t>-Демократичный стиль общения</a:t>
            </a:r>
            <a:br>
              <a:rPr lang="ru-RU" sz="3200" b="1" dirty="0" smtClean="0"/>
            </a:br>
            <a:r>
              <a:rPr lang="ru-RU" sz="3200" b="1" dirty="0" smtClean="0"/>
              <a:t>-Всячески поддерживать самостоятельность ребёнка</a:t>
            </a:r>
            <a:br>
              <a:rPr lang="ru-RU" sz="3200" b="1" dirty="0" smtClean="0"/>
            </a:br>
            <a:r>
              <a:rPr lang="ru-RU" sz="3200" b="1" dirty="0" smtClean="0"/>
              <a:t>-Не бойтесь неожиданных вопросов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b="1" dirty="0" smtClean="0"/>
              <a:t>    Используя развивающие игры, творческие задания, можно использовать стандартный учебный материал для формирования нестандартного </a:t>
            </a:r>
            <a:r>
              <a:rPr lang="ru-RU" sz="3000" b="1" dirty="0" err="1" smtClean="0"/>
              <a:t>креативного</a:t>
            </a:r>
            <a:r>
              <a:rPr lang="ru-RU" sz="3000" b="1" dirty="0" smtClean="0"/>
              <a:t> мышления.</a:t>
            </a:r>
          </a:p>
          <a:p>
            <a:pPr>
              <a:buNone/>
            </a:pPr>
            <a:r>
              <a:rPr lang="ru-RU" sz="3000" b="1" dirty="0" smtClean="0"/>
              <a:t>    Такой подход к обучению повышает интерес ученика, формирует творческие способности, уверенность в себе.</a:t>
            </a:r>
          </a:p>
          <a:p>
            <a:pPr>
              <a:buNone/>
            </a:pPr>
            <a:r>
              <a:rPr lang="ru-RU" sz="3000" b="1" dirty="0" smtClean="0"/>
              <a:t>« </a:t>
            </a:r>
            <a:r>
              <a:rPr lang="ru-RU" sz="3000" b="1" i="1" dirty="0" smtClean="0"/>
              <a:t>Мы должны воспитывать так, чтобы ребенок чувствовал себя искателем и открывателем знаний</a:t>
            </a:r>
            <a:r>
              <a:rPr lang="ru-RU" sz="3000" b="1" dirty="0" smtClean="0"/>
              <a:t>.»  В.А.Сухомлинский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95601" y="0"/>
            <a:ext cx="10622298" cy="684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8372" y="476672"/>
            <a:ext cx="4616116" cy="18338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907" y="3501008"/>
            <a:ext cx="8693659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Творческих успехов </a:t>
            </a:r>
          </a:p>
          <a:p>
            <a:pPr marL="0" indent="0" algn="ctr">
              <a:buNone/>
            </a:pPr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Вам!</a:t>
            </a:r>
          </a:p>
          <a:p>
            <a:pPr marL="0" indent="0" algn="ctr">
              <a:buNone/>
            </a:pPr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49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Информационные источники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- </a:t>
            </a:r>
            <a:r>
              <a:rPr lang="ru-RU" sz="2400" b="1" dirty="0" err="1" smtClean="0">
                <a:latin typeface="Times New Roman" pitchFamily="18" charset="0"/>
              </a:rPr>
              <a:t>Пeдaгoгикa</a:t>
            </a:r>
            <a:r>
              <a:rPr lang="ru-RU" sz="2400" b="1" dirty="0" smtClean="0">
                <a:latin typeface="Times New Roman" pitchFamily="18" charset="0"/>
              </a:rPr>
              <a:t>: </a:t>
            </a:r>
            <a:r>
              <a:rPr lang="ru-RU" sz="2400" b="1" dirty="0" err="1" smtClean="0">
                <a:latin typeface="Times New Roman" pitchFamily="18" charset="0"/>
              </a:rPr>
              <a:t>Учeб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</a:rPr>
              <a:t>пoсoбиe</a:t>
            </a:r>
            <a:r>
              <a:rPr lang="ru-RU" sz="2400" b="1" dirty="0" smtClean="0">
                <a:latin typeface="Times New Roman" pitchFamily="18" charset="0"/>
              </a:rPr>
              <a:t> для студ. </a:t>
            </a:r>
            <a:r>
              <a:rPr lang="ru-RU" sz="2400" b="1" dirty="0" err="1" smtClean="0">
                <a:latin typeface="Times New Roman" pitchFamily="18" charset="0"/>
              </a:rPr>
              <a:t>пeд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</a:rPr>
              <a:t>вузoв</a:t>
            </a:r>
            <a:r>
              <a:rPr lang="ru-RU" sz="2400" b="1" dirty="0" smtClean="0">
                <a:latin typeface="Times New Roman" pitchFamily="18" charset="0"/>
              </a:rPr>
              <a:t> и </a:t>
            </a:r>
            <a:r>
              <a:rPr lang="ru-RU" sz="2400" b="1" dirty="0" err="1" smtClean="0">
                <a:latin typeface="Times New Roman" pitchFamily="18" charset="0"/>
              </a:rPr>
              <a:t>пeд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</a:rPr>
              <a:t>кoллeджeй</a:t>
            </a:r>
            <a:r>
              <a:rPr lang="ru-RU" sz="2400" b="1" dirty="0" smtClean="0">
                <a:latin typeface="Times New Roman" pitchFamily="18" charset="0"/>
              </a:rPr>
              <a:t> / </a:t>
            </a:r>
            <a:r>
              <a:rPr lang="ru-RU" sz="2400" b="1" dirty="0" err="1" smtClean="0">
                <a:latin typeface="Times New Roman" pitchFamily="18" charset="0"/>
              </a:rPr>
              <a:t>Пoд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рeд</a:t>
            </a:r>
            <a:r>
              <a:rPr lang="ru-RU" sz="2400" b="1" dirty="0" smtClean="0">
                <a:latin typeface="Times New Roman" pitchFamily="18" charset="0"/>
              </a:rPr>
              <a:t>. П.И. </a:t>
            </a:r>
            <a:r>
              <a:rPr lang="ru-RU" sz="2400" b="1" dirty="0" err="1" smtClean="0">
                <a:latin typeface="Times New Roman" pitchFamily="18" charset="0"/>
              </a:rPr>
              <a:t>Пидкaсистoгo</a:t>
            </a:r>
            <a:r>
              <a:rPr lang="ru-RU" sz="2400" b="1" dirty="0" smtClean="0">
                <a:latin typeface="Times New Roman" pitchFamily="18" charset="0"/>
              </a:rPr>
              <a:t>. - М.: </a:t>
            </a:r>
            <a:r>
              <a:rPr lang="ru-RU" sz="2400" b="1" dirty="0" err="1" smtClean="0">
                <a:latin typeface="Times New Roman" pitchFamily="18" charset="0"/>
              </a:rPr>
              <a:t>Пeд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</a:rPr>
              <a:t>o-вo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Рoссии</a:t>
            </a:r>
            <a:r>
              <a:rPr lang="ru-RU" sz="2400" b="1" dirty="0" smtClean="0">
                <a:latin typeface="Times New Roman" pitchFamily="18" charset="0"/>
              </a:rPr>
              <a:t>, 2000. - 640 с.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       - </a:t>
            </a:r>
            <a:r>
              <a:rPr lang="ru-RU" sz="2400" b="1" dirty="0" err="1" smtClean="0">
                <a:latin typeface="Times New Roman" pitchFamily="18" charset="0"/>
              </a:rPr>
              <a:t>Слoвaрь-спрaвoчник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пeдaгoгичeских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иннoвaций</a:t>
            </a:r>
            <a:r>
              <a:rPr lang="ru-RU" sz="2400" b="1" dirty="0" smtClean="0">
                <a:latin typeface="Times New Roman" pitchFamily="18" charset="0"/>
              </a:rPr>
              <a:t> в </a:t>
            </a:r>
            <a:r>
              <a:rPr lang="ru-RU" sz="2400" b="1" dirty="0" err="1" smtClean="0">
                <a:latin typeface="Times New Roman" pitchFamily="18" charset="0"/>
              </a:rPr>
              <a:t>oбрaзoвaтeльнoм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прoцeссe</a:t>
            </a:r>
            <a:r>
              <a:rPr lang="ru-RU" sz="2400" b="1" dirty="0" smtClean="0">
                <a:latin typeface="Times New Roman" pitchFamily="18" charset="0"/>
              </a:rPr>
              <a:t> / </a:t>
            </a:r>
            <a:r>
              <a:rPr lang="ru-RU" sz="2400" b="1" dirty="0" err="1" smtClean="0">
                <a:latin typeface="Times New Roman" pitchFamily="18" charset="0"/>
              </a:rPr>
              <a:t>Сoст</a:t>
            </a:r>
            <a:r>
              <a:rPr lang="ru-RU" sz="2400" b="1" dirty="0" smtClean="0">
                <a:latin typeface="Times New Roman" pitchFamily="18" charset="0"/>
              </a:rPr>
              <a:t>. Л.В. </a:t>
            </a:r>
            <a:r>
              <a:rPr lang="ru-RU" sz="2400" b="1" dirty="0" err="1" smtClean="0">
                <a:latin typeface="Times New Roman" pitchFamily="18" charset="0"/>
              </a:rPr>
              <a:t>Трубaйчук</a:t>
            </a:r>
            <a:r>
              <a:rPr lang="ru-RU" sz="2400" b="1" dirty="0" smtClean="0">
                <a:latin typeface="Times New Roman" pitchFamily="18" charset="0"/>
              </a:rPr>
              <a:t>. - М.: Изд. </a:t>
            </a:r>
            <a:r>
              <a:rPr lang="ru-RU" sz="2400" b="1" dirty="0" err="1" smtClean="0">
                <a:latin typeface="Times New Roman" pitchFamily="18" charset="0"/>
              </a:rPr>
              <a:t>дoм</a:t>
            </a:r>
            <a:r>
              <a:rPr lang="ru-RU" sz="2400" b="1" dirty="0" smtClean="0">
                <a:latin typeface="Times New Roman" pitchFamily="18" charset="0"/>
              </a:rPr>
              <a:t> "</a:t>
            </a:r>
            <a:r>
              <a:rPr lang="ru-RU" sz="2400" b="1" dirty="0" err="1" smtClean="0">
                <a:latin typeface="Times New Roman" pitchFamily="18" charset="0"/>
              </a:rPr>
              <a:t>Вoстoк</a:t>
            </a:r>
            <a:r>
              <a:rPr lang="ru-RU" sz="2400" b="1" dirty="0" smtClean="0">
                <a:latin typeface="Times New Roman" pitchFamily="18" charset="0"/>
              </a:rPr>
              <a:t>", 2001. - 81 с.</a:t>
            </a:r>
          </a:p>
          <a:p>
            <a:pPr lvl="1"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- Азарова Л.Н. Как развивать творческую индивидуальность младших  школьников // Начальная школа.- 1998 г.-№4.-с.80-81.</a:t>
            </a:r>
          </a:p>
          <a:p>
            <a:pPr lvl="1">
              <a:buFontTx/>
              <a:buNone/>
            </a:pPr>
            <a:r>
              <a:rPr lang="ru-RU" sz="2400" b="1" dirty="0" smtClean="0">
                <a:latin typeface="Times New Roman" pitchFamily="18" charset="0"/>
              </a:rPr>
              <a:t>- </a:t>
            </a:r>
            <a:r>
              <a:rPr lang="ru-RU" sz="2400" b="1" dirty="0" err="1" smtClean="0">
                <a:latin typeface="Times New Roman" pitchFamily="18" charset="0"/>
              </a:rPr>
              <a:t>Сидoрчук</a:t>
            </a:r>
            <a:r>
              <a:rPr lang="ru-RU" sz="2400" b="1" dirty="0" smtClean="0">
                <a:latin typeface="Times New Roman" pitchFamily="18" charset="0"/>
              </a:rPr>
              <a:t> Т.А. </a:t>
            </a:r>
            <a:r>
              <a:rPr lang="ru-RU" sz="2400" b="1" dirty="0" err="1" smtClean="0">
                <a:latin typeface="Times New Roman" pitchFamily="18" charset="0"/>
              </a:rPr>
              <a:t>Фoрмирoвaниe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крeaтивнoсти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личнoсти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нa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нaчaльнoм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этaпe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ee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стaнoвлeния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нa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oснoвe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систeмы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твoрчeских</a:t>
            </a:r>
            <a:r>
              <a:rPr lang="ru-RU" sz="2400" b="1" dirty="0" smtClean="0">
                <a:latin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</a:rPr>
              <a:t>зaдaний</a:t>
            </a:r>
            <a:r>
              <a:rPr lang="ru-RU" sz="2400" b="1" dirty="0" smtClean="0">
                <a:latin typeface="Times New Roman" pitchFamily="18" charset="0"/>
              </a:rPr>
              <a:t>: </a:t>
            </a:r>
            <a:r>
              <a:rPr lang="ru-RU" sz="2400" b="1" dirty="0" err="1" smtClean="0">
                <a:latin typeface="Times New Roman" pitchFamily="18" charset="0"/>
              </a:rPr>
              <a:t>Дис</a:t>
            </a:r>
            <a:r>
              <a:rPr lang="ru-RU" sz="2400" b="1" dirty="0" smtClean="0">
                <a:latin typeface="Times New Roman" pitchFamily="18" charset="0"/>
              </a:rPr>
              <a:t>. … </a:t>
            </a:r>
            <a:r>
              <a:rPr lang="ru-RU" sz="2400" b="1" dirty="0" err="1" smtClean="0">
                <a:latin typeface="Times New Roman" pitchFamily="18" charset="0"/>
              </a:rPr>
              <a:t>кaнд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</a:rPr>
              <a:t>пeд</a:t>
            </a:r>
            <a:r>
              <a:rPr lang="ru-RU" sz="2400" b="1" dirty="0" smtClean="0">
                <a:latin typeface="Times New Roman" pitchFamily="18" charset="0"/>
              </a:rPr>
              <a:t>. </a:t>
            </a:r>
            <a:r>
              <a:rPr lang="ru-RU" sz="2400" b="1" dirty="0" err="1" smtClean="0">
                <a:latin typeface="Times New Roman" pitchFamily="18" charset="0"/>
              </a:rPr>
              <a:t>нaук</a:t>
            </a:r>
            <a:r>
              <a:rPr lang="ru-RU" sz="2400" b="1" dirty="0" smtClean="0">
                <a:latin typeface="Times New Roman" pitchFamily="18" charset="0"/>
              </a:rPr>
              <a:t>. - М., 1998. - 150</a:t>
            </a:r>
            <a:r>
              <a:rPr lang="ru-RU" b="1" dirty="0" smtClean="0"/>
              <a:t> с.</a:t>
            </a:r>
            <a:r>
              <a:rPr lang="ru-RU" dirty="0" smtClean="0"/>
              <a:t> </a:t>
            </a:r>
            <a:endParaRPr lang="ru-RU" b="1" dirty="0" smtClean="0"/>
          </a:p>
          <a:p>
            <a:endParaRPr lang="ru-RU" sz="2400" dirty="0" smtClean="0">
              <a:latin typeface="Times New Roman" pitchFamily="18" charset="0"/>
            </a:endParaRPr>
          </a:p>
          <a:p>
            <a:pPr>
              <a:buNone/>
            </a:pPr>
            <a:endParaRPr lang="ru-RU" sz="3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  <a:latin typeface="Times New Roman" pitchFamily="18" charset="0"/>
              </a:rPr>
              <a:t>Использованы материалы сайтов: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err="1" smtClean="0">
                <a:latin typeface="Times New Roman" pitchFamily="18" charset="0"/>
              </a:rPr>
              <a:t>www.trizminsk.org</a:t>
            </a:r>
            <a:r>
              <a:rPr lang="ru-RU" sz="2800" b="1" dirty="0" smtClean="0">
                <a:latin typeface="Times New Roman" pitchFamily="18" charset="0"/>
              </a:rPr>
              <a:t>/</a:t>
            </a:r>
            <a:r>
              <a:rPr lang="ru-RU" sz="2800" b="1" dirty="0" err="1" smtClean="0">
                <a:latin typeface="Times New Roman" pitchFamily="18" charset="0"/>
              </a:rPr>
              <a:t>e</a:t>
            </a:r>
            <a:r>
              <a:rPr lang="ru-RU" sz="2800" b="1" dirty="0" smtClean="0">
                <a:latin typeface="Times New Roman" pitchFamily="18" charset="0"/>
              </a:rPr>
              <a:t>/</a:t>
            </a:r>
            <a:r>
              <a:rPr lang="ru-RU" sz="2800" b="1" dirty="0" err="1" smtClean="0">
                <a:latin typeface="Times New Roman" pitchFamily="18" charset="0"/>
              </a:rPr>
              <a:t>prs</a:t>
            </a:r>
            <a:r>
              <a:rPr lang="ru-RU" sz="2800" b="1" dirty="0" smtClean="0">
                <a:latin typeface="Times New Roman" pitchFamily="18" charset="0"/>
              </a:rPr>
              <a:t>/23201602.htm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www.sad4.trg.ru/p38aa1.html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http://www.trizminsk.org/e/prs/23201602.htm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</a:rPr>
              <a:t>http</a:t>
            </a:r>
            <a:r>
              <a:rPr lang="ru-RU" sz="2800" b="1" dirty="0" smtClean="0">
                <a:latin typeface="Times New Roman" pitchFamily="18" charset="0"/>
              </a:rPr>
              <a:t>:</a:t>
            </a:r>
            <a:r>
              <a:rPr lang="en-US" sz="2800" b="1" dirty="0" smtClean="0">
                <a:latin typeface="Times New Roman" pitchFamily="18" charset="0"/>
              </a:rPr>
              <a:t>//www.trizway.com/art/primary/196.html</a:t>
            </a:r>
            <a:endParaRPr lang="ru-RU" sz="28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</a:rPr>
              <a:t>www.trizminsk.org/e/23105.htm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</a:rPr>
              <a:t>www.trisland.ru</a:t>
            </a:r>
            <a:endParaRPr lang="ru-RU" sz="28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</a:rPr>
              <a:t>http</a:t>
            </a:r>
            <a:r>
              <a:rPr lang="ru-RU" sz="2800" b="1" dirty="0" smtClean="0">
                <a:latin typeface="Times New Roman" pitchFamily="18" charset="0"/>
              </a:rPr>
              <a:t>:</a:t>
            </a:r>
            <a:r>
              <a:rPr lang="en-US" sz="2800" b="1" dirty="0" smtClean="0">
                <a:latin typeface="Times New Roman" pitchFamily="18" charset="0"/>
              </a:rPr>
              <a:t>summerscamp.ru/index.php5/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</a:rPr>
              <a:t>www.altshuller.ru</a:t>
            </a:r>
            <a:endParaRPr lang="ru-RU" sz="2800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 b="1" dirty="0" smtClean="0">
                <a:latin typeface="Times New Roman" pitchFamily="18" charset="0"/>
              </a:rPr>
              <a:t>http</a:t>
            </a:r>
            <a:r>
              <a:rPr lang="ru-RU" sz="2800" b="1" dirty="0" smtClean="0">
                <a:latin typeface="Times New Roman" pitchFamily="18" charset="0"/>
              </a:rPr>
              <a:t>:</a:t>
            </a:r>
            <a:r>
              <a:rPr lang="en-US" sz="2800" b="1" dirty="0" smtClean="0">
                <a:latin typeface="Times New Roman" pitchFamily="18" charset="0"/>
              </a:rPr>
              <a:t>//www.trizland.ru/trizba.php</a:t>
            </a:r>
            <a:r>
              <a:rPr lang="ru-RU" sz="2800" b="1" dirty="0" smtClean="0">
                <a:latin typeface="Times New Roman" pitchFamily="18" charset="0"/>
              </a:rPr>
              <a:t>?</a:t>
            </a:r>
            <a:r>
              <a:rPr lang="en-US" sz="2800" b="1" dirty="0" smtClean="0">
                <a:latin typeface="Times New Roman" pitchFamily="18" charset="0"/>
              </a:rPr>
              <a:t>id=1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http://www.natm.ru/triz</a:t>
            </a:r>
          </a:p>
          <a:p>
            <a:pPr>
              <a:buNone/>
            </a:pP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58204" cy="50263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</a:rPr>
              <a:t>Креативность</a:t>
            </a:r>
            <a:r>
              <a:rPr lang="ru-RU" b="1" dirty="0" smtClean="0">
                <a:latin typeface="Times New Roman" pitchFamily="18" charset="0"/>
              </a:rPr>
              <a:t> (</a:t>
            </a:r>
            <a:r>
              <a:rPr lang="ru-RU" b="1" dirty="0">
                <a:latin typeface="Times New Roman" pitchFamily="18" charset="0"/>
              </a:rPr>
              <a:t>от англ. </a:t>
            </a:r>
            <a:r>
              <a:rPr lang="en-US" b="1" dirty="0" smtClean="0">
                <a:latin typeface="Times New Roman" pitchFamily="18" charset="0"/>
              </a:rPr>
              <a:t>Creativity</a:t>
            </a:r>
            <a:r>
              <a:rPr lang="ru-RU" b="1" dirty="0" smtClean="0">
                <a:latin typeface="Times New Roman" pitchFamily="18" charset="0"/>
              </a:rPr>
              <a:t> – создать, созидать) – это способность создавать множество идей, это возможность придумывать необычно умные идеи и доводить их до совершенного вида.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571612"/>
            <a:ext cx="74295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Основные средства: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-содержание учебного материала;</a:t>
            </a:r>
            <a:br>
              <a:rPr lang="ru-RU" sz="3200" b="1" dirty="0" smtClean="0"/>
            </a:br>
            <a:r>
              <a:rPr lang="ru-RU" sz="3200" b="1" dirty="0" smtClean="0"/>
              <a:t>-формы и методы;</a:t>
            </a:r>
            <a:br>
              <a:rPr lang="ru-RU" sz="3200" b="1" dirty="0" smtClean="0"/>
            </a:br>
            <a:r>
              <a:rPr lang="ru-RU" sz="3200" b="1" dirty="0" smtClean="0"/>
              <a:t>-наглядные и технические средства обучения;</a:t>
            </a:r>
            <a:br>
              <a:rPr lang="ru-RU" sz="3200" b="1" dirty="0" smtClean="0"/>
            </a:br>
            <a:r>
              <a:rPr lang="ru-RU" sz="3200" b="1" dirty="0" smtClean="0"/>
              <a:t>-профессионализм учителя</a:t>
            </a:r>
            <a:br>
              <a:rPr lang="ru-RU" sz="3200" b="1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071546"/>
            <a:ext cx="84296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Педагогические условия: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а) тщательный отбор и оптимальная </a:t>
            </a:r>
            <a:r>
              <a:rPr lang="ru-RU" sz="2800" b="1" i="1" dirty="0" smtClean="0"/>
              <a:t>дозировка материала на урок или внеклассное занятие; </a:t>
            </a:r>
            <a:br>
              <a:rPr lang="ru-RU" sz="2800" b="1" i="1" dirty="0" smtClean="0"/>
            </a:br>
            <a:r>
              <a:rPr lang="ru-RU" sz="2800" b="1" dirty="0" smtClean="0"/>
              <a:t> </a:t>
            </a:r>
            <a:br>
              <a:rPr lang="ru-RU" sz="2800" b="1" dirty="0" smtClean="0"/>
            </a:br>
            <a:r>
              <a:rPr lang="ru-RU" sz="2800" b="1" dirty="0" smtClean="0"/>
              <a:t> б) личностная значимость предметного содержания деятельности ученика; </a:t>
            </a:r>
            <a:br>
              <a:rPr lang="ru-RU" sz="2800" b="1" dirty="0" smtClean="0"/>
            </a:br>
            <a:r>
              <a:rPr lang="ru-RU" sz="2800" b="1" dirty="0" smtClean="0"/>
              <a:t> </a:t>
            </a:r>
            <a:br>
              <a:rPr lang="ru-RU" sz="2800" b="1" dirty="0" smtClean="0"/>
            </a:br>
            <a:r>
              <a:rPr lang="ru-RU" sz="2800" b="1" dirty="0" smtClean="0"/>
              <a:t> в) исходный тип мотивационной структуры; </a:t>
            </a:r>
            <a:br>
              <a:rPr lang="ru-RU" sz="2800" b="1" dirty="0" smtClean="0"/>
            </a:br>
            <a:r>
              <a:rPr lang="ru-RU" sz="2800" b="1" dirty="0" smtClean="0"/>
              <a:t> </a:t>
            </a:r>
            <a:br>
              <a:rPr lang="ru-RU" sz="2800" b="1" dirty="0" smtClean="0"/>
            </a:br>
            <a:r>
              <a:rPr lang="ru-RU" sz="2800" b="1" dirty="0" smtClean="0"/>
              <a:t> г) специфика учебного предмета и вид учебного задания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3367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  <a:p>
            <a:pPr>
              <a:buNone/>
            </a:pPr>
            <a:endParaRPr lang="ru-RU" sz="30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928670"/>
            <a:ext cx="82867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Эффективные технологии: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1. Программа развития творческого мышления Э. Де </a:t>
            </a:r>
            <a:r>
              <a:rPr lang="ru-RU" sz="3600" b="1" dirty="0" err="1" smtClean="0"/>
              <a:t>Боно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2. Технология ТРИЗ</a:t>
            </a:r>
            <a:br>
              <a:rPr lang="ru-RU" sz="3600" b="1" dirty="0" smtClean="0"/>
            </a:br>
            <a:r>
              <a:rPr lang="ru-RU" sz="3600" b="1" dirty="0" smtClean="0"/>
              <a:t>3.Метод проектов</a:t>
            </a:r>
            <a:br>
              <a:rPr lang="ru-RU" sz="3600" b="1" dirty="0" smtClean="0"/>
            </a:br>
            <a:r>
              <a:rPr lang="ru-RU" sz="3600" b="1" dirty="0" smtClean="0"/>
              <a:t>4</a:t>
            </a:r>
            <a:r>
              <a:rPr lang="ru-RU" sz="3600" b="1" u="sng" dirty="0" smtClean="0"/>
              <a:t> </a:t>
            </a:r>
            <a:r>
              <a:rPr lang="ru-RU" sz="3600" b="1" dirty="0" smtClean="0"/>
              <a:t>Технология критического мышления</a:t>
            </a:r>
            <a:br>
              <a:rPr lang="ru-RU" sz="3600" b="1" dirty="0" smtClean="0"/>
            </a:br>
            <a:r>
              <a:rPr lang="ru-RU" sz="3600" b="1" dirty="0" smtClean="0"/>
              <a:t>5. Проблемное обучение</a:t>
            </a:r>
            <a:br>
              <a:rPr lang="ru-RU" sz="3600" b="1" dirty="0" smtClean="0"/>
            </a:br>
            <a:r>
              <a:rPr lang="ru-RU" sz="3600" b="1" dirty="0" smtClean="0"/>
              <a:t>6. Ментальные карты (Мюллер </a:t>
            </a:r>
            <a:r>
              <a:rPr lang="ru-RU" sz="3600" b="1" dirty="0" err="1" smtClean="0"/>
              <a:t>Хорст</a:t>
            </a:r>
            <a:r>
              <a:rPr lang="ru-RU" sz="3600" b="1" dirty="0" smtClean="0"/>
              <a:t>)</a:t>
            </a:r>
            <a:br>
              <a:rPr lang="ru-RU" sz="3600" b="1" dirty="0" smtClean="0"/>
            </a:br>
            <a:r>
              <a:rPr lang="ru-RU" sz="3600" b="1" dirty="0" smtClean="0"/>
              <a:t>7.Технология творческих мастерских</a:t>
            </a:r>
            <a:br>
              <a:rPr lang="ru-RU" sz="3600" b="1" dirty="0" smtClean="0"/>
            </a:br>
            <a:r>
              <a:rPr lang="ru-RU" sz="3600" b="1" dirty="0" smtClean="0"/>
              <a:t>8. Игровые технологии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Творческие задания в 1 классе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defRPr/>
            </a:pPr>
            <a:endParaRPr lang="ru-RU" sz="2800" b="1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latin typeface="Times New Roman" pitchFamily="18" charset="0"/>
              </a:rPr>
              <a:t>Иллюстрация к прочитанному произведению;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latin typeface="Times New Roman" pitchFamily="18" charset="0"/>
              </a:rPr>
              <a:t>Участие в коллективном сочинительстве небольших сказок, историй, стихотворений;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latin typeface="Times New Roman" pitchFamily="18" charset="0"/>
              </a:rPr>
              <a:t>Разыгрывание небольших литературных произведений, участие в театрализованных играх;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latin typeface="Times New Roman" pitchFamily="18" charset="0"/>
              </a:rPr>
              <a:t>Чтение текста по ролям, рассказывание небольших сказок и историй от лица героев;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 smtClean="0">
                <a:latin typeface="Times New Roman" pitchFamily="18" charset="0"/>
              </a:rPr>
              <a:t>Появление интереса к словесному творчеству, желания работать с детской книгой.</a:t>
            </a:r>
          </a:p>
          <a:p>
            <a:pPr>
              <a:buNone/>
            </a:pPr>
            <a:endParaRPr lang="ru-RU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Творческие задания во 2 и 3 классе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defRPr/>
            </a:pPr>
            <a:r>
              <a:rPr lang="ru-RU" sz="3000" b="1" dirty="0" smtClean="0">
                <a:latin typeface="Times New Roman" pitchFamily="18" charset="0"/>
              </a:rPr>
              <a:t>План-схема, раздели и запиши или нарисуй;</a:t>
            </a:r>
          </a:p>
          <a:p>
            <a:pPr>
              <a:defRPr/>
            </a:pPr>
            <a:r>
              <a:rPr lang="ru-RU" sz="3000" b="1" dirty="0" smtClean="0">
                <a:latin typeface="Times New Roman" pitchFamily="18" charset="0"/>
              </a:rPr>
              <a:t>Участие в сочинительстве загадок, </a:t>
            </a:r>
            <a:r>
              <a:rPr lang="ru-RU" sz="3000" b="1" dirty="0" err="1" smtClean="0">
                <a:latin typeface="Times New Roman" pitchFamily="18" charset="0"/>
              </a:rPr>
              <a:t>потешек</a:t>
            </a:r>
            <a:r>
              <a:rPr lang="ru-RU" sz="3000" b="1" dirty="0" smtClean="0">
                <a:latin typeface="Times New Roman" pitchFamily="18" charset="0"/>
              </a:rPr>
              <a:t>, </a:t>
            </a:r>
          </a:p>
          <a:p>
            <a:pPr>
              <a:buNone/>
              <a:defRPr/>
            </a:pPr>
            <a:r>
              <a:rPr lang="ru-RU" sz="3000" b="1" dirty="0" smtClean="0">
                <a:latin typeface="Times New Roman" pitchFamily="18" charset="0"/>
              </a:rPr>
              <a:t>    небылиц, сказок, забавных историй с героями изученных произведений;</a:t>
            </a:r>
          </a:p>
          <a:p>
            <a:pPr>
              <a:defRPr/>
            </a:pPr>
            <a:r>
              <a:rPr lang="ru-RU" sz="3000" b="1" dirty="0" smtClean="0">
                <a:latin typeface="Times New Roman" pitchFamily="18" charset="0"/>
              </a:rPr>
              <a:t> «Дописывание», «</a:t>
            </a:r>
            <a:r>
              <a:rPr lang="ru-RU" sz="3000" b="1" dirty="0" err="1" smtClean="0">
                <a:latin typeface="Times New Roman" pitchFamily="18" charset="0"/>
              </a:rPr>
              <a:t>досказывание</a:t>
            </a:r>
            <a:r>
              <a:rPr lang="ru-RU" sz="3000" b="1" dirty="0" smtClean="0">
                <a:latin typeface="Times New Roman" pitchFamily="18" charset="0"/>
              </a:rPr>
              <a:t>», сочинительство четверостиший;</a:t>
            </a:r>
          </a:p>
          <a:p>
            <a:pPr>
              <a:defRPr/>
            </a:pPr>
            <a:r>
              <a:rPr lang="ru-RU" sz="3000" b="1" dirty="0" smtClean="0">
                <a:latin typeface="Times New Roman" pitchFamily="18" charset="0"/>
              </a:rPr>
              <a:t>Придумывание продолжения произведения, изменение начала и продолжения произведения</a:t>
            </a:r>
          </a:p>
          <a:p>
            <a:pPr>
              <a:buNone/>
            </a:pPr>
            <a:endParaRPr lang="ru-RU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0004-005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Творческие задания в 4 классе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defRPr/>
            </a:pPr>
            <a:r>
              <a:rPr lang="ru-RU" sz="3600" b="1" dirty="0" smtClean="0">
                <a:latin typeface="Times New Roman" pitchFamily="18" charset="0"/>
              </a:rPr>
              <a:t>Умение составлять  модельный, картинный, эскизно-модельный план, схемы «экологических отношений», сравнительные таблицы;</a:t>
            </a:r>
          </a:p>
          <a:p>
            <a:pPr>
              <a:lnSpc>
                <a:spcPct val="110000"/>
              </a:lnSpc>
              <a:defRPr/>
            </a:pPr>
            <a:r>
              <a:rPr lang="ru-RU" sz="3600" b="1" dirty="0" smtClean="0">
                <a:latin typeface="Times New Roman" pitchFamily="18" charset="0"/>
              </a:rPr>
              <a:t>Умение писать небольшие сочинения, изложения по текстам литературных произведений, сочинение сказок, загадок, </a:t>
            </a:r>
            <a:r>
              <a:rPr lang="ru-RU" sz="3600" b="1" dirty="0" err="1" smtClean="0">
                <a:latin typeface="Times New Roman" pitchFamily="18" charset="0"/>
              </a:rPr>
              <a:t>потешек</a:t>
            </a:r>
            <a:r>
              <a:rPr lang="ru-RU" sz="3600" b="1" dirty="0" smtClean="0">
                <a:latin typeface="Times New Roman" pitchFamily="18" charset="0"/>
              </a:rPr>
              <a:t>;</a:t>
            </a:r>
          </a:p>
          <a:p>
            <a:pPr>
              <a:lnSpc>
                <a:spcPct val="110000"/>
              </a:lnSpc>
              <a:defRPr/>
            </a:pPr>
            <a:r>
              <a:rPr lang="ru-RU" sz="3600" b="1" dirty="0" smtClean="0">
                <a:latin typeface="Times New Roman" pitchFamily="18" charset="0"/>
              </a:rPr>
              <a:t>Умение писать отзывы, аннотации по книге, сопоставлять каталожную карточку;</a:t>
            </a:r>
          </a:p>
          <a:p>
            <a:pPr>
              <a:lnSpc>
                <a:spcPct val="110000"/>
              </a:lnSpc>
              <a:defRPr/>
            </a:pPr>
            <a:r>
              <a:rPr lang="ru-RU" sz="3600" b="1" dirty="0" smtClean="0">
                <a:latin typeface="Times New Roman" pitchFamily="18" charset="0"/>
              </a:rPr>
              <a:t>Умение воспроизводить сценические действия в играх-драматизациях, игровых диалогах, театральных играх;</a:t>
            </a:r>
          </a:p>
          <a:p>
            <a:pPr>
              <a:lnSpc>
                <a:spcPct val="110000"/>
              </a:lnSpc>
              <a:defRPr/>
            </a:pPr>
            <a:r>
              <a:rPr lang="ru-RU" sz="3600" b="1" dirty="0" smtClean="0">
                <a:latin typeface="Times New Roman" pitchFamily="18" charset="0"/>
              </a:rPr>
              <a:t>Сочинение собственных произведений, создание  книжек-малышек с авторскими работами, умение работать с  книгой и справочниками.</a:t>
            </a:r>
          </a:p>
          <a:p>
            <a:pPr>
              <a:buNone/>
            </a:pPr>
            <a:endParaRPr lang="ru-RU" sz="3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662</TotalTime>
  <Words>900</Words>
  <Application>Microsoft Office PowerPoint</Application>
  <PresentationFormat>Экран (4:3)</PresentationFormat>
  <Paragraphs>147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Развитие креативного мышления на уроках литературного чтения в начальной школе</vt:lpstr>
      <vt:lpstr>Слайд 2</vt:lpstr>
      <vt:lpstr>Слайд 3</vt:lpstr>
      <vt:lpstr>Слайд 4</vt:lpstr>
      <vt:lpstr>Слайд 5</vt:lpstr>
      <vt:lpstr>Слайд 6</vt:lpstr>
      <vt:lpstr>Творческие задания в 1 классе</vt:lpstr>
      <vt:lpstr>Творческие задания во 2 и 3 классе</vt:lpstr>
      <vt:lpstr>Творческие задания в 4 классе</vt:lpstr>
      <vt:lpstr>Слайд 10</vt:lpstr>
      <vt:lpstr>Специальные упражнения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Ассоциативные цепочки </vt:lpstr>
      <vt:lpstr>Алгоритм составления загадок</vt:lpstr>
      <vt:lpstr>Составь загадку</vt:lpstr>
      <vt:lpstr>  Метафора - это перенесение свойств одного предмета (явления) на другой на основании признака  </vt:lpstr>
      <vt:lpstr>Напиши метафору</vt:lpstr>
      <vt:lpstr>Понятие «Противоречие»</vt:lpstr>
      <vt:lpstr>Слайд 25</vt:lpstr>
      <vt:lpstr>Слайд 26</vt:lpstr>
      <vt:lpstr>Слайд 27</vt:lpstr>
      <vt:lpstr>Информационные источники</vt:lpstr>
      <vt:lpstr>Использованы материалы сайтов: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креативного мышления на уроках и во внеурочное время в начальной школе.</dc:title>
  <dc:creator>Света</dc:creator>
  <cp:lastModifiedBy>Домашний</cp:lastModifiedBy>
  <cp:revision>68</cp:revision>
  <dcterms:created xsi:type="dcterms:W3CDTF">2020-10-11T13:08:56Z</dcterms:created>
  <dcterms:modified xsi:type="dcterms:W3CDTF">2022-12-05T18:23:46Z</dcterms:modified>
</cp:coreProperties>
</file>