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59" r:id="rId4"/>
    <p:sldId id="260" r:id="rId5"/>
    <p:sldId id="258" r:id="rId6"/>
    <p:sldId id="261" r:id="rId7"/>
    <p:sldId id="257" r:id="rId8"/>
    <p:sldId id="263" r:id="rId9"/>
    <p:sldId id="264" r:id="rId10"/>
    <p:sldId id="265" r:id="rId11"/>
    <p:sldId id="266" r:id="rId12"/>
    <p:sldId id="267" r:id="rId13"/>
    <p:sldId id="268" r:id="rId14"/>
    <p:sldId id="269" r:id="rId15"/>
    <p:sldId id="271" r:id="rId16"/>
    <p:sldId id="273" r:id="rId17"/>
    <p:sldId id="272" r:id="rId18"/>
    <p:sldId id="270" r:id="rId19"/>
    <p:sldId id="274" r:id="rId20"/>
    <p:sldId id="275" r:id="rId21"/>
    <p:sldId id="276" r:id="rId22"/>
    <p:sldId id="277" r:id="rId23"/>
    <p:sldId id="280" r:id="rId24"/>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40" autoAdjust="0"/>
    <p:restoredTop sz="94660"/>
  </p:normalViewPr>
  <p:slideViewPr>
    <p:cSldViewPr snapToGrid="0">
      <p:cViewPr varScale="1">
        <p:scale>
          <a:sx n="115" d="100"/>
          <a:sy n="115" d="100"/>
        </p:scale>
        <p:origin x="372"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12B8C7D1-A543-409F-90AF-D2AA81191B45}" type="datetimeFigureOut">
              <a:rPr lang="ru-RU" smtClean="0"/>
              <a:t>18.12.2022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F9DD6A4-ED02-4A8F-99CF-1FE7F1A66768}" type="slidenum">
              <a:rPr lang="ru-RU" smtClean="0"/>
              <a:t>‹#›</a:t>
            </a:fld>
            <a:endParaRPr lang="ru-RU"/>
          </a:p>
        </p:txBody>
      </p:sp>
    </p:spTree>
    <p:extLst>
      <p:ext uri="{BB962C8B-B14F-4D97-AF65-F5344CB8AC3E}">
        <p14:creationId xmlns:p14="http://schemas.microsoft.com/office/powerpoint/2010/main" val="30949637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2B8C7D1-A543-409F-90AF-D2AA81191B45}" type="datetimeFigureOut">
              <a:rPr lang="ru-RU" smtClean="0"/>
              <a:t>18.12.2022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F9DD6A4-ED02-4A8F-99CF-1FE7F1A66768}" type="slidenum">
              <a:rPr lang="ru-RU" smtClean="0"/>
              <a:t>‹#›</a:t>
            </a:fld>
            <a:endParaRPr lang="ru-RU"/>
          </a:p>
        </p:txBody>
      </p:sp>
    </p:spTree>
    <p:extLst>
      <p:ext uri="{BB962C8B-B14F-4D97-AF65-F5344CB8AC3E}">
        <p14:creationId xmlns:p14="http://schemas.microsoft.com/office/powerpoint/2010/main" val="4246984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2B8C7D1-A543-409F-90AF-D2AA81191B45}" type="datetimeFigureOut">
              <a:rPr lang="ru-RU" smtClean="0"/>
              <a:t>18.12.2022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F9DD6A4-ED02-4A8F-99CF-1FE7F1A66768}" type="slidenum">
              <a:rPr lang="ru-RU" smtClean="0"/>
              <a:t>‹#›</a:t>
            </a:fld>
            <a:endParaRPr lang="ru-RU"/>
          </a:p>
        </p:txBody>
      </p:sp>
    </p:spTree>
    <p:extLst>
      <p:ext uri="{BB962C8B-B14F-4D97-AF65-F5344CB8AC3E}">
        <p14:creationId xmlns:p14="http://schemas.microsoft.com/office/powerpoint/2010/main" val="16403804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2B8C7D1-A543-409F-90AF-D2AA81191B45}" type="datetimeFigureOut">
              <a:rPr lang="ru-RU" smtClean="0"/>
              <a:t>18.12.2022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F9DD6A4-ED02-4A8F-99CF-1FE7F1A66768}" type="slidenum">
              <a:rPr lang="ru-RU" smtClean="0"/>
              <a:t>‹#›</a:t>
            </a:fld>
            <a:endParaRPr lang="ru-RU"/>
          </a:p>
        </p:txBody>
      </p:sp>
    </p:spTree>
    <p:extLst>
      <p:ext uri="{BB962C8B-B14F-4D97-AF65-F5344CB8AC3E}">
        <p14:creationId xmlns:p14="http://schemas.microsoft.com/office/powerpoint/2010/main" val="12503570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12B8C7D1-A543-409F-90AF-D2AA81191B45}" type="datetimeFigureOut">
              <a:rPr lang="ru-RU" smtClean="0"/>
              <a:t>18.12.2022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F9DD6A4-ED02-4A8F-99CF-1FE7F1A66768}" type="slidenum">
              <a:rPr lang="ru-RU" smtClean="0"/>
              <a:t>‹#›</a:t>
            </a:fld>
            <a:endParaRPr lang="ru-RU"/>
          </a:p>
        </p:txBody>
      </p:sp>
    </p:spTree>
    <p:extLst>
      <p:ext uri="{BB962C8B-B14F-4D97-AF65-F5344CB8AC3E}">
        <p14:creationId xmlns:p14="http://schemas.microsoft.com/office/powerpoint/2010/main" val="10215976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12B8C7D1-A543-409F-90AF-D2AA81191B45}" type="datetimeFigureOut">
              <a:rPr lang="ru-RU" smtClean="0"/>
              <a:t>18.12.2022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F9DD6A4-ED02-4A8F-99CF-1FE7F1A66768}" type="slidenum">
              <a:rPr lang="ru-RU" smtClean="0"/>
              <a:t>‹#›</a:t>
            </a:fld>
            <a:endParaRPr lang="ru-RU"/>
          </a:p>
        </p:txBody>
      </p:sp>
    </p:spTree>
    <p:extLst>
      <p:ext uri="{BB962C8B-B14F-4D97-AF65-F5344CB8AC3E}">
        <p14:creationId xmlns:p14="http://schemas.microsoft.com/office/powerpoint/2010/main" val="32086986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12B8C7D1-A543-409F-90AF-D2AA81191B45}" type="datetimeFigureOut">
              <a:rPr lang="ru-RU" smtClean="0"/>
              <a:t>18.12.2022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F9DD6A4-ED02-4A8F-99CF-1FE7F1A66768}" type="slidenum">
              <a:rPr lang="ru-RU" smtClean="0"/>
              <a:t>‹#›</a:t>
            </a:fld>
            <a:endParaRPr lang="ru-RU"/>
          </a:p>
        </p:txBody>
      </p:sp>
    </p:spTree>
    <p:extLst>
      <p:ext uri="{BB962C8B-B14F-4D97-AF65-F5344CB8AC3E}">
        <p14:creationId xmlns:p14="http://schemas.microsoft.com/office/powerpoint/2010/main" val="3408079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12B8C7D1-A543-409F-90AF-D2AA81191B45}" type="datetimeFigureOut">
              <a:rPr lang="ru-RU" smtClean="0"/>
              <a:t>18.12.2022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F9DD6A4-ED02-4A8F-99CF-1FE7F1A66768}" type="slidenum">
              <a:rPr lang="ru-RU" smtClean="0"/>
              <a:t>‹#›</a:t>
            </a:fld>
            <a:endParaRPr lang="ru-RU"/>
          </a:p>
        </p:txBody>
      </p:sp>
    </p:spTree>
    <p:extLst>
      <p:ext uri="{BB962C8B-B14F-4D97-AF65-F5344CB8AC3E}">
        <p14:creationId xmlns:p14="http://schemas.microsoft.com/office/powerpoint/2010/main" val="7480578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2B8C7D1-A543-409F-90AF-D2AA81191B45}" type="datetimeFigureOut">
              <a:rPr lang="ru-RU" smtClean="0"/>
              <a:t>18.12.2022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F9DD6A4-ED02-4A8F-99CF-1FE7F1A66768}" type="slidenum">
              <a:rPr lang="ru-RU" smtClean="0"/>
              <a:t>‹#›</a:t>
            </a:fld>
            <a:endParaRPr lang="ru-RU"/>
          </a:p>
        </p:txBody>
      </p:sp>
    </p:spTree>
    <p:extLst>
      <p:ext uri="{BB962C8B-B14F-4D97-AF65-F5344CB8AC3E}">
        <p14:creationId xmlns:p14="http://schemas.microsoft.com/office/powerpoint/2010/main" val="24457149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12B8C7D1-A543-409F-90AF-D2AA81191B45}" type="datetimeFigureOut">
              <a:rPr lang="ru-RU" smtClean="0"/>
              <a:t>18.12.2022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F9DD6A4-ED02-4A8F-99CF-1FE7F1A66768}" type="slidenum">
              <a:rPr lang="ru-RU" smtClean="0"/>
              <a:t>‹#›</a:t>
            </a:fld>
            <a:endParaRPr lang="ru-RU"/>
          </a:p>
        </p:txBody>
      </p:sp>
    </p:spTree>
    <p:extLst>
      <p:ext uri="{BB962C8B-B14F-4D97-AF65-F5344CB8AC3E}">
        <p14:creationId xmlns:p14="http://schemas.microsoft.com/office/powerpoint/2010/main" val="17686317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12B8C7D1-A543-409F-90AF-D2AA81191B45}" type="datetimeFigureOut">
              <a:rPr lang="ru-RU" smtClean="0"/>
              <a:t>18.12.2022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F9DD6A4-ED02-4A8F-99CF-1FE7F1A66768}" type="slidenum">
              <a:rPr lang="ru-RU" smtClean="0"/>
              <a:t>‹#›</a:t>
            </a:fld>
            <a:endParaRPr lang="ru-RU"/>
          </a:p>
        </p:txBody>
      </p:sp>
    </p:spTree>
    <p:extLst>
      <p:ext uri="{BB962C8B-B14F-4D97-AF65-F5344CB8AC3E}">
        <p14:creationId xmlns:p14="http://schemas.microsoft.com/office/powerpoint/2010/main" val="12511194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2B8C7D1-A543-409F-90AF-D2AA81191B45}" type="datetimeFigureOut">
              <a:rPr lang="ru-RU" smtClean="0"/>
              <a:t>18.12.2022</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9DD6A4-ED02-4A8F-99CF-1FE7F1A66768}" type="slidenum">
              <a:rPr lang="ru-RU" smtClean="0"/>
              <a:t>‹#›</a:t>
            </a:fld>
            <a:endParaRPr lang="ru-RU"/>
          </a:p>
        </p:txBody>
      </p:sp>
    </p:spTree>
    <p:extLst>
      <p:ext uri="{BB962C8B-B14F-4D97-AF65-F5344CB8AC3E}">
        <p14:creationId xmlns:p14="http://schemas.microsoft.com/office/powerpoint/2010/main" val="30760775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1406653"/>
          </a:xfrm>
        </p:spPr>
        <p:txBody>
          <a:bodyPr>
            <a:normAutofit/>
          </a:bodyPr>
          <a:lstStyle/>
          <a:p>
            <a:r>
              <a:rPr lang="ru-RU" sz="4000" dirty="0" smtClean="0"/>
              <a:t>«Развитие речи детей в игровой деятельности» </a:t>
            </a:r>
            <a:endParaRPr lang="ru-RU" sz="4000" dirty="0"/>
          </a:p>
        </p:txBody>
      </p:sp>
      <p:sp>
        <p:nvSpPr>
          <p:cNvPr id="3" name="Подзаголовок 2"/>
          <p:cNvSpPr>
            <a:spLocks noGrp="1"/>
          </p:cNvSpPr>
          <p:nvPr>
            <p:ph type="subTitle" idx="1"/>
          </p:nvPr>
        </p:nvSpPr>
        <p:spPr>
          <a:xfrm>
            <a:off x="7257534" y="3602038"/>
            <a:ext cx="3410465" cy="1655762"/>
          </a:xfrm>
        </p:spPr>
        <p:txBody>
          <a:bodyPr>
            <a:normAutofit fontScale="92500"/>
          </a:bodyPr>
          <a:lstStyle/>
          <a:p>
            <a:r>
              <a:rPr lang="ru-RU" dirty="0" smtClean="0"/>
              <a:t>Подготовила воспитатель МДОУ « Детский сад «Светлячок»</a:t>
            </a:r>
          </a:p>
          <a:p>
            <a:r>
              <a:rPr lang="ru-RU" dirty="0" err="1" smtClean="0"/>
              <a:t>Фалилеева</a:t>
            </a:r>
            <a:r>
              <a:rPr lang="ru-RU" dirty="0" smtClean="0"/>
              <a:t> Ю.С.</a:t>
            </a:r>
            <a:endParaRPr lang="ru-RU" dirty="0"/>
          </a:p>
        </p:txBody>
      </p:sp>
    </p:spTree>
    <p:extLst>
      <p:ext uri="{BB962C8B-B14F-4D97-AF65-F5344CB8AC3E}">
        <p14:creationId xmlns:p14="http://schemas.microsoft.com/office/powerpoint/2010/main" val="15507754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endParaRPr lang="ru-RU"/>
          </a:p>
        </p:txBody>
      </p:sp>
      <p:sp>
        <p:nvSpPr>
          <p:cNvPr id="6" name="Объект 5"/>
          <p:cNvSpPr>
            <a:spLocks noGrp="1"/>
          </p:cNvSpPr>
          <p:nvPr>
            <p:ph idx="1"/>
          </p:nvPr>
        </p:nvSpPr>
        <p:spPr/>
        <p:txBody>
          <a:bodyPr>
            <a:normAutofit fontScale="77500" lnSpcReduction="20000"/>
          </a:bodyPr>
          <a:lstStyle/>
          <a:p>
            <a:r>
              <a:rPr lang="ru-RU" dirty="0"/>
              <a:t>Стихов в сочетании с движением огромное количество. У каждого воспитателя своя подборка. Использовать их можно и как динамические паузы на занятиях, и на прогулке, и во время игр в группе.</a:t>
            </a:r>
          </a:p>
          <a:p>
            <a:r>
              <a:rPr lang="ru-RU" dirty="0"/>
              <a:t>Стоит отметить важный момент: при заучивании стихотворений, которые будут сопровождаться движениями, необходимо учить одновременно с движениями. Так текст запомнится быстрее, т.к. двигательная память запоминает последовательность движений, и помогает быстрее запомнить текст.</a:t>
            </a:r>
          </a:p>
          <a:p>
            <a:r>
              <a:rPr lang="ru-RU" dirty="0"/>
              <a:t>Проговаривание стихотворных текстов в сочетании с ритмичными движениями помогают преодолеть аритмичность при чтении стихотворений. Мы часто сталкиваемся с тем, что дети рассказывают стихи нараспев, растягивая слова. Справиться с этим можно, добавив ритмичные движения (</a:t>
            </a:r>
            <a:r>
              <a:rPr lang="ru-RU" dirty="0" err="1"/>
              <a:t>марширование</a:t>
            </a:r>
            <a:r>
              <a:rPr lang="ru-RU" dirty="0"/>
              <a:t>, хлопки в ладоши, наклоны туловища).</a:t>
            </a:r>
          </a:p>
          <a:p>
            <a:r>
              <a:rPr lang="ru-RU" dirty="0"/>
              <a:t>Например, </a:t>
            </a:r>
            <a:r>
              <a:rPr lang="ru-RU" i="1" dirty="0"/>
              <a:t>Наша Таня громко плачет…</a:t>
            </a:r>
            <a:r>
              <a:rPr lang="ru-RU" dirty="0"/>
              <a:t> проговорить, ритмично маршируя.</a:t>
            </a:r>
          </a:p>
          <a:p>
            <a:r>
              <a:rPr lang="ru-RU" dirty="0"/>
              <a:t>При этом необходимо учитывать, что только при многократных систематических повторениях образуются двигательные динамические стереотипы.</a:t>
            </a:r>
          </a:p>
          <a:p>
            <a:pPr marL="0" indent="0">
              <a:buNone/>
            </a:pPr>
            <a:endParaRPr lang="ru-RU" dirty="0"/>
          </a:p>
        </p:txBody>
      </p:sp>
    </p:spTree>
    <p:extLst>
      <p:ext uri="{BB962C8B-B14F-4D97-AF65-F5344CB8AC3E}">
        <p14:creationId xmlns:p14="http://schemas.microsoft.com/office/powerpoint/2010/main" val="21646316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672843"/>
          </a:xfrm>
        </p:spPr>
        <p:txBody>
          <a:bodyPr>
            <a:normAutofit/>
          </a:bodyPr>
          <a:lstStyle/>
          <a:p>
            <a:r>
              <a:rPr lang="ru-RU" sz="3200" b="1" dirty="0" err="1" smtClean="0">
                <a:solidFill>
                  <a:srgbClr val="FF0000"/>
                </a:solidFill>
              </a:rPr>
              <a:t>Логоритмика</a:t>
            </a:r>
            <a:r>
              <a:rPr lang="ru-RU" sz="3200" b="1" dirty="0" smtClean="0">
                <a:solidFill>
                  <a:srgbClr val="FF0000"/>
                </a:solidFill>
              </a:rPr>
              <a:t>-способ взаимодействия движений и речи</a:t>
            </a:r>
            <a:endParaRPr lang="ru-RU" sz="3200" b="1" dirty="0">
              <a:solidFill>
                <a:srgbClr val="FF0000"/>
              </a:solidFill>
            </a:endParaRPr>
          </a:p>
        </p:txBody>
      </p:sp>
      <p:sp>
        <p:nvSpPr>
          <p:cNvPr id="3" name="Объект 2"/>
          <p:cNvSpPr>
            <a:spLocks noGrp="1"/>
          </p:cNvSpPr>
          <p:nvPr>
            <p:ph idx="1"/>
          </p:nvPr>
        </p:nvSpPr>
        <p:spPr/>
        <p:txBody>
          <a:bodyPr>
            <a:normAutofit/>
          </a:bodyPr>
          <a:lstStyle/>
          <a:p>
            <a:r>
              <a:rPr lang="ru-RU" dirty="0" smtClean="0"/>
              <a:t> </a:t>
            </a:r>
            <a:r>
              <a:rPr lang="ru-RU" dirty="0" err="1"/>
              <a:t>Логоритмика</a:t>
            </a:r>
            <a:r>
              <a:rPr lang="ru-RU" dirty="0"/>
              <a:t> – это система двигательных упражнений, в которых различные движения сочетаются с произнесением специального речевого материала и музыки. Именно музыка является организующим и руководящим началом в </a:t>
            </a:r>
            <a:r>
              <a:rPr lang="ru-RU" dirty="0" err="1"/>
              <a:t>логоритмике</a:t>
            </a:r>
            <a:r>
              <a:rPr lang="ru-RU" dirty="0"/>
              <a:t>.</a:t>
            </a:r>
          </a:p>
          <a:p>
            <a:r>
              <a:rPr lang="ru-RU" dirty="0"/>
              <a:t>Музыка используется для упорядочения темпа и характера движения ребёнка, развития </a:t>
            </a:r>
            <a:r>
              <a:rPr lang="ru-RU" dirty="0" err="1"/>
              <a:t>мелодико</a:t>
            </a:r>
            <a:r>
              <a:rPr lang="ru-RU" dirty="0"/>
              <a:t> интонационных характеристик голоса и умения координировать пение, речь и движение.</a:t>
            </a:r>
          </a:p>
          <a:p>
            <a:endParaRPr lang="ru-RU" dirty="0"/>
          </a:p>
        </p:txBody>
      </p:sp>
    </p:spTree>
    <p:extLst>
      <p:ext uri="{BB962C8B-B14F-4D97-AF65-F5344CB8AC3E}">
        <p14:creationId xmlns:p14="http://schemas.microsoft.com/office/powerpoint/2010/main" val="4879109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838200" y="365125"/>
            <a:ext cx="10515600" cy="730507"/>
          </a:xfrm>
        </p:spPr>
        <p:txBody>
          <a:bodyPr/>
          <a:lstStyle/>
          <a:p>
            <a:endParaRPr lang="ru-RU" dirty="0"/>
          </a:p>
        </p:txBody>
      </p:sp>
      <p:sp>
        <p:nvSpPr>
          <p:cNvPr id="6" name="Объект 5"/>
          <p:cNvSpPr>
            <a:spLocks noGrp="1"/>
          </p:cNvSpPr>
          <p:nvPr>
            <p:ph sz="half" idx="2"/>
          </p:nvPr>
        </p:nvSpPr>
        <p:spPr>
          <a:xfrm>
            <a:off x="1064029" y="1825625"/>
            <a:ext cx="10289771" cy="4351338"/>
          </a:xfrm>
        </p:spPr>
        <p:txBody>
          <a:bodyPr>
            <a:normAutofit/>
          </a:bodyPr>
          <a:lstStyle/>
          <a:p>
            <a:pPr marL="0" indent="0">
              <a:buNone/>
            </a:pPr>
            <a:r>
              <a:rPr lang="ru-RU" dirty="0" smtClean="0"/>
              <a:t>	На занятиях отрабатываются ритмическая структура слова, и чёткое произношение доступных по возрасту звуков, обогащается словарь детей. Речевой материал поэтапно усложняется. Многократное повторение изученного содействует выработке двигательных, слуховых, речевых и певческих навыков. 	Педагоги, воспитатели могут проводить </a:t>
            </a:r>
            <a:r>
              <a:rPr lang="ru-RU" dirty="0" err="1" smtClean="0"/>
              <a:t>логоритмические</a:t>
            </a:r>
            <a:r>
              <a:rPr lang="ru-RU" dirty="0" smtClean="0"/>
              <a:t> упражнения на разных этапах занятий: перед началом, в процессе (физкультминутка), после занятий. А также во время утренней гимнастики, на музыкальных занятиях, на занятиях по физической культуре.</a:t>
            </a:r>
            <a:endParaRPr lang="ru-RU" dirty="0"/>
          </a:p>
        </p:txBody>
      </p:sp>
    </p:spTree>
    <p:extLst>
      <p:ext uri="{BB962C8B-B14F-4D97-AF65-F5344CB8AC3E}">
        <p14:creationId xmlns:p14="http://schemas.microsoft.com/office/powerpoint/2010/main" val="16078419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Заголовок 7"/>
          <p:cNvSpPr>
            <a:spLocks noGrp="1"/>
          </p:cNvSpPr>
          <p:nvPr>
            <p:ph type="title"/>
          </p:nvPr>
        </p:nvSpPr>
        <p:spPr>
          <a:xfrm>
            <a:off x="838200" y="365126"/>
            <a:ext cx="10515600" cy="582226"/>
          </a:xfrm>
        </p:spPr>
        <p:txBody>
          <a:bodyPr>
            <a:normAutofit fontScale="90000"/>
          </a:bodyPr>
          <a:lstStyle/>
          <a:p>
            <a:r>
              <a:rPr lang="ru-RU" dirty="0" smtClean="0">
                <a:solidFill>
                  <a:srgbClr val="FF0000"/>
                </a:solidFill>
              </a:rPr>
              <a:t>Фонетическая ритмика</a:t>
            </a:r>
            <a:endParaRPr lang="ru-RU" dirty="0">
              <a:solidFill>
                <a:srgbClr val="FF0000"/>
              </a:solidFill>
            </a:endParaRPr>
          </a:p>
        </p:txBody>
      </p:sp>
      <p:sp>
        <p:nvSpPr>
          <p:cNvPr id="7" name="Объект 6"/>
          <p:cNvSpPr>
            <a:spLocks noGrp="1"/>
          </p:cNvSpPr>
          <p:nvPr>
            <p:ph idx="1"/>
          </p:nvPr>
        </p:nvSpPr>
        <p:spPr>
          <a:xfrm>
            <a:off x="838200" y="1285103"/>
            <a:ext cx="10515600" cy="4891860"/>
          </a:xfrm>
        </p:spPr>
        <p:txBody>
          <a:bodyPr>
            <a:normAutofit fontScale="85000" lnSpcReduction="10000"/>
          </a:bodyPr>
          <a:lstStyle/>
          <a:p>
            <a:pPr marL="0" indent="0">
              <a:buNone/>
            </a:pPr>
            <a:r>
              <a:rPr lang="ru-RU" dirty="0" smtClean="0"/>
              <a:t>	Для </a:t>
            </a:r>
            <a:r>
              <a:rPr lang="ru-RU" dirty="0"/>
              <a:t>профилактики нарушений речи в более раннем возрасте за основу занятий можно использовать метод фонетической ритмики. </a:t>
            </a:r>
            <a:r>
              <a:rPr lang="ru-RU" b="1" dirty="0"/>
              <a:t>Фонетическая ритмика</a:t>
            </a:r>
            <a:r>
              <a:rPr lang="ru-RU" dirty="0"/>
              <a:t> - это сочетание отдельных звуков и движений. </a:t>
            </a:r>
            <a:endParaRPr lang="ru-RU" dirty="0" smtClean="0"/>
          </a:p>
          <a:p>
            <a:pPr marL="0" indent="0">
              <a:buNone/>
            </a:pPr>
            <a:r>
              <a:rPr lang="ru-RU" dirty="0" smtClean="0"/>
              <a:t>Например,</a:t>
            </a:r>
          </a:p>
          <a:p>
            <a:pPr marL="0" indent="0">
              <a:buNone/>
            </a:pPr>
            <a:r>
              <a:rPr lang="ru-RU" dirty="0" smtClean="0"/>
              <a:t>Звук (АААА) </a:t>
            </a:r>
            <a:r>
              <a:rPr lang="ru-RU" dirty="0"/>
              <a:t>произносится вместе с движениями рук через верх в стороны. </a:t>
            </a:r>
            <a:endParaRPr lang="ru-RU" dirty="0" smtClean="0"/>
          </a:p>
          <a:p>
            <a:pPr marL="0" indent="0">
              <a:buNone/>
            </a:pPr>
            <a:r>
              <a:rPr lang="ru-RU" dirty="0" smtClean="0"/>
              <a:t>Звук (О) </a:t>
            </a:r>
            <a:r>
              <a:rPr lang="ru-RU" dirty="0"/>
              <a:t>руки с напряжением в </a:t>
            </a:r>
            <a:r>
              <a:rPr lang="ru-RU" dirty="0" smtClean="0"/>
              <a:t>стороны. </a:t>
            </a:r>
          </a:p>
          <a:p>
            <a:pPr marL="0" indent="0">
              <a:buNone/>
            </a:pPr>
            <a:r>
              <a:rPr lang="ru-RU" dirty="0" smtClean="0"/>
              <a:t>Звук (УУУ) </a:t>
            </a:r>
            <a:r>
              <a:rPr lang="ru-RU" dirty="0"/>
              <a:t>руки вперед ладони повернуты от себя, </a:t>
            </a:r>
            <a:endParaRPr lang="ru-RU" dirty="0" smtClean="0"/>
          </a:p>
          <a:p>
            <a:pPr marL="0" indent="0">
              <a:buNone/>
            </a:pPr>
            <a:r>
              <a:rPr lang="ru-RU" dirty="0" smtClean="0"/>
              <a:t>Звук (ИИИ) </a:t>
            </a:r>
            <a:r>
              <a:rPr lang="ru-RU" dirty="0"/>
              <a:t>указательные пальцы направлены вверх, руки </a:t>
            </a:r>
            <a:r>
              <a:rPr lang="ru-RU" dirty="0" smtClean="0"/>
              <a:t>поднимаются высоко</a:t>
            </a:r>
            <a:r>
              <a:rPr lang="ru-RU" dirty="0"/>
              <a:t>, встать на носочки. </a:t>
            </a:r>
            <a:endParaRPr lang="ru-RU" dirty="0" smtClean="0"/>
          </a:p>
          <a:p>
            <a:pPr marL="0" indent="0">
              <a:buNone/>
            </a:pPr>
            <a:r>
              <a:rPr lang="ru-RU" dirty="0" smtClean="0"/>
              <a:t>Звук (РРР) </a:t>
            </a:r>
            <a:r>
              <a:rPr lang="ru-RU" dirty="0"/>
              <a:t>руки перед собой двигаются кисти, </a:t>
            </a:r>
            <a:endParaRPr lang="ru-RU" dirty="0" smtClean="0"/>
          </a:p>
          <a:p>
            <a:pPr marL="0" indent="0">
              <a:buNone/>
            </a:pPr>
            <a:r>
              <a:rPr lang="ru-RU" dirty="0" smtClean="0"/>
              <a:t>Звук (</a:t>
            </a:r>
            <a:r>
              <a:rPr lang="ru-RU" dirty="0" err="1" smtClean="0"/>
              <a:t>сссс</a:t>
            </a:r>
            <a:r>
              <a:rPr lang="ru-RU" dirty="0" smtClean="0"/>
              <a:t>)- </a:t>
            </a:r>
            <a:r>
              <a:rPr lang="ru-RU" dirty="0"/>
              <a:t>надавливаем на насос, </a:t>
            </a:r>
            <a:endParaRPr lang="ru-RU" dirty="0" smtClean="0"/>
          </a:p>
          <a:p>
            <a:pPr marL="0" indent="0">
              <a:buNone/>
            </a:pPr>
            <a:r>
              <a:rPr lang="ru-RU" dirty="0" smtClean="0"/>
              <a:t>Звук (ЛЛЛЛ)– </a:t>
            </a:r>
            <a:r>
              <a:rPr lang="ru-RU" dirty="0"/>
              <a:t>фонарики и т.д.</a:t>
            </a:r>
          </a:p>
          <a:p>
            <a:endParaRPr lang="ru-RU" dirty="0"/>
          </a:p>
        </p:txBody>
      </p:sp>
    </p:spTree>
    <p:extLst>
      <p:ext uri="{BB962C8B-B14F-4D97-AF65-F5344CB8AC3E}">
        <p14:creationId xmlns:p14="http://schemas.microsoft.com/office/powerpoint/2010/main" val="18977308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solidFill>
                  <a:srgbClr val="FF0000"/>
                </a:solidFill>
              </a:rPr>
              <a:t>П</a:t>
            </a:r>
            <a:r>
              <a:rPr lang="ru-RU" dirty="0" smtClean="0">
                <a:solidFill>
                  <a:srgbClr val="FF0000"/>
                </a:solidFill>
              </a:rPr>
              <a:t>альчиковые игры</a:t>
            </a:r>
            <a:endParaRPr lang="ru-RU" dirty="0">
              <a:solidFill>
                <a:srgbClr val="FF0000"/>
              </a:solidFill>
            </a:endParaRPr>
          </a:p>
        </p:txBody>
      </p:sp>
      <p:sp>
        <p:nvSpPr>
          <p:cNvPr id="3" name="Объект 2"/>
          <p:cNvSpPr>
            <a:spLocks noGrp="1"/>
          </p:cNvSpPr>
          <p:nvPr>
            <p:ph idx="1"/>
          </p:nvPr>
        </p:nvSpPr>
        <p:spPr/>
        <p:txBody>
          <a:bodyPr/>
          <a:lstStyle/>
          <a:p>
            <a:r>
              <a:rPr lang="ru-RU" dirty="0"/>
              <a:t>Движения пальцев рук стимулируют развитие речи в целом и артикуляционной моторики в частности. Первое, что мы начинаем делать при работе с неговорящим ребенком - это развивать моторику пальцев.</a:t>
            </a:r>
          </a:p>
          <a:p>
            <a:r>
              <a:rPr lang="ru-RU" dirty="0"/>
              <a:t>В процессе выполнения физических упражнений и подвижных игр речевые задачи решаются более эффективно и с большим удовольствием для детей, при этом они не устают.</a:t>
            </a:r>
          </a:p>
          <a:p>
            <a:r>
              <a:rPr lang="ru-RU" dirty="0"/>
              <a:t>Использование различных типов двигательной активности в сочетании с текущей </a:t>
            </a:r>
            <a:r>
              <a:rPr lang="ru-RU" dirty="0" smtClean="0"/>
              <a:t>речевой </a:t>
            </a:r>
            <a:r>
              <a:rPr lang="ru-RU" dirty="0"/>
              <a:t>работой является дополнительным ресурсом психомоторной и </a:t>
            </a:r>
            <a:r>
              <a:rPr lang="ru-RU" dirty="0" smtClean="0"/>
              <a:t>речевой коррекции. </a:t>
            </a:r>
            <a:endParaRPr lang="ru-RU" dirty="0"/>
          </a:p>
        </p:txBody>
      </p:sp>
    </p:spTree>
    <p:extLst>
      <p:ext uri="{BB962C8B-B14F-4D97-AF65-F5344CB8AC3E}">
        <p14:creationId xmlns:p14="http://schemas.microsoft.com/office/powerpoint/2010/main" val="33821517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fontScale="90000"/>
          </a:bodyPr>
          <a:lstStyle/>
          <a:p>
            <a:pPr fontAlgn="auto">
              <a:spcBef>
                <a:spcPts val="0"/>
              </a:spcBef>
              <a:spcAft>
                <a:spcPts val="0"/>
              </a:spcAft>
              <a:defRPr/>
            </a:pPr>
            <a:r>
              <a:rPr lang="ru-RU" sz="2700" b="1" i="1" dirty="0" smtClean="0">
                <a:solidFill>
                  <a:schemeClr val="tx2">
                    <a:lumMod val="75000"/>
                  </a:schemeClr>
                </a:solidFill>
                <a:latin typeface="Times New Roman" pitchFamily="18" charset="0"/>
                <a:cs typeface="Times New Roman" pitchFamily="18" charset="0"/>
              </a:rPr>
              <a:t/>
            </a:r>
            <a:br>
              <a:rPr lang="ru-RU" sz="2700" b="1" i="1" dirty="0" smtClean="0">
                <a:solidFill>
                  <a:schemeClr val="tx2">
                    <a:lumMod val="75000"/>
                  </a:schemeClr>
                </a:solidFill>
                <a:latin typeface="Times New Roman" pitchFamily="18" charset="0"/>
                <a:cs typeface="Times New Roman" pitchFamily="18" charset="0"/>
              </a:rPr>
            </a:br>
            <a:r>
              <a:rPr lang="ru-RU" sz="2700" b="1" i="1" dirty="0">
                <a:solidFill>
                  <a:schemeClr val="tx2">
                    <a:lumMod val="75000"/>
                  </a:schemeClr>
                </a:solidFill>
                <a:latin typeface="Times New Roman" pitchFamily="18" charset="0"/>
                <a:cs typeface="Times New Roman" pitchFamily="18" charset="0"/>
              </a:rPr>
              <a:t/>
            </a:r>
            <a:br>
              <a:rPr lang="ru-RU" sz="2700" b="1" i="1" dirty="0">
                <a:solidFill>
                  <a:schemeClr val="tx2">
                    <a:lumMod val="75000"/>
                  </a:schemeClr>
                </a:solidFill>
                <a:latin typeface="Times New Roman" pitchFamily="18" charset="0"/>
                <a:cs typeface="Times New Roman" pitchFamily="18" charset="0"/>
              </a:rPr>
            </a:br>
            <a:r>
              <a:rPr lang="ru-RU" sz="2700" b="1" i="1" dirty="0" smtClean="0">
                <a:solidFill>
                  <a:schemeClr val="tx2">
                    <a:lumMod val="75000"/>
                  </a:schemeClr>
                </a:solidFill>
                <a:latin typeface="Times New Roman" pitchFamily="18" charset="0"/>
                <a:cs typeface="Times New Roman" pitchFamily="18" charset="0"/>
              </a:rPr>
              <a:t/>
            </a:r>
            <a:br>
              <a:rPr lang="ru-RU" sz="2700" b="1" i="1" dirty="0" smtClean="0">
                <a:solidFill>
                  <a:schemeClr val="tx2">
                    <a:lumMod val="75000"/>
                  </a:schemeClr>
                </a:solidFill>
                <a:latin typeface="Times New Roman" pitchFamily="18" charset="0"/>
                <a:cs typeface="Times New Roman" pitchFamily="18" charset="0"/>
              </a:rPr>
            </a:br>
            <a:r>
              <a:rPr lang="ru-RU" sz="2700" b="1" i="1" dirty="0">
                <a:solidFill>
                  <a:schemeClr val="tx2">
                    <a:lumMod val="75000"/>
                  </a:schemeClr>
                </a:solidFill>
                <a:latin typeface="Times New Roman" pitchFamily="18" charset="0"/>
                <a:cs typeface="Times New Roman" pitchFamily="18" charset="0"/>
              </a:rPr>
              <a:t/>
            </a:r>
            <a:br>
              <a:rPr lang="ru-RU" sz="2700" b="1" i="1" dirty="0">
                <a:solidFill>
                  <a:schemeClr val="tx2">
                    <a:lumMod val="75000"/>
                  </a:schemeClr>
                </a:solidFill>
                <a:latin typeface="Times New Roman" pitchFamily="18" charset="0"/>
                <a:cs typeface="Times New Roman" pitchFamily="18" charset="0"/>
              </a:rPr>
            </a:br>
            <a:r>
              <a:rPr lang="ru-RU" sz="2700" b="1" i="1" dirty="0" smtClean="0">
                <a:solidFill>
                  <a:schemeClr val="tx2">
                    <a:lumMod val="75000"/>
                  </a:schemeClr>
                </a:solidFill>
                <a:latin typeface="Times New Roman" pitchFamily="18" charset="0"/>
                <a:cs typeface="Times New Roman" pitchFamily="18" charset="0"/>
              </a:rPr>
              <a:t/>
            </a:r>
            <a:br>
              <a:rPr lang="ru-RU" sz="2700" b="1" i="1" dirty="0" smtClean="0">
                <a:solidFill>
                  <a:schemeClr val="tx2">
                    <a:lumMod val="75000"/>
                  </a:schemeClr>
                </a:solidFill>
                <a:latin typeface="Times New Roman" pitchFamily="18" charset="0"/>
                <a:cs typeface="Times New Roman" pitchFamily="18" charset="0"/>
              </a:rPr>
            </a:br>
            <a:r>
              <a:rPr lang="ru-RU" sz="2700" b="1" i="1" dirty="0">
                <a:solidFill>
                  <a:schemeClr val="tx2">
                    <a:lumMod val="75000"/>
                  </a:schemeClr>
                </a:solidFill>
                <a:latin typeface="Times New Roman" pitchFamily="18" charset="0"/>
                <a:cs typeface="Times New Roman" pitchFamily="18" charset="0"/>
              </a:rPr>
              <a:t/>
            </a:r>
            <a:br>
              <a:rPr lang="ru-RU" sz="2700" b="1" i="1" dirty="0">
                <a:solidFill>
                  <a:schemeClr val="tx2">
                    <a:lumMod val="75000"/>
                  </a:schemeClr>
                </a:solidFill>
                <a:latin typeface="Times New Roman" pitchFamily="18" charset="0"/>
                <a:cs typeface="Times New Roman" pitchFamily="18" charset="0"/>
              </a:rPr>
            </a:br>
            <a:r>
              <a:rPr lang="ru-RU" sz="2400" dirty="0">
                <a:solidFill>
                  <a:srgbClr val="FF0000"/>
                </a:solidFill>
              </a:rPr>
              <a:t>Театрализованная </a:t>
            </a:r>
            <a:r>
              <a:rPr lang="ru-RU" sz="2400" dirty="0" smtClean="0">
                <a:solidFill>
                  <a:srgbClr val="FF0000"/>
                </a:solidFill>
              </a:rPr>
              <a:t>деятельность     </a:t>
            </a:r>
            <a:r>
              <a:rPr lang="ru-RU" sz="2700" b="1" i="1" dirty="0" smtClean="0">
                <a:solidFill>
                  <a:schemeClr val="tx2">
                    <a:lumMod val="75000"/>
                  </a:schemeClr>
                </a:solidFill>
                <a:latin typeface="Times New Roman" pitchFamily="18" charset="0"/>
                <a:cs typeface="Times New Roman" pitchFamily="18" charset="0"/>
              </a:rPr>
              <a:t>Цель </a:t>
            </a:r>
            <a:r>
              <a:rPr lang="ru-RU" sz="2700" b="1" i="1" dirty="0">
                <a:solidFill>
                  <a:schemeClr val="tx2">
                    <a:lumMod val="75000"/>
                  </a:schemeClr>
                </a:solidFill>
                <a:latin typeface="Times New Roman" pitchFamily="18" charset="0"/>
                <a:cs typeface="Times New Roman" pitchFamily="18" charset="0"/>
              </a:rPr>
              <a:t>:</a:t>
            </a:r>
            <a:r>
              <a:rPr lang="ru-RU" sz="2700" dirty="0"/>
              <a:t> </a:t>
            </a:r>
            <a:r>
              <a:rPr lang="ru-RU" sz="2700" dirty="0">
                <a:latin typeface="Times New Roman" pitchFamily="18" charset="0"/>
                <a:cs typeface="Times New Roman" pitchFamily="18" charset="0"/>
              </a:rPr>
              <a:t>создание условий для развития связной речи у детей дошкольного возраста средствами театрализованной деятельности</a:t>
            </a:r>
            <a:r>
              <a:rPr lang="ru-RU" dirty="0">
                <a:latin typeface="Times New Roman" pitchFamily="18" charset="0"/>
                <a:cs typeface="Times New Roman" pitchFamily="18" charset="0"/>
              </a:rPr>
              <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
            </a:r>
            <a:br>
              <a:rPr lang="ru-RU" dirty="0">
                <a:latin typeface="Times New Roman" pitchFamily="18" charset="0"/>
                <a:cs typeface="Times New Roman" pitchFamily="18" charset="0"/>
              </a:rPr>
            </a:br>
            <a:endParaRPr lang="ru-RU" dirty="0"/>
          </a:p>
        </p:txBody>
      </p:sp>
      <p:sp>
        <p:nvSpPr>
          <p:cNvPr id="5" name="Объект 4"/>
          <p:cNvSpPr>
            <a:spLocks noGrp="1"/>
          </p:cNvSpPr>
          <p:nvPr>
            <p:ph sz="half" idx="1"/>
          </p:nvPr>
        </p:nvSpPr>
        <p:spPr>
          <a:xfrm>
            <a:off x="838200" y="1825625"/>
            <a:ext cx="5404658" cy="4351338"/>
          </a:xfrm>
        </p:spPr>
        <p:txBody>
          <a:bodyPr>
            <a:normAutofit/>
          </a:bodyPr>
          <a:lstStyle/>
          <a:p>
            <a:pPr marL="0" indent="0" fontAlgn="auto">
              <a:spcBef>
                <a:spcPts val="0"/>
              </a:spcBef>
              <a:spcAft>
                <a:spcPts val="0"/>
              </a:spcAft>
              <a:buNone/>
              <a:defRPr/>
            </a:pPr>
            <a:r>
              <a:rPr lang="ru-RU" sz="1600" dirty="0" smtClean="0">
                <a:latin typeface="Times New Roman" pitchFamily="18" charset="0"/>
                <a:cs typeface="Times New Roman" pitchFamily="18" charset="0"/>
              </a:rPr>
              <a:t>	В </a:t>
            </a:r>
            <a:r>
              <a:rPr lang="ru-RU" sz="1600" dirty="0">
                <a:latin typeface="Times New Roman" pitchFamily="18" charset="0"/>
                <a:cs typeface="Times New Roman" pitchFamily="18" charset="0"/>
              </a:rPr>
              <a:t>настоящее время всё чаще игровую деятельность детей заменяет компьютер и телевидение, и эта тенденция увеличивается с каждым годом. </a:t>
            </a:r>
          </a:p>
          <a:p>
            <a:pPr marL="0" indent="0" fontAlgn="auto">
              <a:spcBef>
                <a:spcPts val="0"/>
              </a:spcBef>
              <a:spcAft>
                <a:spcPts val="0"/>
              </a:spcAft>
              <a:buNone/>
              <a:defRPr/>
            </a:pPr>
            <a:r>
              <a:rPr lang="ru-RU" sz="1600" dirty="0" smtClean="0">
                <a:latin typeface="Times New Roman" pitchFamily="18" charset="0"/>
                <a:cs typeface="Times New Roman" pitchFamily="18" charset="0"/>
              </a:rPr>
              <a:t>	Вследствие </a:t>
            </a:r>
            <a:r>
              <a:rPr lang="ru-RU" sz="1600" dirty="0">
                <a:latin typeface="Times New Roman" pitchFamily="18" charset="0"/>
                <a:cs typeface="Times New Roman" pitchFamily="18" charset="0"/>
              </a:rPr>
              <a:t>этого за последние годы, отмечается увеличение количества детей, имеющих нарушения связной речи. А ясная и правильная речь — это залог продуктивного общения, уверенности, успешности.</a:t>
            </a:r>
          </a:p>
          <a:p>
            <a:pPr marL="0" indent="0" fontAlgn="auto">
              <a:spcBef>
                <a:spcPts val="0"/>
              </a:spcBef>
              <a:spcAft>
                <a:spcPts val="0"/>
              </a:spcAft>
              <a:buNone/>
              <a:defRPr/>
            </a:pPr>
            <a:r>
              <a:rPr lang="ru-RU" sz="1600" dirty="0">
                <a:latin typeface="Times New Roman" pitchFamily="18" charset="0"/>
                <a:cs typeface="Times New Roman" pitchFamily="18" charset="0"/>
              </a:rPr>
              <a:t> </a:t>
            </a:r>
            <a:r>
              <a:rPr lang="ru-RU" sz="1600" dirty="0" smtClean="0">
                <a:latin typeface="Times New Roman" pitchFamily="18" charset="0"/>
                <a:cs typeface="Times New Roman" pitchFamily="18" charset="0"/>
              </a:rPr>
              <a:t>	Речь </a:t>
            </a:r>
            <a:r>
              <a:rPr lang="ru-RU" sz="1600" dirty="0">
                <a:latin typeface="Times New Roman" pitchFamily="18" charset="0"/>
                <a:cs typeface="Times New Roman" pitchFamily="18" charset="0"/>
              </a:rPr>
              <a:t>во всём своем многообразии, является необходимым компонентом общения, в процессе которого она формируется. </a:t>
            </a:r>
          </a:p>
          <a:p>
            <a:pPr marL="0" indent="0" fontAlgn="auto">
              <a:spcBef>
                <a:spcPts val="0"/>
              </a:spcBef>
              <a:spcAft>
                <a:spcPts val="0"/>
              </a:spcAft>
              <a:buNone/>
              <a:defRPr/>
            </a:pPr>
            <a:r>
              <a:rPr lang="ru-RU" sz="1600" dirty="0" smtClean="0">
                <a:latin typeface="Times New Roman" pitchFamily="18" charset="0"/>
                <a:cs typeface="Times New Roman" pitchFamily="18" charset="0"/>
              </a:rPr>
              <a:t>	Важнейшей </a:t>
            </a:r>
            <a:r>
              <a:rPr lang="ru-RU" sz="1600" dirty="0">
                <a:latin typeface="Times New Roman" pitchFamily="18" charset="0"/>
                <a:cs typeface="Times New Roman" pitchFamily="18" charset="0"/>
              </a:rPr>
              <a:t>предпосылкой совершенствования речевой деятельности является создание эмоционально благополучной ситуации, в которой даже самые необщительные и скованные дети вступают в речевое общение и раскрываются, таким образом, данная тема является всё более значимой и актуальной, чтобы заниматься её изучением.</a:t>
            </a:r>
          </a:p>
          <a:p>
            <a:pPr marL="0" indent="0">
              <a:buNone/>
            </a:pPr>
            <a:endParaRPr lang="ru-RU" sz="1600" dirty="0"/>
          </a:p>
        </p:txBody>
      </p:sp>
      <p:sp>
        <p:nvSpPr>
          <p:cNvPr id="3" name="Объект 2"/>
          <p:cNvSpPr>
            <a:spLocks noGrp="1"/>
          </p:cNvSpPr>
          <p:nvPr>
            <p:ph sz="half" idx="2"/>
          </p:nvPr>
        </p:nvSpPr>
        <p:spPr/>
        <p:txBody>
          <a:bodyPr/>
          <a:lstStyle/>
          <a:p>
            <a:endParaRPr lang="ru-RU" dirty="0"/>
          </a:p>
        </p:txBody>
      </p:sp>
    </p:spTree>
    <p:extLst>
      <p:ext uri="{BB962C8B-B14F-4D97-AF65-F5344CB8AC3E}">
        <p14:creationId xmlns:p14="http://schemas.microsoft.com/office/powerpoint/2010/main" val="38827149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656367"/>
          </a:xfrm>
        </p:spPr>
        <p:txBody>
          <a:bodyPr>
            <a:normAutofit/>
          </a:bodyPr>
          <a:lstStyle/>
          <a:p>
            <a:endParaRPr lang="ru-RU" sz="3600" dirty="0"/>
          </a:p>
        </p:txBody>
      </p:sp>
      <p:sp>
        <p:nvSpPr>
          <p:cNvPr id="3" name="Объект 2"/>
          <p:cNvSpPr>
            <a:spLocks noGrp="1"/>
          </p:cNvSpPr>
          <p:nvPr>
            <p:ph idx="1"/>
          </p:nvPr>
        </p:nvSpPr>
        <p:spPr>
          <a:xfrm>
            <a:off x="838200" y="1252151"/>
            <a:ext cx="10515600" cy="4924812"/>
          </a:xfrm>
        </p:spPr>
        <p:txBody>
          <a:bodyPr>
            <a:normAutofit lnSpcReduction="10000"/>
          </a:bodyPr>
          <a:lstStyle/>
          <a:p>
            <a:pPr marL="0" indent="0" algn="ctr" fontAlgn="auto">
              <a:spcBef>
                <a:spcPts val="0"/>
              </a:spcBef>
              <a:spcAft>
                <a:spcPts val="0"/>
              </a:spcAft>
              <a:buNone/>
              <a:defRPr/>
            </a:pPr>
            <a:r>
              <a:rPr lang="ru-RU" sz="3200" b="1" i="1" dirty="0">
                <a:solidFill>
                  <a:schemeClr val="tx2">
                    <a:lumMod val="75000"/>
                  </a:schemeClr>
                </a:solidFill>
                <a:latin typeface="Times New Roman" pitchFamily="18" charset="0"/>
                <a:cs typeface="Times New Roman" pitchFamily="18" charset="0"/>
              </a:rPr>
              <a:t>Задачи:</a:t>
            </a:r>
          </a:p>
          <a:p>
            <a:pPr algn="ctr" fontAlgn="auto">
              <a:spcBef>
                <a:spcPts val="0"/>
              </a:spcBef>
              <a:spcAft>
                <a:spcPts val="0"/>
              </a:spcAft>
              <a:buFont typeface="Wingdings" pitchFamily="2" charset="2"/>
              <a:buChar char="v"/>
              <a:defRPr/>
            </a:pPr>
            <a:r>
              <a:rPr lang="ru-RU" dirty="0">
                <a:latin typeface="Times New Roman" pitchFamily="18" charset="0"/>
                <a:cs typeface="Times New Roman" pitchFamily="18" charset="0"/>
              </a:rPr>
              <a:t>воспитание творческого, раскованного, эмоционального, общительного ребенка, владеющего своим телом и словом, слышащего и понимающего партнера во взаимодействии;</a:t>
            </a:r>
          </a:p>
          <a:p>
            <a:pPr algn="ctr" fontAlgn="auto">
              <a:spcBef>
                <a:spcPts val="0"/>
              </a:spcBef>
              <a:spcAft>
                <a:spcPts val="0"/>
              </a:spcAft>
              <a:buFont typeface="Wingdings" pitchFamily="2" charset="2"/>
              <a:buChar char="v"/>
              <a:defRPr/>
            </a:pPr>
            <a:r>
              <a:rPr lang="ru-RU" dirty="0">
                <a:latin typeface="Times New Roman" pitchFamily="18" charset="0"/>
                <a:cs typeface="Times New Roman" pitchFamily="18" charset="0"/>
              </a:rPr>
              <a:t> совершенствование грамматического строя речи ребенка, его звуковой культуры, монологической, диалогической формы речи, эффективному общению и речевой выразительности;</a:t>
            </a:r>
          </a:p>
          <a:p>
            <a:pPr algn="ctr" fontAlgn="auto">
              <a:spcBef>
                <a:spcPts val="0"/>
              </a:spcBef>
              <a:spcAft>
                <a:spcPts val="0"/>
              </a:spcAft>
              <a:buFont typeface="Wingdings" pitchFamily="2" charset="2"/>
              <a:buChar char="v"/>
              <a:defRPr/>
            </a:pPr>
            <a:r>
              <a:rPr lang="ru-RU" dirty="0">
                <a:latin typeface="Times New Roman" pitchFamily="18" charset="0"/>
                <a:cs typeface="Times New Roman" pitchFamily="18" charset="0"/>
              </a:rPr>
              <a:t>совершенствование игровых навыков и творческой самостоятельности детей через постановку музыкальных, театральных сказок, кукольных спектаклей, игр-драматизаций, упражнений актерского тренинга;</a:t>
            </a:r>
          </a:p>
          <a:p>
            <a:pPr algn="ctr" fontAlgn="auto">
              <a:spcBef>
                <a:spcPts val="0"/>
              </a:spcBef>
              <a:spcAft>
                <a:spcPts val="0"/>
              </a:spcAft>
              <a:buFont typeface="Wingdings" pitchFamily="2" charset="2"/>
              <a:buChar char="v"/>
              <a:defRPr/>
            </a:pPr>
            <a:r>
              <a:rPr lang="ru-RU" dirty="0">
                <a:latin typeface="Times New Roman" pitchFamily="18" charset="0"/>
                <a:cs typeface="Times New Roman" pitchFamily="18" charset="0"/>
              </a:rPr>
              <a:t>активизация мыслительного процесса и познавательного интереса у детей.</a:t>
            </a:r>
          </a:p>
          <a:p>
            <a:endParaRPr lang="ru-RU" dirty="0"/>
          </a:p>
        </p:txBody>
      </p:sp>
    </p:spTree>
    <p:extLst>
      <p:ext uri="{BB962C8B-B14F-4D97-AF65-F5344CB8AC3E}">
        <p14:creationId xmlns:p14="http://schemas.microsoft.com/office/powerpoint/2010/main" val="12692213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p:txBody>
          <a:bodyPr/>
          <a:lstStyle/>
          <a:p>
            <a:pPr indent="457200" algn="ctr">
              <a:defRPr/>
            </a:pPr>
            <a:r>
              <a:rPr lang="ru-RU" b="1" i="1" dirty="0">
                <a:solidFill>
                  <a:schemeClr val="tx2">
                    <a:lumMod val="75000"/>
                  </a:schemeClr>
                </a:solidFill>
                <a:latin typeface="Times New Roman" pitchFamily="18" charset="0"/>
                <a:cs typeface="Times New Roman" pitchFamily="18" charset="0"/>
              </a:rPr>
              <a:t>Развитие речи дошкольников через театрализованную</a:t>
            </a:r>
          </a:p>
          <a:p>
            <a:pPr indent="0" algn="ctr">
              <a:buNone/>
              <a:defRPr/>
            </a:pPr>
            <a:r>
              <a:rPr lang="ru-RU" b="1" i="1" dirty="0">
                <a:solidFill>
                  <a:schemeClr val="tx2">
                    <a:lumMod val="75000"/>
                  </a:schemeClr>
                </a:solidFill>
                <a:latin typeface="Times New Roman" pitchFamily="18" charset="0"/>
                <a:cs typeface="Times New Roman" pitchFamily="18" charset="0"/>
              </a:rPr>
              <a:t>деятельность будет эффективнее, если:</a:t>
            </a:r>
          </a:p>
          <a:p>
            <a:pPr indent="457200" algn="just" eaLnBrk="0" hangingPunct="0">
              <a:defRPr/>
            </a:pPr>
            <a:r>
              <a:rPr lang="ru-RU" dirty="0">
                <a:latin typeface="Times New Roman" pitchFamily="18" charset="0"/>
                <a:cs typeface="Times New Roman" pitchFamily="18" charset="0"/>
              </a:rPr>
              <a:t>1) использовать специальные задания и упражнения, на формирование выразительности речи, в организованной образовательной деятельности;</a:t>
            </a:r>
          </a:p>
          <a:p>
            <a:pPr indent="457200" algn="just" eaLnBrk="0" hangingPunct="0">
              <a:defRPr/>
            </a:pPr>
            <a:r>
              <a:rPr lang="ru-RU" dirty="0">
                <a:latin typeface="Times New Roman" pitchFamily="18" charset="0"/>
                <a:cs typeface="Times New Roman" pitchFamily="18" charset="0"/>
              </a:rPr>
              <a:t>2) учитывать возрастные и индивидуальные особенности восприятия средств театральной деятельности дошкольников. </a:t>
            </a:r>
          </a:p>
          <a:p>
            <a:pPr indent="457200" algn="just" eaLnBrk="0" hangingPunct="0">
              <a:defRPr/>
            </a:pPr>
            <a:r>
              <a:rPr lang="ru-RU" dirty="0">
                <a:latin typeface="Times New Roman" pitchFamily="18" charset="0"/>
                <a:cs typeface="Times New Roman" pitchFamily="18" charset="0"/>
              </a:rPr>
              <a:t>3) приобщать родителей к совместной театрализованной деятельности.</a:t>
            </a:r>
          </a:p>
          <a:p>
            <a:pPr marL="0" indent="0">
              <a:buNone/>
            </a:pPr>
            <a:endParaRPr lang="ru-RU" dirty="0"/>
          </a:p>
        </p:txBody>
      </p:sp>
    </p:spTree>
    <p:extLst>
      <p:ext uri="{BB962C8B-B14F-4D97-AF65-F5344CB8AC3E}">
        <p14:creationId xmlns:p14="http://schemas.microsoft.com/office/powerpoint/2010/main" val="1410784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631653"/>
          </a:xfrm>
        </p:spPr>
        <p:txBody>
          <a:bodyPr>
            <a:normAutofit fontScale="90000"/>
          </a:bodyPr>
          <a:lstStyle/>
          <a:p>
            <a:endParaRPr lang="ru-RU" dirty="0">
              <a:solidFill>
                <a:srgbClr val="FF0000"/>
              </a:solidFill>
            </a:endParaRPr>
          </a:p>
        </p:txBody>
      </p:sp>
      <p:sp>
        <p:nvSpPr>
          <p:cNvPr id="4" name="Объект 3"/>
          <p:cNvSpPr>
            <a:spLocks noGrp="1"/>
          </p:cNvSpPr>
          <p:nvPr>
            <p:ph sz="half" idx="1"/>
          </p:nvPr>
        </p:nvSpPr>
        <p:spPr>
          <a:xfrm>
            <a:off x="838200" y="1487873"/>
            <a:ext cx="5801497" cy="4879976"/>
          </a:xfrm>
        </p:spPr>
        <p:txBody>
          <a:bodyPr>
            <a:normAutofit fontScale="62500" lnSpcReduction="20000"/>
          </a:bodyPr>
          <a:lstStyle/>
          <a:p>
            <a:pPr marL="342900" lvl="0" indent="-342900" fontAlgn="base">
              <a:spcAft>
                <a:spcPct val="0"/>
              </a:spcAft>
              <a:buClr>
                <a:srgbClr val="FFFFCC"/>
              </a:buClr>
              <a:buSzPct val="70000"/>
              <a:buNone/>
            </a:pPr>
            <a:r>
              <a:rPr lang="ru-RU" altLang="ru-RU" dirty="0" smtClean="0">
                <a:solidFill>
                  <a:schemeClr val="tx1"/>
                </a:solidFill>
                <a:latin typeface="Times New Roman" panose="02020603050405020304" pitchFamily="18" charset="0"/>
                <a:cs typeface="Times New Roman" panose="02020603050405020304" pitchFamily="18" charset="0"/>
              </a:rPr>
              <a:t>    		</a:t>
            </a:r>
            <a:r>
              <a:rPr lang="ru-RU" sz="3200" b="1" i="1" dirty="0" smtClean="0">
                <a:solidFill>
                  <a:schemeClr val="tx2">
                    <a:lumMod val="75000"/>
                  </a:schemeClr>
                </a:solidFill>
                <a:latin typeface="Times New Roman" pitchFamily="18" charset="0"/>
                <a:cs typeface="Times New Roman" pitchFamily="18" charset="0"/>
              </a:rPr>
              <a:t> Значение:</a:t>
            </a:r>
            <a:r>
              <a:rPr lang="ru-RU" dirty="0" smtClean="0">
                <a:latin typeface="Times New Roman" pitchFamily="18" charset="0"/>
                <a:cs typeface="Times New Roman" pitchFamily="18" charset="0"/>
              </a:rPr>
              <a:t>  В ходе освоения театрализованной деятельности происходит совершенствование речи, активизируется словарь ребенка, совершенствуется звуковая культура речи, ее интонационный строй, улучшается диалогическая речь, ее грамматический строй.</a:t>
            </a:r>
          </a:p>
          <a:p>
            <a:pPr marL="342900" lvl="0" indent="-342900" fontAlgn="base">
              <a:spcAft>
                <a:spcPct val="0"/>
              </a:spcAft>
              <a:buClr>
                <a:srgbClr val="FFFFCC"/>
              </a:buClr>
              <a:buSzPct val="70000"/>
              <a:buNone/>
            </a:pPr>
            <a:r>
              <a:rPr lang="ru-RU" dirty="0" smtClean="0">
                <a:latin typeface="Times New Roman" pitchFamily="18" charset="0"/>
                <a:cs typeface="Times New Roman" pitchFamily="18" charset="0"/>
              </a:rPr>
              <a:t> 		</a:t>
            </a:r>
            <a:r>
              <a:rPr lang="ru-RU" altLang="ru-RU" dirty="0" smtClean="0">
                <a:solidFill>
                  <a:schemeClr val="tx1"/>
                </a:solidFill>
                <a:latin typeface="Times New Roman" panose="02020603050405020304" pitchFamily="18" charset="0"/>
                <a:cs typeface="Times New Roman" panose="02020603050405020304" pitchFamily="18" charset="0"/>
              </a:rPr>
              <a:t>Театрализованные игры способствуют усвоению элементов речевого общения (мимика</a:t>
            </a:r>
            <a:r>
              <a:rPr lang="en-US" altLang="ru-RU" dirty="0" smtClean="0">
                <a:solidFill>
                  <a:schemeClr val="tx1"/>
                </a:solidFill>
                <a:latin typeface="Times New Roman" panose="02020603050405020304" pitchFamily="18" charset="0"/>
                <a:cs typeface="Times New Roman" panose="02020603050405020304" pitchFamily="18" charset="0"/>
              </a:rPr>
              <a:t>,</a:t>
            </a:r>
            <a:r>
              <a:rPr lang="ru-RU" altLang="ru-RU" dirty="0" smtClean="0">
                <a:solidFill>
                  <a:schemeClr val="tx1"/>
                </a:solidFill>
                <a:latin typeface="Times New Roman" panose="02020603050405020304" pitchFamily="18" charset="0"/>
                <a:cs typeface="Times New Roman" panose="02020603050405020304" pitchFamily="18" charset="0"/>
              </a:rPr>
              <a:t> жест</a:t>
            </a:r>
            <a:r>
              <a:rPr lang="en-US" altLang="ru-RU" dirty="0" smtClean="0">
                <a:solidFill>
                  <a:schemeClr val="tx1"/>
                </a:solidFill>
                <a:latin typeface="Times New Roman" panose="02020603050405020304" pitchFamily="18" charset="0"/>
                <a:cs typeface="Times New Roman" panose="02020603050405020304" pitchFamily="18" charset="0"/>
              </a:rPr>
              <a:t>,</a:t>
            </a:r>
            <a:r>
              <a:rPr lang="ru-RU" altLang="ru-RU" dirty="0" smtClean="0">
                <a:solidFill>
                  <a:schemeClr val="tx1"/>
                </a:solidFill>
                <a:latin typeface="Times New Roman" panose="02020603050405020304" pitchFamily="18" charset="0"/>
                <a:cs typeface="Times New Roman" panose="02020603050405020304" pitchFamily="18" charset="0"/>
              </a:rPr>
              <a:t> поза</a:t>
            </a:r>
            <a:r>
              <a:rPr lang="en-US" altLang="ru-RU" dirty="0" smtClean="0">
                <a:solidFill>
                  <a:schemeClr val="tx1"/>
                </a:solidFill>
                <a:latin typeface="Times New Roman" panose="02020603050405020304" pitchFamily="18" charset="0"/>
                <a:cs typeface="Times New Roman" panose="02020603050405020304" pitchFamily="18" charset="0"/>
              </a:rPr>
              <a:t>,</a:t>
            </a:r>
            <a:r>
              <a:rPr lang="ru-RU" altLang="ru-RU" dirty="0" smtClean="0">
                <a:solidFill>
                  <a:schemeClr val="tx1"/>
                </a:solidFill>
                <a:latin typeface="Times New Roman" panose="02020603050405020304" pitchFamily="18" charset="0"/>
                <a:cs typeface="Times New Roman" panose="02020603050405020304" pitchFamily="18" charset="0"/>
              </a:rPr>
              <a:t> интонация</a:t>
            </a:r>
            <a:r>
              <a:rPr lang="en-US" altLang="ru-RU" dirty="0" smtClean="0">
                <a:solidFill>
                  <a:schemeClr val="tx1"/>
                </a:solidFill>
                <a:latin typeface="Times New Roman" panose="02020603050405020304" pitchFamily="18" charset="0"/>
                <a:cs typeface="Times New Roman" panose="02020603050405020304" pitchFamily="18" charset="0"/>
              </a:rPr>
              <a:t>,</a:t>
            </a:r>
            <a:r>
              <a:rPr lang="ru-RU" altLang="ru-RU" dirty="0" smtClean="0">
                <a:solidFill>
                  <a:schemeClr val="tx1"/>
                </a:solidFill>
                <a:latin typeface="Times New Roman" panose="02020603050405020304" pitchFamily="18" charset="0"/>
                <a:cs typeface="Times New Roman" panose="02020603050405020304" pitchFamily="18" charset="0"/>
              </a:rPr>
              <a:t> модуляция голоса). 	Театрализованная деятельность – это не просто игра</a:t>
            </a:r>
            <a:r>
              <a:rPr lang="en-US" altLang="ru-RU" dirty="0" smtClean="0">
                <a:solidFill>
                  <a:schemeClr val="tx1"/>
                </a:solidFill>
                <a:latin typeface="Times New Roman" panose="02020603050405020304" pitchFamily="18" charset="0"/>
                <a:cs typeface="Times New Roman" panose="02020603050405020304" pitchFamily="18" charset="0"/>
              </a:rPr>
              <a:t>,</a:t>
            </a:r>
            <a:r>
              <a:rPr lang="ru-RU" altLang="ru-RU" dirty="0" smtClean="0">
                <a:solidFill>
                  <a:schemeClr val="tx1"/>
                </a:solidFill>
                <a:latin typeface="Times New Roman" panose="02020603050405020304" pitchFamily="18" charset="0"/>
                <a:cs typeface="Times New Roman" panose="02020603050405020304" pitchFamily="18" charset="0"/>
              </a:rPr>
              <a:t> а ещё и прекрасное средство для интенсивного развития речи детей</a:t>
            </a:r>
            <a:r>
              <a:rPr lang="en-US" altLang="ru-RU" dirty="0" smtClean="0">
                <a:solidFill>
                  <a:schemeClr val="tx1"/>
                </a:solidFill>
                <a:latin typeface="Times New Roman" panose="02020603050405020304" pitchFamily="18" charset="0"/>
                <a:cs typeface="Times New Roman" panose="02020603050405020304" pitchFamily="18" charset="0"/>
              </a:rPr>
              <a:t>,</a:t>
            </a:r>
            <a:r>
              <a:rPr lang="ru-RU" altLang="ru-RU" dirty="0" smtClean="0">
                <a:solidFill>
                  <a:schemeClr val="tx1"/>
                </a:solidFill>
                <a:latin typeface="Times New Roman" panose="02020603050405020304" pitchFamily="18" charset="0"/>
                <a:cs typeface="Times New Roman" panose="02020603050405020304" pitchFamily="18" charset="0"/>
              </a:rPr>
              <a:t> обогащение словаря</a:t>
            </a:r>
            <a:r>
              <a:rPr lang="en-US" altLang="ru-RU" dirty="0" smtClean="0">
                <a:solidFill>
                  <a:schemeClr val="tx1"/>
                </a:solidFill>
                <a:latin typeface="Times New Roman" panose="02020603050405020304" pitchFamily="18" charset="0"/>
                <a:cs typeface="Times New Roman" panose="02020603050405020304" pitchFamily="18" charset="0"/>
              </a:rPr>
              <a:t>,</a:t>
            </a:r>
            <a:r>
              <a:rPr lang="ru-RU" altLang="ru-RU" dirty="0" smtClean="0">
                <a:solidFill>
                  <a:schemeClr val="tx1"/>
                </a:solidFill>
                <a:latin typeface="Times New Roman" panose="02020603050405020304" pitchFamily="18" charset="0"/>
                <a:cs typeface="Times New Roman" panose="02020603050405020304" pitchFamily="18" charset="0"/>
              </a:rPr>
              <a:t> а так же развития мышления</a:t>
            </a:r>
            <a:r>
              <a:rPr lang="en-US" altLang="ru-RU" dirty="0" smtClean="0">
                <a:solidFill>
                  <a:schemeClr val="tx1"/>
                </a:solidFill>
                <a:latin typeface="Times New Roman" panose="02020603050405020304" pitchFamily="18" charset="0"/>
                <a:cs typeface="Times New Roman" panose="02020603050405020304" pitchFamily="18" charset="0"/>
              </a:rPr>
              <a:t>,</a:t>
            </a:r>
            <a:r>
              <a:rPr lang="ru-RU" altLang="ru-RU" dirty="0" smtClean="0">
                <a:solidFill>
                  <a:schemeClr val="tx1"/>
                </a:solidFill>
                <a:latin typeface="Times New Roman" panose="02020603050405020304" pitchFamily="18" charset="0"/>
                <a:cs typeface="Times New Roman" panose="02020603050405020304" pitchFamily="18" charset="0"/>
              </a:rPr>
              <a:t> воображения</a:t>
            </a:r>
            <a:r>
              <a:rPr lang="en-US" altLang="ru-RU" dirty="0" smtClean="0">
                <a:solidFill>
                  <a:schemeClr val="tx1"/>
                </a:solidFill>
                <a:latin typeface="Times New Roman" panose="02020603050405020304" pitchFamily="18" charset="0"/>
                <a:cs typeface="Times New Roman" panose="02020603050405020304" pitchFamily="18" charset="0"/>
              </a:rPr>
              <a:t>,</a:t>
            </a:r>
            <a:r>
              <a:rPr lang="ru-RU" altLang="ru-RU" dirty="0" smtClean="0">
                <a:solidFill>
                  <a:schemeClr val="tx1"/>
                </a:solidFill>
                <a:latin typeface="Times New Roman" panose="02020603050405020304" pitchFamily="18" charset="0"/>
                <a:cs typeface="Times New Roman" panose="02020603050405020304" pitchFamily="18" charset="0"/>
              </a:rPr>
              <a:t> внимания и памяти</a:t>
            </a:r>
            <a:r>
              <a:rPr lang="en-US" altLang="ru-RU" dirty="0" smtClean="0">
                <a:solidFill>
                  <a:schemeClr val="tx1"/>
                </a:solidFill>
                <a:latin typeface="Times New Roman" panose="02020603050405020304" pitchFamily="18" charset="0"/>
                <a:cs typeface="Times New Roman" panose="02020603050405020304" pitchFamily="18" charset="0"/>
              </a:rPr>
              <a:t>,</a:t>
            </a:r>
            <a:r>
              <a:rPr lang="ru-RU" altLang="ru-RU" dirty="0" smtClean="0">
                <a:solidFill>
                  <a:schemeClr val="tx1"/>
                </a:solidFill>
                <a:latin typeface="Times New Roman" panose="02020603050405020304" pitchFamily="18" charset="0"/>
                <a:cs typeface="Times New Roman" panose="02020603050405020304" pitchFamily="18" charset="0"/>
              </a:rPr>
              <a:t> что является психологической основой правильной речи.</a:t>
            </a:r>
          </a:p>
          <a:p>
            <a:pPr marL="342900" lvl="0" indent="-342900" fontAlgn="base">
              <a:spcAft>
                <a:spcPct val="0"/>
              </a:spcAft>
              <a:buClr>
                <a:srgbClr val="FFFFCC"/>
              </a:buClr>
              <a:buSzPct val="70000"/>
              <a:buNone/>
            </a:pPr>
            <a:r>
              <a:rPr lang="ru-RU" altLang="ru-RU" dirty="0" smtClean="0">
                <a:solidFill>
                  <a:schemeClr val="tx1"/>
                </a:solidFill>
                <a:latin typeface="Times New Roman" panose="02020603050405020304" pitchFamily="18" charset="0"/>
                <a:cs typeface="Times New Roman" panose="02020603050405020304" pitchFamily="18" charset="0"/>
              </a:rPr>
              <a:t>		</a:t>
            </a:r>
            <a:r>
              <a:rPr lang="ru-RU" b="1" i="1" dirty="0" smtClean="0">
                <a:solidFill>
                  <a:schemeClr val="tx2">
                    <a:lumMod val="75000"/>
                  </a:schemeClr>
                </a:solidFill>
                <a:latin typeface="Times New Roman" pitchFamily="18" charset="0"/>
                <a:cs typeface="Times New Roman" pitchFamily="18" charset="0"/>
              </a:rPr>
              <a:t> </a:t>
            </a:r>
            <a:r>
              <a:rPr lang="ru-RU" altLang="ru-RU" dirty="0" smtClean="0">
                <a:solidFill>
                  <a:schemeClr val="tx1"/>
                </a:solidFill>
                <a:latin typeface="Times New Roman" panose="02020603050405020304" pitchFamily="18" charset="0"/>
                <a:cs typeface="Times New Roman" panose="02020603050405020304" pitchFamily="18" charset="0"/>
              </a:rPr>
              <a:t>Наши ребята уже сделали инсценировку таких сказок, </a:t>
            </a:r>
            <a:r>
              <a:rPr lang="ru-RU" altLang="ru-RU" dirty="0" smtClean="0">
                <a:solidFill>
                  <a:srgbClr val="FF0000"/>
                </a:solidFill>
                <a:latin typeface="Times New Roman" panose="02020603050405020304" pitchFamily="18" charset="0"/>
                <a:cs typeface="Times New Roman" panose="02020603050405020304" pitchFamily="18" charset="0"/>
              </a:rPr>
              <a:t>как </a:t>
            </a:r>
            <a:r>
              <a:rPr lang="ru-RU" altLang="ru-RU" dirty="0" smtClean="0">
                <a:solidFill>
                  <a:schemeClr val="tx1"/>
                </a:solidFill>
                <a:latin typeface="Times New Roman" panose="02020603050405020304" pitchFamily="18" charset="0"/>
                <a:cs typeface="Times New Roman" panose="02020603050405020304" pitchFamily="18" charset="0"/>
              </a:rPr>
              <a:t> «Курочка Ряба», «Колобок», «Три медведя», «Теремок».</a:t>
            </a:r>
          </a:p>
          <a:p>
            <a:pPr marL="342900" lvl="0" indent="-342900" fontAlgn="base">
              <a:spcAft>
                <a:spcPct val="0"/>
              </a:spcAft>
              <a:buClr>
                <a:srgbClr val="FFFFCC"/>
              </a:buClr>
              <a:buSzPct val="70000"/>
              <a:buNone/>
            </a:pPr>
            <a:r>
              <a:rPr lang="ru-RU" altLang="ru-RU" dirty="0" smtClean="0">
                <a:solidFill>
                  <a:schemeClr val="tx1"/>
                </a:solidFill>
                <a:latin typeface="Times New Roman" panose="02020603050405020304" pitchFamily="18" charset="0"/>
                <a:cs typeface="Times New Roman" panose="02020603050405020304" pitchFamily="18" charset="0"/>
              </a:rPr>
              <a:t>Все инсценировки мы снимаем  и отправляем в родительский чат. </a:t>
            </a:r>
          </a:p>
          <a:p>
            <a:pPr marL="0" indent="0">
              <a:buNone/>
            </a:pPr>
            <a:endParaRPr lang="ru-RU" dirty="0"/>
          </a:p>
        </p:txBody>
      </p:sp>
      <p:sp>
        <p:nvSpPr>
          <p:cNvPr id="3" name="Объект 2"/>
          <p:cNvSpPr>
            <a:spLocks noGrp="1"/>
          </p:cNvSpPr>
          <p:nvPr>
            <p:ph sz="half" idx="2"/>
          </p:nvPr>
        </p:nvSpPr>
        <p:spPr/>
        <p:txBody>
          <a:bodyPr/>
          <a:lstStyle/>
          <a:p>
            <a:endParaRPr lang="ru-RU"/>
          </a:p>
        </p:txBody>
      </p:sp>
    </p:spTree>
    <p:extLst>
      <p:ext uri="{BB962C8B-B14F-4D97-AF65-F5344CB8AC3E}">
        <p14:creationId xmlns:p14="http://schemas.microsoft.com/office/powerpoint/2010/main" val="38285235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fontAlgn="auto">
              <a:spcBef>
                <a:spcPts val="0"/>
              </a:spcBef>
              <a:spcAft>
                <a:spcPts val="0"/>
              </a:spcAft>
              <a:defRPr/>
            </a:pPr>
            <a:r>
              <a:rPr lang="ru-RU" b="1" i="1" dirty="0" smtClean="0">
                <a:solidFill>
                  <a:schemeClr val="tx2">
                    <a:lumMod val="75000"/>
                  </a:schemeClr>
                </a:solidFill>
                <a:latin typeface="Times New Roman" pitchFamily="18" charset="0"/>
                <a:cs typeface="Times New Roman" pitchFamily="18" charset="0"/>
              </a:rPr>
              <a:t>Формы </a:t>
            </a:r>
            <a:r>
              <a:rPr lang="ru-RU" b="1" i="1" dirty="0">
                <a:solidFill>
                  <a:schemeClr val="tx2">
                    <a:lumMod val="75000"/>
                  </a:schemeClr>
                </a:solidFill>
                <a:latin typeface="Times New Roman" pitchFamily="18" charset="0"/>
                <a:cs typeface="Times New Roman" pitchFamily="18" charset="0"/>
              </a:rPr>
              <a:t>работы направленные на развитие речи</a:t>
            </a:r>
          </a:p>
        </p:txBody>
      </p:sp>
      <p:sp>
        <p:nvSpPr>
          <p:cNvPr id="3" name="Объект 2"/>
          <p:cNvSpPr>
            <a:spLocks noGrp="1"/>
          </p:cNvSpPr>
          <p:nvPr>
            <p:ph idx="1"/>
          </p:nvPr>
        </p:nvSpPr>
        <p:spPr/>
        <p:txBody>
          <a:bodyPr>
            <a:normAutofit lnSpcReduction="10000"/>
          </a:bodyPr>
          <a:lstStyle/>
          <a:p>
            <a:pPr lvl="3" algn="ctr">
              <a:buFont typeface="Wingdings" pitchFamily="2" charset="2"/>
              <a:buChar char="Ø"/>
            </a:pPr>
            <a:r>
              <a:rPr lang="ru-RU" sz="2000" dirty="0" smtClean="0">
                <a:latin typeface="Times New Roman" pitchFamily="18" charset="0"/>
                <a:cs typeface="Times New Roman" pitchFamily="18" charset="0"/>
              </a:rPr>
              <a:t> Чтение и совместный анализ сказок</a:t>
            </a:r>
          </a:p>
          <a:p>
            <a:pPr algn="ctr">
              <a:buFont typeface="Wingdings" pitchFamily="2" charset="2"/>
              <a:buChar char="Ø"/>
            </a:pPr>
            <a:r>
              <a:rPr lang="ru-RU" sz="2000" dirty="0" smtClean="0">
                <a:latin typeface="Times New Roman" pitchFamily="18" charset="0"/>
                <a:cs typeface="Times New Roman" pitchFamily="18" charset="0"/>
              </a:rPr>
              <a:t>Проигрывание отрывков сказок(драматизация)</a:t>
            </a:r>
          </a:p>
          <a:p>
            <a:pPr algn="ctr">
              <a:buFont typeface="Wingdings" pitchFamily="2" charset="2"/>
              <a:buChar char="Ø"/>
            </a:pPr>
            <a:r>
              <a:rPr lang="ru-RU" sz="2000" dirty="0" smtClean="0">
                <a:latin typeface="Times New Roman" pitchFamily="18" charset="0"/>
                <a:cs typeface="Times New Roman" pitchFamily="18" charset="0"/>
              </a:rPr>
              <a:t>Прослушивание сказок, стихотворений</a:t>
            </a:r>
          </a:p>
          <a:p>
            <a:pPr algn="ctr">
              <a:buFont typeface="Wingdings" pitchFamily="2" charset="2"/>
              <a:buChar char="Ø"/>
            </a:pPr>
            <a:r>
              <a:rPr lang="ru-RU" sz="2000" dirty="0" smtClean="0">
                <a:latin typeface="Times New Roman" pitchFamily="18" charset="0"/>
                <a:cs typeface="Times New Roman" pitchFamily="18" charset="0"/>
              </a:rPr>
              <a:t>Составление сказок с помощью </a:t>
            </a:r>
            <a:r>
              <a:rPr lang="ru-RU" sz="2000" dirty="0" err="1" smtClean="0">
                <a:latin typeface="Times New Roman" pitchFamily="18" charset="0"/>
                <a:cs typeface="Times New Roman" pitchFamily="18" charset="0"/>
              </a:rPr>
              <a:t>мнемотаблиц</a:t>
            </a:r>
            <a:r>
              <a:rPr lang="ru-RU" sz="2000" dirty="0" smtClean="0">
                <a:latin typeface="Times New Roman" pitchFamily="18" charset="0"/>
                <a:cs typeface="Times New Roman" pitchFamily="18" charset="0"/>
              </a:rPr>
              <a:t>, схем</a:t>
            </a:r>
          </a:p>
          <a:p>
            <a:pPr algn="ctr">
              <a:buFont typeface="Wingdings" pitchFamily="2" charset="2"/>
              <a:buChar char="Ø"/>
            </a:pPr>
            <a:r>
              <a:rPr lang="ru-RU" sz="2000" dirty="0" smtClean="0">
                <a:latin typeface="Times New Roman" pitchFamily="18" charset="0"/>
                <a:cs typeface="Times New Roman" pitchFamily="18" charset="0"/>
              </a:rPr>
              <a:t>Режиссерская игра</a:t>
            </a:r>
          </a:p>
          <a:p>
            <a:pPr algn="ctr">
              <a:buFont typeface="Wingdings" pitchFamily="2" charset="2"/>
              <a:buChar char="Ø"/>
            </a:pPr>
            <a:r>
              <a:rPr lang="ru-RU" sz="2000" dirty="0" smtClean="0">
                <a:latin typeface="Times New Roman" pitchFamily="18" charset="0"/>
                <a:cs typeface="Times New Roman" pitchFamily="18" charset="0"/>
              </a:rPr>
              <a:t>Словесные, настольные и подвижные игры</a:t>
            </a:r>
          </a:p>
          <a:p>
            <a:pPr algn="ctr">
              <a:buFont typeface="Wingdings" pitchFamily="2" charset="2"/>
              <a:buChar char="Ø"/>
            </a:pPr>
            <a:r>
              <a:rPr lang="ru-RU" sz="2000" dirty="0" smtClean="0">
                <a:latin typeface="Times New Roman" pitchFamily="18" charset="0"/>
                <a:cs typeface="Times New Roman" pitchFamily="18" charset="0"/>
              </a:rPr>
              <a:t>Этюды и упражнения</a:t>
            </a:r>
          </a:p>
          <a:p>
            <a:pPr algn="ctr">
              <a:buFont typeface="Wingdings" pitchFamily="2" charset="2"/>
              <a:buChar char="Ø"/>
            </a:pPr>
            <a:r>
              <a:rPr lang="ru-RU" sz="2000" dirty="0" smtClean="0">
                <a:latin typeface="Times New Roman" pitchFamily="18" charset="0"/>
                <a:cs typeface="Times New Roman" pitchFamily="18" charset="0"/>
              </a:rPr>
              <a:t>Хороводные игры, музыкотерапия</a:t>
            </a:r>
          </a:p>
          <a:p>
            <a:pPr algn="ctr">
              <a:buFont typeface="Wingdings" pitchFamily="2" charset="2"/>
              <a:buChar char="Ø"/>
            </a:pPr>
            <a:r>
              <a:rPr lang="ru-RU" sz="2000" dirty="0" smtClean="0">
                <a:latin typeface="Times New Roman" pitchFamily="18" charset="0"/>
                <a:cs typeface="Times New Roman" pitchFamily="18" charset="0"/>
              </a:rPr>
              <a:t>Дыхательная и артикуляционная гимнастика</a:t>
            </a:r>
          </a:p>
          <a:p>
            <a:pPr algn="ctr">
              <a:buFont typeface="Wingdings" pitchFamily="2" charset="2"/>
              <a:buChar char="Ø"/>
            </a:pPr>
            <a:r>
              <a:rPr lang="ru-RU" sz="2000" dirty="0" smtClean="0">
                <a:latin typeface="Times New Roman" pitchFamily="18" charset="0"/>
                <a:cs typeface="Times New Roman" pitchFamily="18" charset="0"/>
              </a:rPr>
              <a:t>Пальчиковые игры с проговариванием</a:t>
            </a:r>
          </a:p>
          <a:p>
            <a:pPr algn="ctr">
              <a:buFont typeface="Wingdings" pitchFamily="2" charset="2"/>
              <a:buChar char="Ø"/>
            </a:pPr>
            <a:r>
              <a:rPr lang="ru-RU" sz="2000" dirty="0" smtClean="0">
                <a:latin typeface="Times New Roman" pitchFamily="18" charset="0"/>
                <a:cs typeface="Times New Roman" pitchFamily="18" charset="0"/>
              </a:rPr>
              <a:t>Разучивание </a:t>
            </a:r>
            <a:r>
              <a:rPr lang="ru-RU" sz="2000" dirty="0" err="1" smtClean="0">
                <a:latin typeface="Times New Roman" pitchFamily="18" charset="0"/>
                <a:cs typeface="Times New Roman" pitchFamily="18" charset="0"/>
              </a:rPr>
              <a:t>чистоговорок</a:t>
            </a:r>
            <a:endParaRPr lang="ru-RU" sz="2000" dirty="0" smtClean="0">
              <a:latin typeface="Times New Roman" pitchFamily="18" charset="0"/>
              <a:cs typeface="Times New Roman" pitchFamily="18" charset="0"/>
            </a:endParaRPr>
          </a:p>
          <a:p>
            <a:endParaRPr lang="ru-RU" dirty="0"/>
          </a:p>
        </p:txBody>
      </p:sp>
    </p:spTree>
    <p:extLst>
      <p:ext uri="{BB962C8B-B14F-4D97-AF65-F5344CB8AC3E}">
        <p14:creationId xmlns:p14="http://schemas.microsoft.com/office/powerpoint/2010/main" val="11611684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672843"/>
          </a:xfrm>
        </p:spPr>
        <p:txBody>
          <a:bodyPr>
            <a:normAutofit fontScale="90000"/>
          </a:bodyPr>
          <a:lstStyle/>
          <a:p>
            <a:r>
              <a:rPr lang="ru-RU" b="1" dirty="0" smtClean="0">
                <a:solidFill>
                  <a:srgbClr val="FF0000"/>
                </a:solidFill>
              </a:rPr>
              <a:t>Игровая деятельность</a:t>
            </a:r>
            <a:endParaRPr lang="ru-RU" b="1" dirty="0">
              <a:solidFill>
                <a:srgbClr val="FF0000"/>
              </a:solidFill>
            </a:endParaRPr>
          </a:p>
        </p:txBody>
      </p:sp>
      <p:sp>
        <p:nvSpPr>
          <p:cNvPr id="3" name="Объект 2"/>
          <p:cNvSpPr>
            <a:spLocks noGrp="1"/>
          </p:cNvSpPr>
          <p:nvPr>
            <p:ph idx="1"/>
          </p:nvPr>
        </p:nvSpPr>
        <p:spPr>
          <a:xfrm>
            <a:off x="838200" y="1120346"/>
            <a:ext cx="10515600" cy="5329881"/>
          </a:xfrm>
        </p:spPr>
        <p:txBody>
          <a:bodyPr>
            <a:normAutofit fontScale="92500"/>
          </a:bodyPr>
          <a:lstStyle/>
          <a:p>
            <a:pPr marL="0" indent="0">
              <a:buNone/>
            </a:pPr>
            <a:r>
              <a:rPr lang="ru-RU" dirty="0" smtClean="0"/>
              <a:t>	Дошкольный возраст является уникальным и решающим периодом развития ребёнка, когда возникают основы личности, складывается воля и произвольное поведение, активно развивается воображение, творчество, общая инициативность. Однако все эти важнейшие качества формируются не только в учебной деятельности, а еще  в ведущей и главной деятельности дошкольника - в игре.</a:t>
            </a:r>
          </a:p>
          <a:p>
            <a:pPr marL="0" indent="0">
              <a:buNone/>
            </a:pPr>
            <a:r>
              <a:rPr lang="ru-RU" dirty="0" smtClean="0"/>
              <a:t>	Преимущество игры перед любой другой детской деятельностью заключается в том, что в ней ребёнок сам, добровольно подчиняется определённым правилам, при чём именно выполнение правил доставляет максимальное удовольствие. Это делает поведение ребёнка осмысленным и осознанным, превращает его из полевого в волевое. Поэтому игра - это практически единственная область, где дошкольник может проявить свою инициативу и творческую активность.</a:t>
            </a:r>
          </a:p>
          <a:p>
            <a:pPr marL="0" indent="0">
              <a:buNone/>
            </a:pPr>
            <a:endParaRPr lang="ru-RU" dirty="0"/>
          </a:p>
        </p:txBody>
      </p:sp>
    </p:spTree>
    <p:extLst>
      <p:ext uri="{BB962C8B-B14F-4D97-AF65-F5344CB8AC3E}">
        <p14:creationId xmlns:p14="http://schemas.microsoft.com/office/powerpoint/2010/main" val="30124427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normAutofit/>
          </a:bodyPr>
          <a:lstStyle/>
          <a:p>
            <a:r>
              <a:rPr lang="ru-RU" sz="3200" b="1" i="1" dirty="0" smtClean="0">
                <a:solidFill>
                  <a:schemeClr val="tx2">
                    <a:lumMod val="75000"/>
                  </a:schemeClr>
                </a:solidFill>
                <a:latin typeface="Times New Roman" pitchFamily="18" charset="0"/>
                <a:cs typeface="Times New Roman" pitchFamily="18" charset="0"/>
              </a:rPr>
              <a:t>Работа по речевому развитию  в театрализованной деятельности</a:t>
            </a:r>
            <a:endParaRPr lang="ru-RU" sz="3200" dirty="0"/>
          </a:p>
        </p:txBody>
      </p:sp>
      <p:sp>
        <p:nvSpPr>
          <p:cNvPr id="6" name="Объект 5"/>
          <p:cNvSpPr>
            <a:spLocks noGrp="1"/>
          </p:cNvSpPr>
          <p:nvPr>
            <p:ph idx="1"/>
          </p:nvPr>
        </p:nvSpPr>
        <p:spPr/>
        <p:txBody>
          <a:bodyPr/>
          <a:lstStyle/>
          <a:p>
            <a:pPr algn="ctr">
              <a:buFont typeface="Wingdings" pitchFamily="2" charset="2"/>
              <a:buChar char="Ø"/>
            </a:pPr>
            <a:r>
              <a:rPr lang="ru-RU" dirty="0" smtClean="0">
                <a:latin typeface="Times New Roman" pitchFamily="18" charset="0"/>
                <a:cs typeface="Times New Roman" pitchFamily="18" charset="0"/>
              </a:rPr>
              <a:t>Просмотр спектаклей и беседы по ним</a:t>
            </a:r>
          </a:p>
          <a:p>
            <a:pPr algn="ctr">
              <a:buFont typeface="Wingdings" pitchFamily="2" charset="2"/>
              <a:buChar char="Ø"/>
            </a:pPr>
            <a:r>
              <a:rPr lang="ru-RU" dirty="0" smtClean="0">
                <a:latin typeface="Times New Roman" pitchFamily="18" charset="0"/>
                <a:cs typeface="Times New Roman" pitchFamily="18" charset="0"/>
              </a:rPr>
              <a:t>Просмотр видеоматериала</a:t>
            </a:r>
          </a:p>
          <a:p>
            <a:pPr algn="ctr">
              <a:buFont typeface="Wingdings" pitchFamily="2" charset="2"/>
              <a:buChar char="Ø"/>
            </a:pPr>
            <a:r>
              <a:rPr lang="ru-RU" dirty="0" smtClean="0">
                <a:latin typeface="Times New Roman" pitchFamily="18" charset="0"/>
                <a:cs typeface="Times New Roman" pitchFamily="18" charset="0"/>
              </a:rPr>
              <a:t>Игры-драматизации</a:t>
            </a:r>
          </a:p>
          <a:p>
            <a:pPr algn="ctr">
              <a:buFont typeface="Wingdings" pitchFamily="2" charset="2"/>
              <a:buChar char="Ø"/>
            </a:pPr>
            <a:r>
              <a:rPr lang="ru-RU" dirty="0" smtClean="0">
                <a:latin typeface="Times New Roman" pitchFamily="18" charset="0"/>
                <a:cs typeface="Times New Roman" pitchFamily="18" charset="0"/>
              </a:rPr>
              <a:t>Разыгрывание разнообразных песенок и стихов</a:t>
            </a:r>
          </a:p>
          <a:p>
            <a:pPr algn="ctr">
              <a:buFont typeface="Wingdings" pitchFamily="2" charset="2"/>
              <a:buChar char="Ø"/>
            </a:pPr>
            <a:r>
              <a:rPr lang="ru-RU" dirty="0" smtClean="0">
                <a:latin typeface="Times New Roman" pitchFamily="18" charset="0"/>
                <a:cs typeface="Times New Roman" pitchFamily="18" charset="0"/>
              </a:rPr>
              <a:t>Упражнения по развитию мимики, пантомимики, моторики</a:t>
            </a:r>
          </a:p>
          <a:p>
            <a:pPr algn="ctr">
              <a:buFont typeface="Wingdings" pitchFamily="2" charset="2"/>
              <a:buChar char="Ø"/>
            </a:pPr>
            <a:r>
              <a:rPr lang="ru-RU" dirty="0" smtClean="0">
                <a:latin typeface="Times New Roman" pitchFamily="18" charset="0"/>
                <a:cs typeface="Times New Roman" pitchFamily="18" charset="0"/>
              </a:rPr>
              <a:t>Игры и ситуации по произведениям</a:t>
            </a:r>
          </a:p>
          <a:p>
            <a:pPr algn="ctr">
              <a:buFont typeface="Wingdings" pitchFamily="2" charset="2"/>
              <a:buChar char="Ø"/>
            </a:pPr>
            <a:r>
              <a:rPr lang="ru-RU" dirty="0" smtClean="0">
                <a:latin typeface="Times New Roman" pitchFamily="18" charset="0"/>
                <a:cs typeface="Times New Roman" pitchFamily="18" charset="0"/>
              </a:rPr>
              <a:t>Подвижные речевые игры с персонажами сказок</a:t>
            </a:r>
          </a:p>
          <a:p>
            <a:endParaRPr lang="ru-RU" dirty="0"/>
          </a:p>
        </p:txBody>
      </p:sp>
    </p:spTree>
    <p:extLst>
      <p:ext uri="{BB962C8B-B14F-4D97-AF65-F5344CB8AC3E}">
        <p14:creationId xmlns:p14="http://schemas.microsoft.com/office/powerpoint/2010/main" val="41510178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66254"/>
            <a:ext cx="10515600" cy="2967643"/>
          </a:xfrm>
        </p:spPr>
        <p:txBody>
          <a:bodyPr>
            <a:normAutofit/>
          </a:bodyPr>
          <a:lstStyle/>
          <a:p>
            <a:r>
              <a:rPr lang="ru-RU" altLang="ru-RU" sz="1600" dirty="0">
                <a:solidFill>
                  <a:srgbClr val="FF0000"/>
                </a:solidFill>
                <a:latin typeface="Times New Roman" panose="02020603050405020304" pitchFamily="18" charset="0"/>
                <a:cs typeface="Times New Roman" panose="02020603050405020304" pitchFamily="18" charset="0"/>
              </a:rPr>
              <a:t>Сюжетно-ролевая</a:t>
            </a:r>
            <a:r>
              <a:rPr lang="ru-RU" altLang="ru-RU" sz="1600" dirty="0">
                <a:solidFill>
                  <a:prstClr val="black"/>
                </a:solidFill>
                <a:latin typeface="Times New Roman" panose="02020603050405020304" pitchFamily="18" charset="0"/>
                <a:cs typeface="Times New Roman" panose="02020603050405020304" pitchFamily="18" charset="0"/>
              </a:rPr>
              <a:t> </a:t>
            </a:r>
            <a:r>
              <a:rPr lang="ru-RU" altLang="ru-RU" sz="1600" dirty="0">
                <a:solidFill>
                  <a:srgbClr val="FF0000"/>
                </a:solidFill>
                <a:latin typeface="Times New Roman" panose="02020603050405020304" pitchFamily="18" charset="0"/>
                <a:cs typeface="Times New Roman" panose="02020603050405020304" pitchFamily="18" charset="0"/>
              </a:rPr>
              <a:t>игра </a:t>
            </a:r>
            <a:r>
              <a:rPr lang="ru-RU" altLang="ru-RU" sz="1600" dirty="0">
                <a:solidFill>
                  <a:prstClr val="black"/>
                </a:solidFill>
                <a:latin typeface="Times New Roman" panose="02020603050405020304" pitchFamily="18" charset="0"/>
                <a:cs typeface="Times New Roman" panose="02020603050405020304" pitchFamily="18" charset="0"/>
              </a:rPr>
              <a:t>оказывает положительное влияние на развитие речи. В ходе игры ребенок вслух разговаривает с игрушкой, говорит и за себя, и за неё, подражает гудению самолета, голосам зверей и т. д.. Развивается диалогическая речь со сверстниками. Центральным моментом сюжетно-ролевой игры является роль, которую берёт на себя ребёнок. При этом он не просто называет себя именем соответствующего взрослого человека, старается действовать как взрослый человек, роль которого он взял на себя и этим отождествляет себя с </a:t>
            </a:r>
            <a:r>
              <a:rPr lang="ru-RU" altLang="ru-RU" sz="1600" dirty="0" smtClean="0">
                <a:solidFill>
                  <a:prstClr val="black"/>
                </a:solidFill>
                <a:latin typeface="Times New Roman" panose="02020603050405020304" pitchFamily="18" charset="0"/>
                <a:cs typeface="Times New Roman" panose="02020603050405020304" pitchFamily="18" charset="0"/>
              </a:rPr>
              <a:t>ним</a:t>
            </a:r>
            <a:r>
              <a:rPr lang="ru-RU" altLang="ru-RU" sz="1600" dirty="0">
                <a:solidFill>
                  <a:prstClr val="black"/>
                </a:solidFill>
                <a:latin typeface="Times New Roman" panose="02020603050405020304" pitchFamily="18" charset="0"/>
                <a:cs typeface="Times New Roman" panose="02020603050405020304" pitchFamily="18" charset="0"/>
              </a:rPr>
              <a:t>.</a:t>
            </a:r>
            <a:r>
              <a:rPr lang="ru-RU" altLang="ru-RU" sz="1600" dirty="0">
                <a:solidFill>
                  <a:prstClr val="black"/>
                </a:solidFill>
                <a:latin typeface="Times New Roman" panose="02020603050405020304" pitchFamily="18" charset="0"/>
                <a:cs typeface="Times New Roman" panose="02020603050405020304" pitchFamily="18" charset="0"/>
              </a:rPr>
              <a:t/>
            </a:r>
            <a:br>
              <a:rPr lang="ru-RU" altLang="ru-RU" sz="1600" dirty="0">
                <a:solidFill>
                  <a:prstClr val="black"/>
                </a:solidFill>
                <a:latin typeface="Times New Roman" panose="02020603050405020304" pitchFamily="18" charset="0"/>
                <a:cs typeface="Times New Roman" panose="02020603050405020304" pitchFamily="18" charset="0"/>
              </a:rPr>
            </a:br>
            <a:endParaRPr lang="ru-RU" dirty="0"/>
          </a:p>
        </p:txBody>
      </p:sp>
    </p:spTree>
    <p:extLst>
      <p:ext uri="{BB962C8B-B14F-4D97-AF65-F5344CB8AC3E}">
        <p14:creationId xmlns:p14="http://schemas.microsoft.com/office/powerpoint/2010/main" val="27882602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1238595"/>
            <a:ext cx="9093921" cy="3507971"/>
          </a:xfrm>
        </p:spPr>
        <p:txBody>
          <a:bodyPr>
            <a:normAutofit/>
          </a:bodyPr>
          <a:lstStyle/>
          <a:p>
            <a:pPr lvl="0">
              <a:spcBef>
                <a:spcPts val="1000"/>
              </a:spcBef>
            </a:pPr>
            <a:r>
              <a:rPr lang="ru-RU" sz="1600" dirty="0">
                <a:solidFill>
                  <a:srgbClr val="181818"/>
                </a:solidFill>
                <a:latin typeface="Times New Roman" panose="02020603050405020304" pitchFamily="18" charset="0"/>
                <a:ea typeface="+mn-ea"/>
                <a:cs typeface="+mn-cs"/>
              </a:rPr>
              <a:t>Дети всех возрастных групп играют в куклы. Кукла – любимая игрушка детей. Они обращаются с ней так, как мама обращается со своим ребенком. Вот это-то и формирует у детей такие положительные качества, как бережное отношение к кукле, нежность, ласка, внимание, желание видеть куклу всегда чистой, опрятной, причесанной.</a:t>
            </a:r>
            <a:r>
              <a:rPr lang="ru-RU" sz="1600" dirty="0">
                <a:solidFill>
                  <a:prstClr val="black"/>
                </a:solidFill>
                <a:latin typeface="Calibri" panose="020F0502020204030204"/>
                <a:ea typeface="+mn-ea"/>
                <a:cs typeface="+mn-cs"/>
              </a:rPr>
              <a:t/>
            </a:r>
            <a:br>
              <a:rPr lang="ru-RU" sz="1600" dirty="0">
                <a:solidFill>
                  <a:prstClr val="black"/>
                </a:solidFill>
                <a:latin typeface="Calibri" panose="020F0502020204030204"/>
                <a:ea typeface="+mn-ea"/>
                <a:cs typeface="+mn-cs"/>
              </a:rPr>
            </a:br>
            <a:endParaRPr lang="ru-RU" dirty="0"/>
          </a:p>
        </p:txBody>
      </p:sp>
    </p:spTree>
    <p:extLst>
      <p:ext uri="{BB962C8B-B14F-4D97-AF65-F5344CB8AC3E}">
        <p14:creationId xmlns:p14="http://schemas.microsoft.com/office/powerpoint/2010/main" val="6029257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831850" y="1047405"/>
            <a:ext cx="10515600" cy="5295206"/>
          </a:xfrm>
        </p:spPr>
        <p:txBody>
          <a:bodyPr>
            <a:normAutofit/>
          </a:bodyPr>
          <a:lstStyle/>
          <a:p>
            <a:pPr algn="ctr"/>
            <a:r>
              <a:rPr lang="ru-RU" dirty="0">
                <a:solidFill>
                  <a:srgbClr val="181818"/>
                </a:solidFill>
                <a:latin typeface="Times New Roman" panose="02020603050405020304" pitchFamily="18" charset="0"/>
                <a:ea typeface="+mj-ea"/>
                <a:cs typeface="+mj-cs"/>
              </a:rPr>
              <a:t>Создание условий для полноценного формирования речи детей через игровую деятельность предусматривает создание развивающей предметно-пространственной среды.</a:t>
            </a:r>
            <a:r>
              <a:rPr lang="ru-RU" altLang="ru-RU" dirty="0">
                <a:solidFill>
                  <a:prstClr val="black"/>
                </a:solidFill>
                <a:latin typeface="Times New Roman" panose="02020603050405020304" pitchFamily="18" charset="0"/>
                <a:ea typeface="+mj-ea"/>
                <a:cs typeface="Times New Roman" panose="02020603050405020304" pitchFamily="18" charset="0"/>
              </a:rPr>
              <a:t> Насыщая групповое пространство</a:t>
            </a:r>
            <a:r>
              <a:rPr lang="en-US" altLang="ru-RU" dirty="0">
                <a:solidFill>
                  <a:prstClr val="black"/>
                </a:solidFill>
                <a:latin typeface="Times New Roman" panose="02020603050405020304" pitchFamily="18" charset="0"/>
                <a:ea typeface="+mj-ea"/>
                <a:cs typeface="Times New Roman" panose="02020603050405020304" pitchFamily="18" charset="0"/>
              </a:rPr>
              <a:t>,</a:t>
            </a:r>
            <a:r>
              <a:rPr lang="ru-RU" altLang="ru-RU" dirty="0">
                <a:solidFill>
                  <a:prstClr val="black"/>
                </a:solidFill>
                <a:latin typeface="Times New Roman" panose="02020603050405020304" pitchFamily="18" charset="0"/>
                <a:ea typeface="+mj-ea"/>
                <a:cs typeface="Times New Roman" panose="02020603050405020304" pitchFamily="18" charset="0"/>
              </a:rPr>
              <a:t> мы  заботимся  в первую очередь о том</a:t>
            </a:r>
            <a:r>
              <a:rPr lang="en-US" altLang="ru-RU" dirty="0">
                <a:solidFill>
                  <a:prstClr val="black"/>
                </a:solidFill>
                <a:latin typeface="Times New Roman" panose="02020603050405020304" pitchFamily="18" charset="0"/>
                <a:ea typeface="+mj-ea"/>
                <a:cs typeface="Times New Roman" panose="02020603050405020304" pitchFamily="18" charset="0"/>
              </a:rPr>
              <a:t>,</a:t>
            </a:r>
            <a:r>
              <a:rPr lang="ru-RU" altLang="ru-RU" dirty="0">
                <a:solidFill>
                  <a:prstClr val="black"/>
                </a:solidFill>
                <a:latin typeface="Times New Roman" panose="02020603050405020304" pitchFamily="18" charset="0"/>
                <a:ea typeface="+mj-ea"/>
                <a:cs typeface="Times New Roman" panose="02020603050405020304" pitchFamily="18" charset="0"/>
              </a:rPr>
              <a:t> чтобы дети могли в группе удовлетворить свои важные жизненные потребности в познании</a:t>
            </a:r>
            <a:r>
              <a:rPr lang="en-US" altLang="ru-RU" dirty="0">
                <a:solidFill>
                  <a:prstClr val="black"/>
                </a:solidFill>
                <a:latin typeface="Times New Roman" panose="02020603050405020304" pitchFamily="18" charset="0"/>
                <a:ea typeface="+mj-ea"/>
                <a:cs typeface="Times New Roman" panose="02020603050405020304" pitchFamily="18" charset="0"/>
              </a:rPr>
              <a:t>,</a:t>
            </a:r>
            <a:r>
              <a:rPr lang="ru-RU" altLang="ru-RU" dirty="0">
                <a:solidFill>
                  <a:prstClr val="black"/>
                </a:solidFill>
                <a:latin typeface="Times New Roman" panose="02020603050405020304" pitchFamily="18" charset="0"/>
                <a:ea typeface="+mj-ea"/>
                <a:cs typeface="Times New Roman" panose="02020603050405020304" pitchFamily="18" charset="0"/>
              </a:rPr>
              <a:t> движении и в общении. </a:t>
            </a:r>
            <a:endParaRPr lang="ru-RU" dirty="0"/>
          </a:p>
        </p:txBody>
      </p:sp>
    </p:spTree>
    <p:extLst>
      <p:ext uri="{BB962C8B-B14F-4D97-AF65-F5344CB8AC3E}">
        <p14:creationId xmlns:p14="http://schemas.microsoft.com/office/powerpoint/2010/main" val="35881795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000" b="1" dirty="0" smtClean="0">
                <a:solidFill>
                  <a:srgbClr val="FF0000"/>
                </a:solidFill>
              </a:rPr>
              <a:t>Задачи речевого развития </a:t>
            </a:r>
            <a:endParaRPr lang="ru-RU" sz="4000" b="1" dirty="0">
              <a:solidFill>
                <a:srgbClr val="FF0000"/>
              </a:solidFill>
            </a:endParaRPr>
          </a:p>
        </p:txBody>
      </p:sp>
      <p:sp>
        <p:nvSpPr>
          <p:cNvPr id="3" name="Объект 2"/>
          <p:cNvSpPr>
            <a:spLocks noGrp="1"/>
          </p:cNvSpPr>
          <p:nvPr>
            <p:ph idx="1"/>
          </p:nvPr>
        </p:nvSpPr>
        <p:spPr/>
        <p:txBody>
          <a:bodyPr>
            <a:normAutofit fontScale="92500" lnSpcReduction="20000"/>
          </a:bodyPr>
          <a:lstStyle/>
          <a:p>
            <a:pPr marL="0" indent="0">
              <a:buNone/>
            </a:pPr>
            <a:r>
              <a:rPr lang="ru-RU" altLang="ru-RU" dirty="0">
                <a:effectLst>
                  <a:outerShdw blurRad="38100" dist="38100" dir="2700000" algn="tl">
                    <a:srgbClr val="000000"/>
                  </a:outerShdw>
                </a:effectLst>
                <a:latin typeface="Tahoma"/>
                <a:cs typeface="Arial"/>
              </a:rPr>
              <a:t> 	</a:t>
            </a:r>
            <a:r>
              <a:rPr lang="ru-RU" altLang="ru-RU" dirty="0">
                <a:latin typeface="Times New Roman" panose="02020603050405020304" pitchFamily="18" charset="0"/>
                <a:cs typeface="Times New Roman" panose="02020603050405020304" pitchFamily="18" charset="0"/>
              </a:rPr>
              <a:t>- Развитие произносительной стороны речи;</a:t>
            </a:r>
            <a:br>
              <a:rPr lang="ru-RU" altLang="ru-RU" dirty="0">
                <a:latin typeface="Times New Roman" panose="02020603050405020304" pitchFamily="18" charset="0"/>
                <a:cs typeface="Times New Roman" panose="02020603050405020304" pitchFamily="18" charset="0"/>
              </a:rPr>
            </a:br>
            <a:r>
              <a:rPr lang="ru-RU" altLang="ru-RU" dirty="0">
                <a:latin typeface="Times New Roman" panose="02020603050405020304" pitchFamily="18" charset="0"/>
                <a:cs typeface="Times New Roman" panose="02020603050405020304" pitchFamily="18" charset="0"/>
              </a:rPr>
              <a:t>	- Формирование грамматического строя речи;</a:t>
            </a:r>
            <a:br>
              <a:rPr lang="ru-RU" altLang="ru-RU" dirty="0">
                <a:latin typeface="Times New Roman" panose="02020603050405020304" pitchFamily="18" charset="0"/>
                <a:cs typeface="Times New Roman" panose="02020603050405020304" pitchFamily="18" charset="0"/>
              </a:rPr>
            </a:br>
            <a:r>
              <a:rPr lang="ru-RU" altLang="ru-RU" dirty="0">
                <a:latin typeface="Times New Roman" panose="02020603050405020304" pitchFamily="18" charset="0"/>
                <a:cs typeface="Times New Roman" panose="02020603050405020304" pitchFamily="18" charset="0"/>
              </a:rPr>
              <a:t>	- Обогащение словарного запаса;</a:t>
            </a:r>
            <a:br>
              <a:rPr lang="ru-RU" altLang="ru-RU" dirty="0">
                <a:latin typeface="Times New Roman" panose="02020603050405020304" pitchFamily="18" charset="0"/>
                <a:cs typeface="Times New Roman" panose="02020603050405020304" pitchFamily="18" charset="0"/>
              </a:rPr>
            </a:br>
            <a:r>
              <a:rPr lang="ru-RU" altLang="ru-RU" dirty="0">
                <a:latin typeface="Times New Roman" panose="02020603050405020304" pitchFamily="18" charset="0"/>
                <a:cs typeface="Times New Roman" panose="02020603050405020304" pitchFamily="18" charset="0"/>
              </a:rPr>
              <a:t>	- Развитие связной речи(диалогическая и монологическая форма речи);</a:t>
            </a:r>
            <a:br>
              <a:rPr lang="ru-RU" altLang="ru-RU" dirty="0">
                <a:latin typeface="Times New Roman" panose="02020603050405020304" pitchFamily="18" charset="0"/>
                <a:cs typeface="Times New Roman" panose="02020603050405020304" pitchFamily="18" charset="0"/>
              </a:rPr>
            </a:br>
            <a:r>
              <a:rPr lang="ru-RU" altLang="ru-RU" dirty="0">
                <a:latin typeface="Times New Roman" panose="02020603050405020304" pitchFamily="18" charset="0"/>
                <a:cs typeface="Times New Roman" panose="02020603050405020304" pitchFamily="18" charset="0"/>
              </a:rPr>
              <a:t>	- Знакомство с книжной культурой, детской литературой(вводить в мир  художественного слова)</a:t>
            </a:r>
            <a:br>
              <a:rPr lang="ru-RU" altLang="ru-RU" dirty="0">
                <a:latin typeface="Times New Roman" panose="02020603050405020304" pitchFamily="18" charset="0"/>
                <a:cs typeface="Times New Roman" panose="02020603050405020304" pitchFamily="18" charset="0"/>
              </a:rPr>
            </a:br>
            <a:r>
              <a:rPr lang="ru-RU" altLang="ru-RU" dirty="0">
                <a:latin typeface="Times New Roman" panose="02020603050405020304" pitchFamily="18" charset="0"/>
                <a:cs typeface="Times New Roman" panose="02020603050405020304" pitchFamily="18" charset="0"/>
              </a:rPr>
              <a:t/>
            </a:r>
            <a:br>
              <a:rPr lang="ru-RU" altLang="ru-RU" dirty="0">
                <a:latin typeface="Times New Roman" panose="02020603050405020304" pitchFamily="18" charset="0"/>
                <a:cs typeface="Times New Roman" panose="02020603050405020304" pitchFamily="18" charset="0"/>
              </a:rPr>
            </a:br>
            <a:r>
              <a:rPr lang="ru-RU" altLang="ru-RU" dirty="0">
                <a:latin typeface="Times New Roman" panose="02020603050405020304" pitchFamily="18" charset="0"/>
                <a:cs typeface="Times New Roman" panose="02020603050405020304" pitchFamily="18" charset="0"/>
              </a:rPr>
              <a:t>	Процесс развития речи предполагает освоение не только содержательной , но и образной, эмоциональной стороны языка.  Выразительность речи , психолог и философ С. Л. Рубинштейн, рассматривал как качественную характеристику речи, которая тесно связана с проявлением индивидуальности человека.</a:t>
            </a:r>
            <a:br>
              <a:rPr lang="ru-RU" altLang="ru-RU" dirty="0">
                <a:latin typeface="Times New Roman" panose="02020603050405020304" pitchFamily="18" charset="0"/>
                <a:cs typeface="Times New Roman" panose="02020603050405020304" pitchFamily="18" charset="0"/>
              </a:rPr>
            </a:br>
            <a:r>
              <a:rPr lang="ru-RU" altLang="ru-RU" dirty="0">
                <a:latin typeface="Times New Roman" panose="02020603050405020304" pitchFamily="18" charset="0"/>
                <a:cs typeface="Times New Roman" panose="02020603050405020304" pitchFamily="18" charset="0"/>
              </a:rPr>
              <a:t/>
            </a:r>
            <a:br>
              <a:rPr lang="ru-RU" altLang="ru-RU" dirty="0">
                <a:latin typeface="Times New Roman" panose="02020603050405020304" pitchFamily="18" charset="0"/>
                <a:cs typeface="Times New Roman" panose="02020603050405020304" pitchFamily="18" charset="0"/>
              </a:rPr>
            </a:br>
            <a:endParaRPr lang="ru-RU" dirty="0"/>
          </a:p>
        </p:txBody>
      </p:sp>
    </p:spTree>
    <p:extLst>
      <p:ext uri="{BB962C8B-B14F-4D97-AF65-F5344CB8AC3E}">
        <p14:creationId xmlns:p14="http://schemas.microsoft.com/office/powerpoint/2010/main" val="16923072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600" dirty="0" smtClean="0"/>
              <a:t>К. Д. Ушинский «Сделать серьезное занятие для ребенка занимательным-вот задача первоначального обучения»</a:t>
            </a:r>
            <a:endParaRPr lang="ru-RU" sz="3600" dirty="0"/>
          </a:p>
        </p:txBody>
      </p:sp>
      <p:pic>
        <p:nvPicPr>
          <p:cNvPr id="4" name="Picture 2" descr="https://ds04.infourok.ru/uploads/ex/01d8/00062fdf-c74476d5/img4.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792627" y="1523764"/>
            <a:ext cx="6656488" cy="49923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18292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384518"/>
          </a:xfrm>
        </p:spPr>
        <p:txBody>
          <a:bodyPr>
            <a:noAutofit/>
          </a:bodyPr>
          <a:lstStyle/>
          <a:p>
            <a:r>
              <a:rPr lang="ru-RU" b="1" dirty="0" smtClean="0">
                <a:solidFill>
                  <a:srgbClr val="FF0000"/>
                </a:solidFill>
              </a:rPr>
              <a:t>Дидактические словесные игры </a:t>
            </a:r>
            <a:endParaRPr lang="ru-RU" b="1" dirty="0">
              <a:solidFill>
                <a:srgbClr val="FF0000"/>
              </a:solidFill>
            </a:endParaRPr>
          </a:p>
        </p:txBody>
      </p:sp>
      <p:sp>
        <p:nvSpPr>
          <p:cNvPr id="6" name="Объект 5"/>
          <p:cNvSpPr>
            <a:spLocks noGrp="1"/>
          </p:cNvSpPr>
          <p:nvPr>
            <p:ph idx="1"/>
          </p:nvPr>
        </p:nvSpPr>
        <p:spPr>
          <a:xfrm>
            <a:off x="838200" y="1153297"/>
            <a:ext cx="10515600" cy="5023666"/>
          </a:xfrm>
        </p:spPr>
        <p:txBody>
          <a:bodyPr>
            <a:normAutofit lnSpcReduction="10000"/>
          </a:bodyPr>
          <a:lstStyle/>
          <a:p>
            <a:pPr marL="342900" lvl="0" indent="-342900" fontAlgn="base">
              <a:spcAft>
                <a:spcPct val="0"/>
              </a:spcAft>
              <a:buClr>
                <a:srgbClr val="FFFFCC"/>
              </a:buClr>
              <a:buSzPct val="70000"/>
              <a:buNone/>
            </a:pPr>
            <a:r>
              <a:rPr lang="ru-RU" altLang="ru-RU" dirty="0" smtClean="0">
                <a:solidFill>
                  <a:schemeClr val="tx1"/>
                </a:solidFill>
                <a:latin typeface="Times New Roman" panose="02020603050405020304" pitchFamily="18" charset="0"/>
                <a:cs typeface="Times New Roman" panose="02020603050405020304" pitchFamily="18" charset="0"/>
              </a:rPr>
              <a:t>    	Игровой метод обучения способствует созданию заинтересованной</a:t>
            </a:r>
            <a:r>
              <a:rPr lang="en-US" altLang="ru-RU" dirty="0" smtClean="0">
                <a:solidFill>
                  <a:schemeClr val="tx1"/>
                </a:solidFill>
                <a:latin typeface="Times New Roman" panose="02020603050405020304" pitchFamily="18" charset="0"/>
                <a:cs typeface="Times New Roman" panose="02020603050405020304" pitchFamily="18" charset="0"/>
              </a:rPr>
              <a:t>,</a:t>
            </a:r>
            <a:r>
              <a:rPr lang="ru-RU" altLang="ru-RU" dirty="0" smtClean="0">
                <a:solidFill>
                  <a:schemeClr val="tx1"/>
                </a:solidFill>
                <a:latin typeface="Times New Roman" panose="02020603050405020304" pitchFamily="18" charset="0"/>
                <a:cs typeface="Times New Roman" panose="02020603050405020304" pitchFamily="18" charset="0"/>
              </a:rPr>
              <a:t> непринуждённой обстановки; повышает речевую мотивацию; побуждает детей к общению друг с другом; процесс мышления протекает быстрее</a:t>
            </a:r>
            <a:r>
              <a:rPr lang="en-US" altLang="ru-RU" dirty="0" smtClean="0">
                <a:solidFill>
                  <a:schemeClr val="tx1"/>
                </a:solidFill>
                <a:latin typeface="Times New Roman" panose="02020603050405020304" pitchFamily="18" charset="0"/>
                <a:cs typeface="Times New Roman" panose="02020603050405020304" pitchFamily="18" charset="0"/>
              </a:rPr>
              <a:t>,</a:t>
            </a:r>
            <a:r>
              <a:rPr lang="ru-RU" altLang="ru-RU" dirty="0" smtClean="0">
                <a:solidFill>
                  <a:schemeClr val="tx1"/>
                </a:solidFill>
                <a:latin typeface="Times New Roman" panose="02020603050405020304" pitchFamily="18" charset="0"/>
                <a:cs typeface="Times New Roman" panose="02020603050405020304" pitchFamily="18" charset="0"/>
              </a:rPr>
              <a:t> новые навыки усваиваются прочнее. </a:t>
            </a:r>
          </a:p>
          <a:p>
            <a:pPr marL="342900" lvl="0" indent="-342900" fontAlgn="base">
              <a:spcAft>
                <a:spcPct val="0"/>
              </a:spcAft>
              <a:buClr>
                <a:srgbClr val="FFFFCC"/>
              </a:buClr>
              <a:buSzPct val="70000"/>
              <a:buNone/>
            </a:pPr>
            <a:r>
              <a:rPr lang="ru-RU" altLang="ru-RU" dirty="0" smtClean="0">
                <a:solidFill>
                  <a:schemeClr val="tx1"/>
                </a:solidFill>
                <a:latin typeface="Times New Roman" panose="02020603050405020304" pitchFamily="18" charset="0"/>
                <a:cs typeface="Times New Roman" panose="02020603050405020304" pitchFamily="18" charset="0"/>
              </a:rPr>
              <a:t>		Дидактическая игра – прекрасное средство обучения и развития</a:t>
            </a:r>
            <a:r>
              <a:rPr lang="en-US" altLang="ru-RU" dirty="0" smtClean="0">
                <a:solidFill>
                  <a:schemeClr val="tx1"/>
                </a:solidFill>
                <a:latin typeface="Times New Roman" panose="02020603050405020304" pitchFamily="18" charset="0"/>
                <a:cs typeface="Times New Roman" panose="02020603050405020304" pitchFamily="18" charset="0"/>
              </a:rPr>
              <a:t>,</a:t>
            </a:r>
            <a:r>
              <a:rPr lang="ru-RU" altLang="ru-RU" dirty="0" smtClean="0">
                <a:solidFill>
                  <a:schemeClr val="tx1"/>
                </a:solidFill>
                <a:latin typeface="Times New Roman" panose="02020603050405020304" pitchFamily="18" charset="0"/>
                <a:cs typeface="Times New Roman" panose="02020603050405020304" pitchFamily="18" charset="0"/>
              </a:rPr>
              <a:t> используемое при усвоении любого программного материала. Специально подобранные игры и упражнения дают возможность благоприятно воздействовать на все компоненты речи. В игре ребенок получает возможность обогащать и закреплять словарь</a:t>
            </a:r>
            <a:r>
              <a:rPr lang="en-US" altLang="ru-RU" dirty="0" smtClean="0">
                <a:solidFill>
                  <a:schemeClr val="tx1"/>
                </a:solidFill>
                <a:latin typeface="Times New Roman" panose="02020603050405020304" pitchFamily="18" charset="0"/>
                <a:cs typeface="Times New Roman" panose="02020603050405020304" pitchFamily="18" charset="0"/>
              </a:rPr>
              <a:t>,</a:t>
            </a:r>
            <a:r>
              <a:rPr lang="ru-RU" altLang="ru-RU" dirty="0" smtClean="0">
                <a:solidFill>
                  <a:schemeClr val="tx1"/>
                </a:solidFill>
                <a:latin typeface="Times New Roman" panose="02020603050405020304" pitchFamily="18" charset="0"/>
                <a:cs typeface="Times New Roman" panose="02020603050405020304" pitchFamily="18" charset="0"/>
              </a:rPr>
              <a:t> формировать грамматические категории</a:t>
            </a:r>
            <a:r>
              <a:rPr lang="en-US" altLang="ru-RU" dirty="0" smtClean="0">
                <a:solidFill>
                  <a:schemeClr val="tx1"/>
                </a:solidFill>
                <a:latin typeface="Times New Roman" panose="02020603050405020304" pitchFamily="18" charset="0"/>
                <a:cs typeface="Times New Roman" panose="02020603050405020304" pitchFamily="18" charset="0"/>
              </a:rPr>
              <a:t>,</a:t>
            </a:r>
            <a:r>
              <a:rPr lang="ru-RU" altLang="ru-RU" dirty="0" smtClean="0">
                <a:solidFill>
                  <a:schemeClr val="tx1"/>
                </a:solidFill>
                <a:latin typeface="Times New Roman" panose="02020603050405020304" pitchFamily="18" charset="0"/>
                <a:cs typeface="Times New Roman" panose="02020603050405020304" pitchFamily="18" charset="0"/>
              </a:rPr>
              <a:t> развивать связную речь</a:t>
            </a:r>
            <a:r>
              <a:rPr lang="en-US" altLang="ru-RU" dirty="0" smtClean="0">
                <a:solidFill>
                  <a:schemeClr val="tx1"/>
                </a:solidFill>
                <a:latin typeface="Times New Roman" panose="02020603050405020304" pitchFamily="18" charset="0"/>
                <a:cs typeface="Times New Roman" panose="02020603050405020304" pitchFamily="18" charset="0"/>
              </a:rPr>
              <a:t>,</a:t>
            </a:r>
            <a:r>
              <a:rPr lang="ru-RU" altLang="ru-RU" dirty="0" smtClean="0">
                <a:solidFill>
                  <a:schemeClr val="tx1"/>
                </a:solidFill>
                <a:latin typeface="Times New Roman" panose="02020603050405020304" pitchFamily="18" charset="0"/>
                <a:cs typeface="Times New Roman" panose="02020603050405020304" pitchFamily="18" charset="0"/>
              </a:rPr>
              <a:t> расширять знания об окружающем мире</a:t>
            </a:r>
            <a:r>
              <a:rPr lang="en-US" altLang="ru-RU" dirty="0" smtClean="0">
                <a:solidFill>
                  <a:schemeClr val="tx1"/>
                </a:solidFill>
                <a:latin typeface="Times New Roman" panose="02020603050405020304" pitchFamily="18" charset="0"/>
                <a:cs typeface="Times New Roman" panose="02020603050405020304" pitchFamily="18" charset="0"/>
              </a:rPr>
              <a:t>,</a:t>
            </a:r>
            <a:r>
              <a:rPr lang="ru-RU" altLang="ru-RU" dirty="0" smtClean="0">
                <a:solidFill>
                  <a:schemeClr val="tx1"/>
                </a:solidFill>
                <a:latin typeface="Times New Roman" panose="02020603050405020304" pitchFamily="18" charset="0"/>
                <a:cs typeface="Times New Roman" panose="02020603050405020304" pitchFamily="18" charset="0"/>
              </a:rPr>
              <a:t> развивать словесное творчество</a:t>
            </a:r>
            <a:r>
              <a:rPr lang="en-US" altLang="ru-RU" dirty="0" smtClean="0">
                <a:solidFill>
                  <a:schemeClr val="tx1"/>
                </a:solidFill>
                <a:latin typeface="Times New Roman" panose="02020603050405020304" pitchFamily="18" charset="0"/>
                <a:cs typeface="Times New Roman" panose="02020603050405020304" pitchFamily="18" charset="0"/>
              </a:rPr>
              <a:t>,</a:t>
            </a:r>
            <a:r>
              <a:rPr lang="ru-RU" altLang="ru-RU" dirty="0" smtClean="0">
                <a:solidFill>
                  <a:schemeClr val="tx1"/>
                </a:solidFill>
                <a:latin typeface="Times New Roman" panose="02020603050405020304" pitchFamily="18" charset="0"/>
                <a:cs typeface="Times New Roman" panose="02020603050405020304" pitchFamily="18" charset="0"/>
              </a:rPr>
              <a:t> развивать коммуникативные навыки.</a:t>
            </a:r>
          </a:p>
          <a:p>
            <a:pPr marL="342900" lvl="0" indent="-342900" fontAlgn="base">
              <a:spcAft>
                <a:spcPct val="0"/>
              </a:spcAft>
              <a:buClr>
                <a:srgbClr val="FFFFCC"/>
              </a:buClr>
              <a:buSzPct val="70000"/>
              <a:buNone/>
            </a:pPr>
            <a:endParaRPr lang="ru-RU" altLang="ru-RU" dirty="0">
              <a:latin typeface="Times New Roman" panose="02020603050405020304" pitchFamily="18" charset="0"/>
              <a:cs typeface="Times New Roman" panose="02020603050405020304" pitchFamily="18" charset="0"/>
            </a:endParaRPr>
          </a:p>
          <a:p>
            <a:pPr marL="342900" lvl="0" indent="-342900" fontAlgn="base">
              <a:spcAft>
                <a:spcPct val="0"/>
              </a:spcAft>
              <a:buClr>
                <a:srgbClr val="FFFFCC"/>
              </a:buClr>
              <a:buSzPct val="70000"/>
              <a:buNone/>
            </a:pPr>
            <a:endParaRPr lang="ru-RU" altLang="ru-RU"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440616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615178"/>
          </a:xfrm>
        </p:spPr>
        <p:txBody>
          <a:bodyPr>
            <a:normAutofit fontScale="90000"/>
          </a:bodyPr>
          <a:lstStyle/>
          <a:p>
            <a:r>
              <a:rPr lang="ru-RU" b="1" dirty="0" smtClean="0">
                <a:solidFill>
                  <a:srgbClr val="FF0000"/>
                </a:solidFill>
              </a:rPr>
              <a:t>Дидактические  словесные игры </a:t>
            </a:r>
            <a:endParaRPr lang="ru-RU" dirty="0"/>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754468" y="1177925"/>
            <a:ext cx="6683064" cy="4999038"/>
          </a:xfrm>
        </p:spPr>
      </p:pic>
    </p:spTree>
    <p:extLst>
      <p:ext uri="{BB962C8B-B14F-4D97-AF65-F5344CB8AC3E}">
        <p14:creationId xmlns:p14="http://schemas.microsoft.com/office/powerpoint/2010/main" val="28143489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dirty="0" smtClean="0">
                <a:solidFill>
                  <a:srgbClr val="FF0000"/>
                </a:solidFill>
              </a:rPr>
              <a:t>Речевые </a:t>
            </a:r>
            <a:r>
              <a:rPr lang="ru-RU" b="1" dirty="0">
                <a:solidFill>
                  <a:srgbClr val="FF0000"/>
                </a:solidFill>
              </a:rPr>
              <a:t>подвижные игры.</a:t>
            </a:r>
            <a:endParaRPr lang="ru-RU" dirty="0">
              <a:solidFill>
                <a:srgbClr val="FF0000"/>
              </a:solidFill>
            </a:endParaRPr>
          </a:p>
        </p:txBody>
      </p:sp>
      <p:sp>
        <p:nvSpPr>
          <p:cNvPr id="3" name="Объект 2"/>
          <p:cNvSpPr>
            <a:spLocks noGrp="1"/>
          </p:cNvSpPr>
          <p:nvPr>
            <p:ph sz="half" idx="1"/>
          </p:nvPr>
        </p:nvSpPr>
        <p:spPr>
          <a:xfrm>
            <a:off x="838200" y="1556951"/>
            <a:ext cx="5181600" cy="4620012"/>
          </a:xfrm>
        </p:spPr>
        <p:txBody>
          <a:bodyPr>
            <a:normAutofit/>
          </a:bodyPr>
          <a:lstStyle/>
          <a:p>
            <a:pPr marL="0" indent="0">
              <a:buNone/>
            </a:pPr>
            <a:r>
              <a:rPr lang="ru-RU" dirty="0" smtClean="0"/>
              <a:t>	</a:t>
            </a:r>
            <a:endParaRPr lang="ru-RU" dirty="0"/>
          </a:p>
        </p:txBody>
      </p:sp>
      <p:sp>
        <p:nvSpPr>
          <p:cNvPr id="4" name="Объект 3"/>
          <p:cNvSpPr>
            <a:spLocks noGrp="1"/>
          </p:cNvSpPr>
          <p:nvPr>
            <p:ph sz="half" idx="2"/>
          </p:nvPr>
        </p:nvSpPr>
        <p:spPr>
          <a:xfrm>
            <a:off x="838200" y="1825625"/>
            <a:ext cx="10515600" cy="4351338"/>
          </a:xfrm>
        </p:spPr>
        <p:txBody>
          <a:bodyPr>
            <a:normAutofit/>
          </a:bodyPr>
          <a:lstStyle/>
          <a:p>
            <a:r>
              <a:rPr lang="ru-RU" dirty="0"/>
              <a:t>Они научат детей быть внимательными к своей речи и речи взрослого, слышать и корректировать речевые ошибки, правильно произносить звуки, разовьют интонационную выразительность речи, грамматический строй, углубят представления об окружающем, а также внимание и память.</a:t>
            </a:r>
          </a:p>
          <a:p>
            <a:r>
              <a:rPr lang="ru-RU" dirty="0"/>
              <a:t>Всем известны игры, «У медведя во бору», «Гуси-гуси, га-га-га» и др. Подобные игры, оказывается, являются не только увлекательными забавами для детей, но и помогают им получить простейшие навыки координации речи и движения. Предлагаю вам подборку речевых подвижных игр.</a:t>
            </a:r>
          </a:p>
          <a:p>
            <a:pPr marL="0" indent="0">
              <a:buNone/>
            </a:pPr>
            <a:endParaRPr lang="ru-RU" dirty="0"/>
          </a:p>
        </p:txBody>
      </p:sp>
    </p:spTree>
    <p:extLst>
      <p:ext uri="{BB962C8B-B14F-4D97-AF65-F5344CB8AC3E}">
        <p14:creationId xmlns:p14="http://schemas.microsoft.com/office/powerpoint/2010/main" val="22358091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600" b="1" dirty="0" smtClean="0">
                <a:solidFill>
                  <a:srgbClr val="FF0000"/>
                </a:solidFill>
              </a:rPr>
              <a:t>Проговаривание </a:t>
            </a:r>
            <a:r>
              <a:rPr lang="ru-RU" sz="3600" b="1" dirty="0">
                <a:solidFill>
                  <a:srgbClr val="FF0000"/>
                </a:solidFill>
              </a:rPr>
              <a:t>стихотворных  текстов в сочетании с </a:t>
            </a:r>
            <a:r>
              <a:rPr lang="ru-RU" sz="3600" b="1" dirty="0" smtClean="0">
                <a:solidFill>
                  <a:srgbClr val="FF0000"/>
                </a:solidFill>
              </a:rPr>
              <a:t>движениями</a:t>
            </a:r>
            <a:r>
              <a:rPr lang="ru-RU" sz="3600" dirty="0">
                <a:solidFill>
                  <a:srgbClr val="FF0000"/>
                </a:solidFill>
              </a:rPr>
              <a:t> </a:t>
            </a:r>
          </a:p>
        </p:txBody>
      </p:sp>
      <p:sp>
        <p:nvSpPr>
          <p:cNvPr id="4" name="Объект 3"/>
          <p:cNvSpPr>
            <a:spLocks noGrp="1"/>
          </p:cNvSpPr>
          <p:nvPr>
            <p:ph sz="half" idx="2"/>
          </p:nvPr>
        </p:nvSpPr>
        <p:spPr>
          <a:xfrm>
            <a:off x="1396538" y="1825625"/>
            <a:ext cx="9957262" cy="4351338"/>
          </a:xfrm>
        </p:spPr>
        <p:txBody>
          <a:bodyPr>
            <a:normAutofit fontScale="85000" lnSpcReduction="20000"/>
          </a:bodyPr>
          <a:lstStyle/>
          <a:p>
            <a:r>
              <a:rPr lang="ru-RU" dirty="0"/>
              <a:t>В процессе проговаривания стихов одновременно с движениями происходит ритмизация речи, она становится более громкой, четкой и эмоциональной.</a:t>
            </a:r>
          </a:p>
          <a:p>
            <a:r>
              <a:rPr lang="ru-RU" dirty="0"/>
              <a:t>В процессе речевого сопровождения накапливается и активизируется словарь. Проводить эту работу можно и с неречевыми детьми, начиная с простых звукоподражаний:</a:t>
            </a:r>
          </a:p>
          <a:p>
            <a:r>
              <a:rPr lang="ru-RU" dirty="0"/>
              <a:t>«Тук-тук» - забиваем гвозди молоточком.</a:t>
            </a:r>
            <a:br>
              <a:rPr lang="ru-RU" dirty="0"/>
            </a:br>
            <a:r>
              <a:rPr lang="ru-RU" dirty="0"/>
              <a:t>«Топ-топ» - топают ножки.</a:t>
            </a:r>
            <a:br>
              <a:rPr lang="ru-RU" dirty="0"/>
            </a:br>
            <a:r>
              <a:rPr lang="ru-RU" dirty="0"/>
              <a:t>«Га-га-га» - хлопают «крыльями».</a:t>
            </a:r>
            <a:br>
              <a:rPr lang="ru-RU" dirty="0"/>
            </a:br>
            <a:r>
              <a:rPr lang="ru-RU" dirty="0"/>
              <a:t>«Тик-так» - наклоны в стороны</a:t>
            </a:r>
          </a:p>
          <a:p>
            <a:r>
              <a:rPr lang="ru-RU" dirty="0"/>
              <a:t>Затем по мере овладения речью, детям предлагаются легкие в звуковом произношении тексты.</a:t>
            </a:r>
          </a:p>
          <a:p>
            <a:r>
              <a:rPr lang="ru-RU" dirty="0"/>
              <a:t>На носочки поднимайся,</a:t>
            </a:r>
            <a:br>
              <a:rPr lang="ru-RU" dirty="0"/>
            </a:br>
            <a:r>
              <a:rPr lang="ru-RU" dirty="0"/>
              <a:t>Приседай и выпрямляйся.</a:t>
            </a:r>
          </a:p>
          <a:p>
            <a:pPr marL="0" indent="0">
              <a:buNone/>
            </a:pPr>
            <a:endParaRPr lang="ru-RU" dirty="0"/>
          </a:p>
        </p:txBody>
      </p:sp>
    </p:spTree>
    <p:extLst>
      <p:ext uri="{BB962C8B-B14F-4D97-AF65-F5344CB8AC3E}">
        <p14:creationId xmlns:p14="http://schemas.microsoft.com/office/powerpoint/2010/main" val="16371752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Заголовок 8"/>
          <p:cNvSpPr>
            <a:spLocks noGrp="1"/>
          </p:cNvSpPr>
          <p:nvPr>
            <p:ph type="title"/>
          </p:nvPr>
        </p:nvSpPr>
        <p:spPr/>
        <p:txBody>
          <a:bodyPr/>
          <a:lstStyle/>
          <a:p>
            <a:endParaRPr lang="ru-RU"/>
          </a:p>
        </p:txBody>
      </p:sp>
      <p:sp>
        <p:nvSpPr>
          <p:cNvPr id="10" name="Объект 9"/>
          <p:cNvSpPr>
            <a:spLocks noGrp="1"/>
          </p:cNvSpPr>
          <p:nvPr>
            <p:ph sz="half" idx="1"/>
          </p:nvPr>
        </p:nvSpPr>
        <p:spPr>
          <a:xfrm>
            <a:off x="838200" y="1825625"/>
            <a:ext cx="9926782" cy="4351338"/>
          </a:xfrm>
        </p:spPr>
        <p:txBody>
          <a:bodyPr>
            <a:normAutofit/>
          </a:bodyPr>
          <a:lstStyle/>
          <a:p>
            <a:pPr marL="0" indent="0">
              <a:buNone/>
            </a:pPr>
            <a:r>
              <a:rPr lang="ru-RU" dirty="0"/>
              <a:t>Проговаривать в сочетании с </a:t>
            </a:r>
            <a:r>
              <a:rPr lang="ru-RU" dirty="0" smtClean="0"/>
              <a:t>движениями  </a:t>
            </a:r>
            <a:r>
              <a:rPr lang="ru-RU" dirty="0"/>
              <a:t>можно и скороговорки.</a:t>
            </a:r>
          </a:p>
          <a:p>
            <a:r>
              <a:rPr lang="ru-RU" i="1" dirty="0"/>
              <a:t>У зайки </a:t>
            </a:r>
            <a:r>
              <a:rPr lang="ru-RU" i="1" dirty="0" err="1"/>
              <a:t>Бубы</a:t>
            </a:r>
            <a:r>
              <a:rPr lang="ru-RU" i="1" dirty="0"/>
              <a:t> заболели зубы, заболели зубы у зайки </a:t>
            </a:r>
            <a:r>
              <a:rPr lang="ru-RU" i="1" dirty="0" err="1"/>
              <a:t>Бубы</a:t>
            </a:r>
            <a:r>
              <a:rPr lang="ru-RU" i="1" dirty="0"/>
              <a:t>.</a:t>
            </a:r>
            <a:endParaRPr lang="ru-RU" dirty="0"/>
          </a:p>
          <a:p>
            <a:r>
              <a:rPr lang="ru-RU" i="1" dirty="0"/>
              <a:t>Сидели две вороны, клевали макароны, у одной вороны длиннее макароны, у другой вороны короче макароны</a:t>
            </a:r>
            <a:r>
              <a:rPr lang="ru-RU" i="1" dirty="0" smtClean="0"/>
              <a:t>.</a:t>
            </a:r>
          </a:p>
          <a:p>
            <a:r>
              <a:rPr lang="ru-RU" i="1" dirty="0" smtClean="0"/>
              <a:t>Кошка Крошка на окошке       Кашку кушала по крошке.</a:t>
            </a:r>
            <a:endParaRPr lang="ru-RU" dirty="0"/>
          </a:p>
          <a:p>
            <a:pPr marL="0" indent="0">
              <a:buNone/>
            </a:pPr>
            <a:endParaRPr lang="ru-RU" dirty="0"/>
          </a:p>
        </p:txBody>
      </p:sp>
    </p:spTree>
    <p:extLst>
      <p:ext uri="{BB962C8B-B14F-4D97-AF65-F5344CB8AC3E}">
        <p14:creationId xmlns:p14="http://schemas.microsoft.com/office/powerpoint/2010/main" val="3483487643"/>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287</TotalTime>
  <Words>778</Words>
  <Application>Microsoft Office PowerPoint</Application>
  <PresentationFormat>Широкоэкранный</PresentationFormat>
  <Paragraphs>92</Paragraphs>
  <Slides>23</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23</vt:i4>
      </vt:variant>
    </vt:vector>
  </HeadingPairs>
  <TitlesOfParts>
    <vt:vector size="30" baseType="lpstr">
      <vt:lpstr>Arial</vt:lpstr>
      <vt:lpstr>Calibri</vt:lpstr>
      <vt:lpstr>Calibri Light</vt:lpstr>
      <vt:lpstr>Tahoma</vt:lpstr>
      <vt:lpstr>Times New Roman</vt:lpstr>
      <vt:lpstr>Wingdings</vt:lpstr>
      <vt:lpstr>Тема Office</vt:lpstr>
      <vt:lpstr>«Развитие речи детей в игровой деятельности» </vt:lpstr>
      <vt:lpstr>Игровая деятельность</vt:lpstr>
      <vt:lpstr>Задачи речевого развития </vt:lpstr>
      <vt:lpstr>К. Д. Ушинский «Сделать серьезное занятие для ребенка занимательным-вот задача первоначального обучения»</vt:lpstr>
      <vt:lpstr>Дидактические словесные игры </vt:lpstr>
      <vt:lpstr>Дидактические  словесные игры </vt:lpstr>
      <vt:lpstr>Речевые подвижные игры.</vt:lpstr>
      <vt:lpstr>Проговаривание стихотворных  текстов в сочетании с движениями </vt:lpstr>
      <vt:lpstr>Презентация PowerPoint</vt:lpstr>
      <vt:lpstr>Презентация PowerPoint</vt:lpstr>
      <vt:lpstr>Логоритмика-способ взаимодействия движений и речи</vt:lpstr>
      <vt:lpstr>Презентация PowerPoint</vt:lpstr>
      <vt:lpstr>Фонетическая ритмика</vt:lpstr>
      <vt:lpstr>Пальчиковые игры</vt:lpstr>
      <vt:lpstr>      Театрализованная деятельность     Цель : создание условий для развития связной речи у детей дошкольного возраста средствами театрализованной деятельности    </vt:lpstr>
      <vt:lpstr>Презентация PowerPoint</vt:lpstr>
      <vt:lpstr>Презентация PowerPoint</vt:lpstr>
      <vt:lpstr>Презентация PowerPoint</vt:lpstr>
      <vt:lpstr>Формы работы направленные на развитие речи</vt:lpstr>
      <vt:lpstr>Работа по речевому развитию  в театрализованной деятельности</vt:lpstr>
      <vt:lpstr>Сюжетно-ролевая игра оказывает положительное влияние на развитие речи. В ходе игры ребенок вслух разговаривает с игрушкой, говорит и за себя, и за неё, подражает гудению самолета, голосам зверей и т. д.. Развивается диалогическая речь со сверстниками. Центральным моментом сюжетно-ролевой игры является роль, которую берёт на себя ребёнок. При этом он не просто называет себя именем соответствующего взрослого человека, старается действовать как взрослый человек, роль которого он взял на себя и этим отождествляет себя с ним. </vt:lpstr>
      <vt:lpstr>Дети всех возрастных групп играют в куклы. Кукла – любимая игрушка детей. Они обращаются с ней так, как мама обращается со своим ребенком. Вот это-то и формирует у детей такие положительные качества, как бережное отношение к кукле, нежность, ласка, внимание, желание видеть куклу всегда чистой, опрятной, причесанной. </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«Развитие речи детей в игровой деятельности»</dc:title>
  <dc:creator>User</dc:creator>
  <cp:lastModifiedBy>Пользователь</cp:lastModifiedBy>
  <cp:revision>25</cp:revision>
  <dcterms:created xsi:type="dcterms:W3CDTF">2022-03-15T07:34:40Z</dcterms:created>
  <dcterms:modified xsi:type="dcterms:W3CDTF">2022-12-18T18:09:40Z</dcterms:modified>
</cp:coreProperties>
</file>