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6" r:id="rId3"/>
    <p:sldId id="264" r:id="rId4"/>
    <p:sldId id="267" r:id="rId5"/>
    <p:sldId id="265" r:id="rId6"/>
    <p:sldId id="268" r:id="rId7"/>
    <p:sldId id="257" r:id="rId8"/>
    <p:sldId id="269" r:id="rId9"/>
    <p:sldId id="258" r:id="rId10"/>
    <p:sldId id="271" r:id="rId11"/>
    <p:sldId id="260" r:id="rId12"/>
    <p:sldId id="272" r:id="rId13"/>
    <p:sldId id="261" r:id="rId14"/>
    <p:sldId id="274" r:id="rId15"/>
    <p:sldId id="263" r:id="rId16"/>
    <p:sldId id="27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Руслан Дегтярёв" initials="РД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F3300"/>
    <a:srgbClr val="CC66FF"/>
    <a:srgbClr val="660066"/>
    <a:srgbClr val="CCFFCC"/>
    <a:srgbClr val="CC99FF"/>
    <a:srgbClr val="9933FF"/>
    <a:srgbClr val="FF99FF"/>
    <a:srgbClr val="CCCC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-55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44076A-FADB-422D-B929-2F08560D1A64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52E7CC-16D9-40FD-8CDA-85267AAC32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48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52E7CC-16D9-40FD-8CDA-85267AAC326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557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03EA7C-2D4E-4803-9092-2F2EC18F56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86A514B-642E-452F-9DC8-90E20A45BA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500FF94-5B20-4522-934B-4D9C7EBE1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829E-E030-46C1-85AA-5DA3E89ED89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F58A4C4-5928-4160-8420-0868E5FAD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0763F8C-332A-442C-9970-0B88F0DE6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ABE6-03B7-46D8-ABFF-21015743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749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A86A9E8-2B8A-4E1B-811C-DDC5AC210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0EE9DB9-DE54-4D70-8B8E-CE5DCEB3D0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49322A6-EBF0-4818-A14C-3C1828B16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829E-E030-46C1-85AA-5DA3E89ED89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6B2DD4B-4004-454C-A883-E89E4C078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7CDC39E-24EB-42A5-8CE8-81AA476F5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ABE6-03B7-46D8-ABFF-21015743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158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D57C7CAF-A304-4C1B-BA15-801900D6E9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9B78FEF-FED3-407B-BF50-ACF1CF933B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CBA77F0-F78E-4F07-BEA2-39FA8D0DF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829E-E030-46C1-85AA-5DA3E89ED89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8F5E323-05C8-4390-BC38-7683E7315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EF9D775-CF60-4CFD-A5CE-DCCA8EFC9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ABE6-03B7-46D8-ABFF-21015743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847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5CCE7B-7065-466E-BE27-210B0E6E5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6A889B-C868-47FB-96DA-47CD6E4317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03E5196-9B21-4751-A8A7-C0C4AAFC1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829E-E030-46C1-85AA-5DA3E89ED89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A62760A-D748-4B33-B595-0C74DB08F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23B856B-BC61-44A6-98E9-60988DA58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ABE6-03B7-46D8-ABFF-21015743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851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DCC693-9B11-44FE-9B74-E5566B457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3249DC6-7CD6-4149-AC7F-5E1F2D97D4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6B341A4-07F7-4941-94BC-6DBE86A14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829E-E030-46C1-85AA-5DA3E89ED89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CA4660A-9E56-48B7-86EF-0A7AB2BE7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2E2617A-F953-44BB-8D8B-F4762639F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ABE6-03B7-46D8-ABFF-21015743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106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C29B3F-7DAB-49B3-814F-A5CB0151A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6B4FE31-0F41-46F9-99DA-8D002678A8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05B038D6-6080-4A4F-84A9-139B100882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F051715-71E2-49C9-B9C3-122C6D5DA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829E-E030-46C1-85AA-5DA3E89ED89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DA4B106-57B5-428C-AC7E-9900EE3EC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D6B9C32-05B2-43F1-A87E-124128C0E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ABE6-03B7-46D8-ABFF-21015743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136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55DB1E3-1087-46AF-BBED-305FFC761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48B4E24-5C24-4E1F-9BB2-9975FB97EC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3EBA786-8133-4B11-BCE9-308CFD354F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51D633C3-7A1F-4DEF-83D9-015C5D8A76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3D619BA-C231-45C8-99AC-6C5CE3148C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59E5CF03-3AE3-499C-85FC-7DF93091F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829E-E030-46C1-85AA-5DA3E89ED89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E797BC8-C393-4BF9-8249-A81C467D3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3293467A-09DD-4CD0-8C2B-6F88D860B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ABE6-03B7-46D8-ABFF-21015743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076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8C313FC-0C48-4AC0-80E4-86B1118AF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1EAB493D-C460-4235-BDBD-10D3D0270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829E-E030-46C1-85AA-5DA3E89ED89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61F0139-4121-46C7-AEDF-AAFFE2A93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8D002EB-0C75-4877-A068-3BAFCF446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ABE6-03B7-46D8-ABFF-21015743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82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4F993ADB-7E96-41FE-8429-C4F77466D0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829E-E030-46C1-85AA-5DA3E89ED89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02907E4D-8B3E-41C4-B552-7F62F58D9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CD0D537-E6DD-45D0-8B21-8E4783E8E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ABE6-03B7-46D8-ABFF-21015743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136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44FFA96-1B3B-4504-838A-977E34DEF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EC19AC3-7F52-49C3-A53E-19FB4D660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8736A28-9121-4117-BCA9-C51C5F2A4C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5813425-B84A-4E19-98A5-D6B1C3A16A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829E-E030-46C1-85AA-5DA3E89ED89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BAC4846-80B3-474D-AEDF-749220BB2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A29435D-B04C-4ED4-8377-1894FD359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ABE6-03B7-46D8-ABFF-21015743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619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915C26-696C-4833-99B9-71DCC927E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3C83D392-7E05-45ED-B94D-56C2B0B0A6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A342447-D4E6-4BE4-8E1B-FB02C031C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2D42B92-C41E-4356-98C8-E8714680C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2829E-E030-46C1-85AA-5DA3E89ED89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BCCC72F-C6EB-4E6D-B390-250346EBF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316B507-F269-4D4C-891D-D184048E7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9ABE6-03B7-46D8-ABFF-21015743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805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B659A25-F3FF-4C8E-9BA4-E89CE7D41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CA31AD9-9EC1-4955-9A80-018D4B5B17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FF2E5E5-CDFF-4500-88C1-8C33D403FC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2829E-E030-46C1-85AA-5DA3E89ED89E}" type="datetimeFigureOut">
              <a:rPr lang="ru-RU" smtClean="0"/>
              <a:t>17.11.2021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40AB3A3-1C36-405D-8D1E-D8E19E538D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97C7F7B-F490-40A7-B620-4A5C6AEDB0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9ABE6-03B7-46D8-ABFF-21015743C1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356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4%D0%B8%D0%B7%D0%B8%D1%87%D0%B5%D1%81%D0%BA%D0%B0%D1%8F_%D0%BA%D1%83%D0%BB%D1%8C%D1%82%D1%83%D1%80%D0%B0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ru.wikipedia.org/wiki/%D0%90%D0%BC%D0%BF%D0%BB%D0%B8%D1%82%D1%83%D0%B4%D0%B0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0">
              <a:srgbClr val="CC66FF"/>
            </a:gs>
            <a:gs pos="55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Картинки по запросу &quot;ребусы спортивне&quot;">
            <a:extLst>
              <a:ext uri="{FF2B5EF4-FFF2-40B4-BE49-F238E27FC236}">
                <a16:creationId xmlns:a16="http://schemas.microsoft.com/office/drawing/2014/main" xmlns="" id="{B22A0FB0-26E2-403F-9587-2E36A31C60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6B5C84F-AB32-4D27-BF15-3DE5EBD153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2388734"/>
            <a:ext cx="4735966" cy="34394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9933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627D3B07-1199-4486-AE66-FFB98726E2CC}"/>
              </a:ext>
            </a:extLst>
          </p:cNvPr>
          <p:cNvSpPr/>
          <p:nvPr/>
        </p:nvSpPr>
        <p:spPr>
          <a:xfrm>
            <a:off x="1183419" y="277090"/>
            <a:ext cx="4045527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pPr algn="ctr"/>
            <a:r>
              <a:rPr lang="ru-RU" sz="8000" b="1" cap="none" spc="0" dirty="0">
                <a:ln w="6600">
                  <a:solidFill>
                    <a:srgbClr val="00206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РЕБУСЫ 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81465F91-2344-4567-A51B-1C1878D71DF2}"/>
              </a:ext>
            </a:extLst>
          </p:cNvPr>
          <p:cNvSpPr/>
          <p:nvPr/>
        </p:nvSpPr>
        <p:spPr>
          <a:xfrm>
            <a:off x="8009340" y="277090"/>
            <a:ext cx="2825582" cy="120032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/>
            <a:r>
              <a:rPr lang="ru-RU" sz="7200" b="1" cap="none" spc="0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33CC33"/>
                </a:solidFill>
                <a:effectLst/>
              </a:rPr>
              <a:t>СПОРТ</a:t>
            </a:r>
          </a:p>
        </p:txBody>
      </p:sp>
      <p:pic>
        <p:nvPicPr>
          <p:cNvPr id="1028" name="Picture 4" descr="Картинки по запросу &quot;олимпийский мишка рисунок&quot;">
            <a:extLst>
              <a:ext uri="{FF2B5EF4-FFF2-40B4-BE49-F238E27FC236}">
                <a16:creationId xmlns:a16="http://schemas.microsoft.com/office/drawing/2014/main" xmlns="" id="{A34426EB-E280-44A6-99BF-EB206FE610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840" y="2228964"/>
            <a:ext cx="3049444" cy="37589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CCFF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889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>
            <a:extLst>
              <a:ext uri="{FF2B5EF4-FFF2-40B4-BE49-F238E27FC236}">
                <a16:creationId xmlns:a16="http://schemas.microsoft.com/office/drawing/2014/main" xmlns="" id="{F3060C83-F051-4F0E-ABAD-AA0DFC48B21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8">
            <a:extLst>
              <a:ext uri="{FF2B5EF4-FFF2-40B4-BE49-F238E27FC236}">
                <a16:creationId xmlns:a16="http://schemas.microsoft.com/office/drawing/2014/main" xmlns="" id="{83C98ABE-055B-441F-B07E-44F97F083C3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0">
            <a:extLst>
              <a:ext uri="{FF2B5EF4-FFF2-40B4-BE49-F238E27FC236}">
                <a16:creationId xmlns:a16="http://schemas.microsoft.com/office/drawing/2014/main" xmlns="" id="{29FDB030-9B49-4CED-8CCD-4D99382388A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12">
            <a:extLst>
              <a:ext uri="{FF2B5EF4-FFF2-40B4-BE49-F238E27FC236}">
                <a16:creationId xmlns:a16="http://schemas.microsoft.com/office/drawing/2014/main" xmlns="" id="{3783CA14-24A1-485C-8B30-D6A5D87987A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9A97C86A-04D6-40F7-AE84-31AB43E6A84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xmlns="" id="{FF9F2414-84E8-453E-B1F3-389FDE8192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Объект 3">
            <a:extLst>
              <a:ext uri="{FF2B5EF4-FFF2-40B4-BE49-F238E27FC236}">
                <a16:creationId xmlns:a16="http://schemas.microsoft.com/office/drawing/2014/main" xmlns="" id="{3C8EDE82-3602-46EC-AFCA-A06A97D11A0F}"/>
              </a:ext>
            </a:extLst>
          </p:cNvPr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5" t="4561" r="2000" b="3944"/>
          <a:stretch/>
        </p:blipFill>
        <p:spPr bwMode="auto">
          <a:xfrm>
            <a:off x="333353" y="663287"/>
            <a:ext cx="10905066" cy="4309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19" name="Isosceles Triangle 18">
            <a:extLst>
              <a:ext uri="{FF2B5EF4-FFF2-40B4-BE49-F238E27FC236}">
                <a16:creationId xmlns:a16="http://schemas.microsoft.com/office/drawing/2014/main" xmlns="" id="{3ECA69A1-7536-43AC-85EF-C7106179F5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802FBE5-6422-4075-BE3F-91FB24B536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427855" y="4184073"/>
            <a:ext cx="1624140" cy="25051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B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1" name="Крест 10">
            <a:extLst>
              <a:ext uri="{FF2B5EF4-FFF2-40B4-BE49-F238E27FC236}">
                <a16:creationId xmlns:a16="http://schemas.microsoft.com/office/drawing/2014/main" xmlns="" id="{CDE64D81-4815-44BB-A4E0-546FCBA7B529}"/>
              </a:ext>
            </a:extLst>
          </p:cNvPr>
          <p:cNvSpPr/>
          <p:nvPr/>
        </p:nvSpPr>
        <p:spPr>
          <a:xfrm>
            <a:off x="6929257" y="5931214"/>
            <a:ext cx="379059" cy="368573"/>
          </a:xfrm>
          <a:prstGeom prst="plus">
            <a:avLst/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B220C9A-93F7-47AF-8067-8C832261154E}"/>
              </a:ext>
            </a:extLst>
          </p:cNvPr>
          <p:cNvSpPr txBox="1"/>
          <p:nvPr/>
        </p:nvSpPr>
        <p:spPr>
          <a:xfrm>
            <a:off x="1330044" y="5107092"/>
            <a:ext cx="8957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Б-Ы-К                С-Т-О                   В-О-Р-О-Т-А 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xmlns="" id="{BEE1AE8A-40C2-4E1F-AF62-AB4BAF9DEFBA}"/>
              </a:ext>
            </a:extLst>
          </p:cNvPr>
          <p:cNvCxnSpPr/>
          <p:nvPr/>
        </p:nvCxnSpPr>
        <p:spPr>
          <a:xfrm>
            <a:off x="2272146" y="5107092"/>
            <a:ext cx="424873" cy="52322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xmlns="" id="{D281270C-348C-4A6C-9BFF-FDBF339E37C8}"/>
              </a:ext>
            </a:extLst>
          </p:cNvPr>
          <p:cNvCxnSpPr/>
          <p:nvPr/>
        </p:nvCxnSpPr>
        <p:spPr>
          <a:xfrm>
            <a:off x="5168168" y="5062927"/>
            <a:ext cx="424873" cy="52322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xmlns="" id="{331CC755-45B3-4286-BAF6-1A1AA6F97284}"/>
              </a:ext>
            </a:extLst>
          </p:cNvPr>
          <p:cNvCxnSpPr>
            <a:cxnSpLocks/>
          </p:cNvCxnSpPr>
          <p:nvPr/>
        </p:nvCxnSpPr>
        <p:spPr>
          <a:xfrm>
            <a:off x="7763907" y="5055843"/>
            <a:ext cx="424873" cy="508204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>
            <a:extLst>
              <a:ext uri="{FF2B5EF4-FFF2-40B4-BE49-F238E27FC236}">
                <a16:creationId xmlns:a16="http://schemas.microsoft.com/office/drawing/2014/main" xmlns="" id="{367378B9-AF8E-456A-9E80-9A8FF4C86BB5}"/>
              </a:ext>
            </a:extLst>
          </p:cNvPr>
          <p:cNvCxnSpPr>
            <a:cxnSpLocks/>
          </p:cNvCxnSpPr>
          <p:nvPr/>
        </p:nvCxnSpPr>
        <p:spPr>
          <a:xfrm>
            <a:off x="8116348" y="5044336"/>
            <a:ext cx="424873" cy="508204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C57C0A7-5AD6-4097-ACEC-487B28251CD5}"/>
              </a:ext>
            </a:extLst>
          </p:cNvPr>
          <p:cNvSpPr txBox="1"/>
          <p:nvPr/>
        </p:nvSpPr>
        <p:spPr>
          <a:xfrm>
            <a:off x="1468582" y="5805275"/>
            <a:ext cx="8661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3333FF"/>
                </a:solidFill>
                <a:latin typeface="Arial Black" panose="020B0A04020102020204" pitchFamily="34" charset="0"/>
              </a:rPr>
              <a:t>Б-Ы                   С-Т                        Р-О-Т-А</a:t>
            </a:r>
          </a:p>
        </p:txBody>
      </p:sp>
      <p:sp>
        <p:nvSpPr>
          <p:cNvPr id="25" name="Крест 24">
            <a:extLst>
              <a:ext uri="{FF2B5EF4-FFF2-40B4-BE49-F238E27FC236}">
                <a16:creationId xmlns:a16="http://schemas.microsoft.com/office/drawing/2014/main" xmlns="" id="{4BEC23CA-5576-4ECB-9786-67CD31A8F8C9}"/>
              </a:ext>
            </a:extLst>
          </p:cNvPr>
          <p:cNvSpPr/>
          <p:nvPr/>
        </p:nvSpPr>
        <p:spPr>
          <a:xfrm>
            <a:off x="3267532" y="5942276"/>
            <a:ext cx="379059" cy="368573"/>
          </a:xfrm>
          <a:prstGeom prst="plus">
            <a:avLst/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56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chemeClr val="accent6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40FEC761-1C37-452E-A8C4-B14325DEC8ED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5" t="4561" r="2000" b="3944"/>
          <a:stretch/>
        </p:blipFill>
        <p:spPr bwMode="auto">
          <a:xfrm>
            <a:off x="378690" y="286362"/>
            <a:ext cx="4590474" cy="16163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B8DC708-339A-46C8-AD72-998292D51919}"/>
              </a:ext>
            </a:extLst>
          </p:cNvPr>
          <p:cNvSpPr txBox="1"/>
          <p:nvPr/>
        </p:nvSpPr>
        <p:spPr>
          <a:xfrm>
            <a:off x="7076092" y="752922"/>
            <a:ext cx="459047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Arial Black" panose="020B0A04020102020204" pitchFamily="34" charset="0"/>
              </a:rPr>
              <a:t>Ответ: </a:t>
            </a:r>
            <a:r>
              <a:rPr lang="ru-RU" sz="3200" dirty="0">
                <a:solidFill>
                  <a:srgbClr val="00B050"/>
                </a:solidFill>
                <a:latin typeface="Arial Black" panose="020B0A04020102020204" pitchFamily="34" charset="0"/>
              </a:rPr>
              <a:t>БЫСТРОТА</a:t>
            </a: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xmlns="" id="{98043D68-3812-4F06-BC5E-3A0363EFA100}"/>
              </a:ext>
            </a:extLst>
          </p:cNvPr>
          <p:cNvCxnSpPr>
            <a:cxnSpLocks/>
          </p:cNvCxnSpPr>
          <p:nvPr/>
        </p:nvCxnSpPr>
        <p:spPr>
          <a:xfrm flipV="1">
            <a:off x="5115909" y="1237673"/>
            <a:ext cx="1885255" cy="5172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B7FCCDF-C9B6-42EC-871C-3F9DA0DBBD94}"/>
              </a:ext>
            </a:extLst>
          </p:cNvPr>
          <p:cNvSpPr txBox="1"/>
          <p:nvPr/>
        </p:nvSpPr>
        <p:spPr>
          <a:xfrm>
            <a:off x="3172690" y="2996535"/>
            <a:ext cx="5846619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Monotype Corsiva" panose="03010101010201010101" pitchFamily="66" charset="0"/>
              </a:rPr>
              <a:t>Быстрота</a:t>
            </a:r>
            <a:r>
              <a:rPr lang="ru-RU" sz="3200" dirty="0">
                <a:solidFill>
                  <a:srgbClr val="555555"/>
                </a:solidFill>
                <a:latin typeface="Monotype Corsiva" panose="03010101010201010101" pitchFamily="66" charset="0"/>
              </a:rPr>
              <a:t> </a:t>
            </a:r>
            <a:r>
              <a:rPr lang="ru-RU" sz="3200" dirty="0">
                <a:solidFill>
                  <a:srgbClr val="7030A0"/>
                </a:solidFill>
                <a:latin typeface="Monotype Corsiva" panose="03010101010201010101" pitchFamily="66" charset="0"/>
              </a:rPr>
              <a:t>- </a:t>
            </a:r>
            <a:r>
              <a:rPr lang="ru-RU" sz="3200" b="0" i="0" dirty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комплекс определённых свойств человека, непосредственно определяющих скоростные характеристики движений, а также время двигательной реакции.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96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xmlns="" id="{2D2B266D-3625-4584-A5C3-7D3F672CFF3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C463B99A-73EE-4FBB-B7C4-F9F9BCC25C6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A5D2A5D1-BA0D-47D3-B051-DA7743C46E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219825"/>
          </a:xfrm>
          <a:custGeom>
            <a:avLst/>
            <a:gdLst>
              <a:gd name="connsiteX0" fmla="*/ 6789701 w 12192000"/>
              <a:gd name="connsiteY0" fmla="*/ 6151588 h 6219825"/>
              <a:gd name="connsiteX1" fmla="*/ 6788702 w 12192000"/>
              <a:gd name="connsiteY1" fmla="*/ 6151666 h 6219825"/>
              <a:gd name="connsiteX2" fmla="*/ 6788476 w 12192000"/>
              <a:gd name="connsiteY2" fmla="*/ 6152200 h 6219825"/>
              <a:gd name="connsiteX3" fmla="*/ 9834 w 12192000"/>
              <a:gd name="connsiteY3" fmla="*/ 0 h 6219825"/>
              <a:gd name="connsiteX4" fmla="*/ 12357 w 12192000"/>
              <a:gd name="connsiteY4" fmla="*/ 1 h 6219825"/>
              <a:gd name="connsiteX5" fmla="*/ 12192000 w 12192000"/>
              <a:gd name="connsiteY5" fmla="*/ 1 h 6219825"/>
              <a:gd name="connsiteX6" fmla="*/ 12192000 w 12192000"/>
              <a:gd name="connsiteY6" fmla="*/ 5105401 h 6219825"/>
              <a:gd name="connsiteX7" fmla="*/ 12191716 w 12192000"/>
              <a:gd name="connsiteY7" fmla="*/ 5105401 h 6219825"/>
              <a:gd name="connsiteX8" fmla="*/ 12192000 w 12192000"/>
              <a:gd name="connsiteY8" fmla="*/ 5256977 h 6219825"/>
              <a:gd name="connsiteX9" fmla="*/ 12061096 w 12192000"/>
              <a:gd name="connsiteY9" fmla="*/ 5296034 h 6219825"/>
              <a:gd name="connsiteX10" fmla="*/ 11676800 w 12192000"/>
              <a:gd name="connsiteY10" fmla="*/ 5399652 h 6219825"/>
              <a:gd name="connsiteX11" fmla="*/ 10425355 w 12192000"/>
              <a:gd name="connsiteY11" fmla="*/ 5683310 h 6219825"/>
              <a:gd name="connsiteX12" fmla="*/ 9424022 w 12192000"/>
              <a:gd name="connsiteY12" fmla="*/ 5858546 h 6219825"/>
              <a:gd name="connsiteX13" fmla="*/ 8458419 w 12192000"/>
              <a:gd name="connsiteY13" fmla="*/ 5992303 h 6219825"/>
              <a:gd name="connsiteX14" fmla="*/ 7715970 w 12192000"/>
              <a:gd name="connsiteY14" fmla="*/ 6072283 h 6219825"/>
              <a:gd name="connsiteX15" fmla="*/ 6951716 w 12192000"/>
              <a:gd name="connsiteY15" fmla="*/ 6138091 h 6219825"/>
              <a:gd name="connsiteX16" fmla="*/ 6936303 w 12192000"/>
              <a:gd name="connsiteY16" fmla="*/ 6140163 h 6219825"/>
              <a:gd name="connsiteX17" fmla="*/ 6790448 w 12192000"/>
              <a:gd name="connsiteY17" fmla="*/ 6151529 h 6219825"/>
              <a:gd name="connsiteX18" fmla="*/ 6799941 w 12192000"/>
              <a:gd name="connsiteY18" fmla="*/ 6153349 h 6219825"/>
              <a:gd name="connsiteX19" fmla="*/ 6835432 w 12192000"/>
              <a:gd name="connsiteY19" fmla="*/ 6151642 h 6219825"/>
              <a:gd name="connsiteX20" fmla="*/ 6884003 w 12192000"/>
              <a:gd name="connsiteY20" fmla="*/ 6148662 h 6219825"/>
              <a:gd name="connsiteX21" fmla="*/ 7578771 w 12192000"/>
              <a:gd name="connsiteY21" fmla="*/ 6116122 h 6219825"/>
              <a:gd name="connsiteX22" fmla="*/ 8623845 w 12192000"/>
              <a:gd name="connsiteY22" fmla="*/ 6029188 h 6219825"/>
              <a:gd name="connsiteX23" fmla="*/ 9479970 w 12192000"/>
              <a:gd name="connsiteY23" fmla="*/ 5925239 h 6219825"/>
              <a:gd name="connsiteX24" fmla="*/ 10629308 w 12192000"/>
              <a:gd name="connsiteY24" fmla="*/ 5731000 h 6219825"/>
              <a:gd name="connsiteX25" fmla="*/ 11998498 w 12192000"/>
              <a:gd name="connsiteY25" fmla="*/ 5404869 h 6219825"/>
              <a:gd name="connsiteX26" fmla="*/ 12192000 w 12192000"/>
              <a:gd name="connsiteY26" fmla="*/ 5347846 h 6219825"/>
              <a:gd name="connsiteX27" fmla="*/ 12192000 w 12192000"/>
              <a:gd name="connsiteY27" fmla="*/ 5402606 h 6219825"/>
              <a:gd name="connsiteX28" fmla="*/ 11829257 w 12192000"/>
              <a:gd name="connsiteY28" fmla="*/ 5507950 h 6219825"/>
              <a:gd name="connsiteX29" fmla="*/ 10939183 w 12192000"/>
              <a:gd name="connsiteY29" fmla="*/ 5722555 h 6219825"/>
              <a:gd name="connsiteX30" fmla="*/ 9985530 w 12192000"/>
              <a:gd name="connsiteY30" fmla="*/ 5902635 h 6219825"/>
              <a:gd name="connsiteX31" fmla="*/ 9186882 w 12192000"/>
              <a:gd name="connsiteY31" fmla="*/ 6018631 h 6219825"/>
              <a:gd name="connsiteX32" fmla="*/ 8578198 w 12192000"/>
              <a:gd name="connsiteY32" fmla="*/ 6088179 h 6219825"/>
              <a:gd name="connsiteX33" fmla="*/ 7864358 w 12192000"/>
              <a:gd name="connsiteY33" fmla="*/ 6149656 h 6219825"/>
              <a:gd name="connsiteX34" fmla="*/ 6935502 w 12192000"/>
              <a:gd name="connsiteY34" fmla="*/ 6201071 h 6219825"/>
              <a:gd name="connsiteX35" fmla="*/ 6477750 w 12192000"/>
              <a:gd name="connsiteY35" fmla="*/ 6214980 h 6219825"/>
              <a:gd name="connsiteX36" fmla="*/ 6362294 w 12192000"/>
              <a:gd name="connsiteY36" fmla="*/ 6219825 h 6219825"/>
              <a:gd name="connsiteX37" fmla="*/ 6057129 w 12192000"/>
              <a:gd name="connsiteY37" fmla="*/ 6219825 h 6219825"/>
              <a:gd name="connsiteX38" fmla="*/ 5977784 w 12192000"/>
              <a:gd name="connsiteY38" fmla="*/ 6215229 h 6219825"/>
              <a:gd name="connsiteX39" fmla="*/ 5265087 w 12192000"/>
              <a:gd name="connsiteY39" fmla="*/ 6178965 h 6219825"/>
              <a:gd name="connsiteX40" fmla="*/ 4346277 w 12192000"/>
              <a:gd name="connsiteY40" fmla="*/ 6116869 h 6219825"/>
              <a:gd name="connsiteX41" fmla="*/ 3373045 w 12192000"/>
              <a:gd name="connsiteY41" fmla="*/ 6018259 h 6219825"/>
              <a:gd name="connsiteX42" fmla="*/ 2362173 w 12192000"/>
              <a:gd name="connsiteY42" fmla="*/ 5899282 h 6219825"/>
              <a:gd name="connsiteX43" fmla="*/ 1233178 w 12192000"/>
              <a:gd name="connsiteY43" fmla="*/ 5726033 h 6219825"/>
              <a:gd name="connsiteX44" fmla="*/ 68500 w 12192000"/>
              <a:gd name="connsiteY44" fmla="*/ 5486226 h 6219825"/>
              <a:gd name="connsiteX45" fmla="*/ 0 w 12192000"/>
              <a:gd name="connsiteY45" fmla="*/ 5468863 h 6219825"/>
              <a:gd name="connsiteX46" fmla="*/ 0 w 12192000"/>
              <a:gd name="connsiteY46" fmla="*/ 5412351 h 6219825"/>
              <a:gd name="connsiteX47" fmla="*/ 72441 w 12192000"/>
              <a:gd name="connsiteY47" fmla="*/ 5431135 h 6219825"/>
              <a:gd name="connsiteX48" fmla="*/ 600716 w 12192000"/>
              <a:gd name="connsiteY48" fmla="*/ 5549555 h 6219825"/>
              <a:gd name="connsiteX49" fmla="*/ 1769512 w 12192000"/>
              <a:gd name="connsiteY49" fmla="*/ 5759811 h 6219825"/>
              <a:gd name="connsiteX50" fmla="*/ 2613554 w 12192000"/>
              <a:gd name="connsiteY50" fmla="*/ 5876802 h 6219825"/>
              <a:gd name="connsiteX51" fmla="*/ 2581134 w 12192000"/>
              <a:gd name="connsiteY51" fmla="*/ 5866867 h 6219825"/>
              <a:gd name="connsiteX52" fmla="*/ 1112635 w 12192000"/>
              <a:gd name="connsiteY52" fmla="*/ 5534031 h 6219825"/>
              <a:gd name="connsiteX53" fmla="*/ 420412 w 12192000"/>
              <a:gd name="connsiteY53" fmla="*/ 5334514 h 6219825"/>
              <a:gd name="connsiteX54" fmla="*/ 0 w 12192000"/>
              <a:gd name="connsiteY54" fmla="*/ 5195539 h 6219825"/>
              <a:gd name="connsiteX55" fmla="*/ 60 w 12192000"/>
              <a:gd name="connsiteY55" fmla="*/ 5105401 h 6219825"/>
              <a:gd name="connsiteX56" fmla="*/ 0 w 12192000"/>
              <a:gd name="connsiteY56" fmla="*/ 5105401 h 6219825"/>
              <a:gd name="connsiteX57" fmla="*/ 0 w 12192000"/>
              <a:gd name="connsiteY57" fmla="*/ 1 h 6219825"/>
              <a:gd name="connsiteX58" fmla="*/ 9834 w 12192000"/>
              <a:gd name="connsiteY58" fmla="*/ 1 h 621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2192000" h="6219825">
                <a:moveTo>
                  <a:pt x="6789701" y="6151588"/>
                </a:moveTo>
                <a:lnTo>
                  <a:pt x="6788702" y="6151666"/>
                </a:lnTo>
                <a:cubicBezTo>
                  <a:pt x="6788627" y="6151844"/>
                  <a:pt x="6788551" y="6152022"/>
                  <a:pt x="6788476" y="6152200"/>
                </a:cubicBezTo>
                <a:close/>
                <a:moveTo>
                  <a:pt x="9834" y="0"/>
                </a:moveTo>
                <a:lnTo>
                  <a:pt x="12357" y="1"/>
                </a:lnTo>
                <a:lnTo>
                  <a:pt x="12192000" y="1"/>
                </a:lnTo>
                <a:lnTo>
                  <a:pt x="12192000" y="5105401"/>
                </a:lnTo>
                <a:lnTo>
                  <a:pt x="12191716" y="5105401"/>
                </a:lnTo>
                <a:lnTo>
                  <a:pt x="12192000" y="5256977"/>
                </a:lnTo>
                <a:lnTo>
                  <a:pt x="12061096" y="5296034"/>
                </a:lnTo>
                <a:cubicBezTo>
                  <a:pt x="11933500" y="5332263"/>
                  <a:pt x="11805390" y="5366806"/>
                  <a:pt x="11676800" y="5399652"/>
                </a:cubicBezTo>
                <a:cubicBezTo>
                  <a:pt x="11262789" y="5507204"/>
                  <a:pt x="10845343" y="5600846"/>
                  <a:pt x="10425355" y="5683310"/>
                </a:cubicBezTo>
                <a:cubicBezTo>
                  <a:pt x="10092810" y="5748549"/>
                  <a:pt x="9759033" y="5806970"/>
                  <a:pt x="9424022" y="5858546"/>
                </a:cubicBezTo>
                <a:cubicBezTo>
                  <a:pt x="9102997" y="5908224"/>
                  <a:pt x="8781133" y="5952809"/>
                  <a:pt x="8458419" y="5992303"/>
                </a:cubicBezTo>
                <a:cubicBezTo>
                  <a:pt x="8211360" y="6022481"/>
                  <a:pt x="7963792" y="6048065"/>
                  <a:pt x="7715970" y="6072283"/>
                </a:cubicBezTo>
                <a:lnTo>
                  <a:pt x="6951716" y="6138091"/>
                </a:lnTo>
                <a:lnTo>
                  <a:pt x="6936303" y="6140163"/>
                </a:lnTo>
                <a:lnTo>
                  <a:pt x="6790448" y="6151529"/>
                </a:lnTo>
                <a:lnTo>
                  <a:pt x="6799941" y="6153349"/>
                </a:lnTo>
                <a:cubicBezTo>
                  <a:pt x="6811623" y="6153816"/>
                  <a:pt x="6823734" y="6151642"/>
                  <a:pt x="6835432" y="6151642"/>
                </a:cubicBezTo>
                <a:cubicBezTo>
                  <a:pt x="6851580" y="6151642"/>
                  <a:pt x="6867729" y="6149034"/>
                  <a:pt x="6884003" y="6148662"/>
                </a:cubicBezTo>
                <a:cubicBezTo>
                  <a:pt x="7115805" y="6143198"/>
                  <a:pt x="7347351" y="6131026"/>
                  <a:pt x="7578771" y="6116122"/>
                </a:cubicBezTo>
                <a:cubicBezTo>
                  <a:pt x="7927552" y="6093644"/>
                  <a:pt x="8276080" y="6065453"/>
                  <a:pt x="8623845" y="6029188"/>
                </a:cubicBezTo>
                <a:cubicBezTo>
                  <a:pt x="8909939" y="5999878"/>
                  <a:pt x="9195310" y="5965228"/>
                  <a:pt x="9479970" y="5925239"/>
                </a:cubicBezTo>
                <a:cubicBezTo>
                  <a:pt x="9864901" y="5870842"/>
                  <a:pt x="10248014" y="5806101"/>
                  <a:pt x="10629308" y="5731000"/>
                </a:cubicBezTo>
                <a:cubicBezTo>
                  <a:pt x="11090114" y="5639842"/>
                  <a:pt x="11546975" y="5532291"/>
                  <a:pt x="11998498" y="5404869"/>
                </a:cubicBezTo>
                <a:lnTo>
                  <a:pt x="12192000" y="5347846"/>
                </a:lnTo>
                <a:lnTo>
                  <a:pt x="12192000" y="5402606"/>
                </a:lnTo>
                <a:lnTo>
                  <a:pt x="11829257" y="5507950"/>
                </a:lnTo>
                <a:cubicBezTo>
                  <a:pt x="11534769" y="5587680"/>
                  <a:pt x="11238120" y="5658596"/>
                  <a:pt x="10939183" y="5722555"/>
                </a:cubicBezTo>
                <a:cubicBezTo>
                  <a:pt x="10622824" y="5790365"/>
                  <a:pt x="10304941" y="5850387"/>
                  <a:pt x="9985530" y="5902635"/>
                </a:cubicBezTo>
                <a:cubicBezTo>
                  <a:pt x="9720036" y="5946102"/>
                  <a:pt x="9453814" y="5984764"/>
                  <a:pt x="9186882" y="6018631"/>
                </a:cubicBezTo>
                <a:cubicBezTo>
                  <a:pt x="8984197" y="6044216"/>
                  <a:pt x="8781514" y="6068309"/>
                  <a:pt x="8578198" y="6088179"/>
                </a:cubicBezTo>
                <a:lnTo>
                  <a:pt x="7864358" y="6149656"/>
                </a:lnTo>
                <a:cubicBezTo>
                  <a:pt x="7554994" y="6172009"/>
                  <a:pt x="7245502" y="6189895"/>
                  <a:pt x="6935502" y="6201071"/>
                </a:cubicBezTo>
                <a:lnTo>
                  <a:pt x="6477750" y="6214980"/>
                </a:lnTo>
                <a:cubicBezTo>
                  <a:pt x="6439195" y="6212895"/>
                  <a:pt x="6400529" y="6214521"/>
                  <a:pt x="6362294" y="6219825"/>
                </a:cubicBezTo>
                <a:lnTo>
                  <a:pt x="6057129" y="6219825"/>
                </a:lnTo>
                <a:lnTo>
                  <a:pt x="5977784" y="6215229"/>
                </a:lnTo>
                <a:lnTo>
                  <a:pt x="5265087" y="6178965"/>
                </a:lnTo>
                <a:cubicBezTo>
                  <a:pt x="4958267" y="6166544"/>
                  <a:pt x="4651826" y="6146055"/>
                  <a:pt x="4346277" y="6116869"/>
                </a:cubicBezTo>
                <a:lnTo>
                  <a:pt x="3373045" y="6018259"/>
                </a:lnTo>
                <a:cubicBezTo>
                  <a:pt x="3035412" y="5983982"/>
                  <a:pt x="2698456" y="5944327"/>
                  <a:pt x="2362173" y="5899282"/>
                </a:cubicBezTo>
                <a:cubicBezTo>
                  <a:pt x="1984692" y="5849108"/>
                  <a:pt x="1608364" y="5791358"/>
                  <a:pt x="1233178" y="5726033"/>
                </a:cubicBezTo>
                <a:cubicBezTo>
                  <a:pt x="842181" y="5657291"/>
                  <a:pt x="453758" y="5578770"/>
                  <a:pt x="68500" y="5486226"/>
                </a:cubicBezTo>
                <a:lnTo>
                  <a:pt x="0" y="5468863"/>
                </a:lnTo>
                <a:lnTo>
                  <a:pt x="0" y="5412351"/>
                </a:lnTo>
                <a:lnTo>
                  <a:pt x="72441" y="5431135"/>
                </a:lnTo>
                <a:cubicBezTo>
                  <a:pt x="247961" y="5473331"/>
                  <a:pt x="424164" y="5512608"/>
                  <a:pt x="600716" y="5549555"/>
                </a:cubicBezTo>
                <a:cubicBezTo>
                  <a:pt x="988279" y="5630403"/>
                  <a:pt x="1378133" y="5699330"/>
                  <a:pt x="1769512" y="5759811"/>
                </a:cubicBezTo>
                <a:cubicBezTo>
                  <a:pt x="2052426" y="5803406"/>
                  <a:pt x="2335725" y="5843519"/>
                  <a:pt x="2613554" y="5876802"/>
                </a:cubicBezTo>
                <a:cubicBezTo>
                  <a:pt x="2605544" y="5879410"/>
                  <a:pt x="2594611" y="5869350"/>
                  <a:pt x="2581134" y="5866867"/>
                </a:cubicBezTo>
                <a:cubicBezTo>
                  <a:pt x="2087178" y="5774877"/>
                  <a:pt x="1597684" y="5663937"/>
                  <a:pt x="1112635" y="5534031"/>
                </a:cubicBezTo>
                <a:cubicBezTo>
                  <a:pt x="880453" y="5471934"/>
                  <a:pt x="649713" y="5405428"/>
                  <a:pt x="420412" y="5334514"/>
                </a:cubicBezTo>
                <a:lnTo>
                  <a:pt x="0" y="5195539"/>
                </a:lnTo>
                <a:lnTo>
                  <a:pt x="60" y="5105401"/>
                </a:lnTo>
                <a:lnTo>
                  <a:pt x="0" y="5105401"/>
                </a:lnTo>
                <a:lnTo>
                  <a:pt x="0" y="1"/>
                </a:lnTo>
                <a:lnTo>
                  <a:pt x="9834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C38A000E-B622-4539-827A-97E5B181815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" t="4842" r="2561" b="8001"/>
          <a:stretch/>
        </p:blipFill>
        <p:spPr bwMode="auto">
          <a:xfrm>
            <a:off x="228600" y="565658"/>
            <a:ext cx="11658600" cy="4278884"/>
          </a:xfrm>
          <a:prstGeom prst="rect">
            <a:avLst/>
          </a:prstGeom>
          <a:noFill/>
        </p:spPr>
      </p:pic>
      <p:sp>
        <p:nvSpPr>
          <p:cNvPr id="6" name="Крест 5">
            <a:extLst>
              <a:ext uri="{FF2B5EF4-FFF2-40B4-BE49-F238E27FC236}">
                <a16:creationId xmlns:a16="http://schemas.microsoft.com/office/drawing/2014/main" xmlns="" id="{C2AE408D-9BB6-4C08-917F-F9D6728B0407}"/>
              </a:ext>
            </a:extLst>
          </p:cNvPr>
          <p:cNvSpPr/>
          <p:nvPr/>
        </p:nvSpPr>
        <p:spPr>
          <a:xfrm>
            <a:off x="4177562" y="5935781"/>
            <a:ext cx="379059" cy="391220"/>
          </a:xfrm>
          <a:prstGeom prst="plus">
            <a:avLst/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F7E1A09-5980-4756-B4C4-9BA21E2885B2}"/>
              </a:ext>
            </a:extLst>
          </p:cNvPr>
          <p:cNvSpPr txBox="1"/>
          <p:nvPr/>
        </p:nvSpPr>
        <p:spPr>
          <a:xfrm>
            <a:off x="1268429" y="5047512"/>
            <a:ext cx="8525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Arial Black" panose="020B0A04020102020204" pitchFamily="34" charset="0"/>
              </a:rPr>
              <a:t>Г-Р-И-Б                     К-О-С-А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xmlns="" id="{99E89251-AB9D-406D-A113-F726CC3CCEDA}"/>
              </a:ext>
            </a:extLst>
          </p:cNvPr>
          <p:cNvCxnSpPr>
            <a:cxnSpLocks/>
          </p:cNvCxnSpPr>
          <p:nvPr/>
        </p:nvCxnSpPr>
        <p:spPr>
          <a:xfrm>
            <a:off x="7906327" y="5139152"/>
            <a:ext cx="424873" cy="517236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xmlns="" id="{05C37894-125C-40E3-A885-E8756477EFF9}"/>
              </a:ext>
            </a:extLst>
          </p:cNvPr>
          <p:cNvCxnSpPr>
            <a:cxnSpLocks/>
          </p:cNvCxnSpPr>
          <p:nvPr/>
        </p:nvCxnSpPr>
        <p:spPr>
          <a:xfrm>
            <a:off x="1791854" y="5047512"/>
            <a:ext cx="424873" cy="517236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Крест 12">
            <a:extLst>
              <a:ext uri="{FF2B5EF4-FFF2-40B4-BE49-F238E27FC236}">
                <a16:creationId xmlns:a16="http://schemas.microsoft.com/office/drawing/2014/main" xmlns="" id="{3AF5B710-0384-4080-B33F-E98BA2F303C2}"/>
              </a:ext>
            </a:extLst>
          </p:cNvPr>
          <p:cNvSpPr/>
          <p:nvPr/>
        </p:nvSpPr>
        <p:spPr>
          <a:xfrm>
            <a:off x="8734183" y="5902997"/>
            <a:ext cx="379059" cy="367482"/>
          </a:xfrm>
          <a:prstGeom prst="plus">
            <a:avLst/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4A5C086-FACE-41D6-8345-28DADDA2E312}"/>
              </a:ext>
            </a:extLst>
          </p:cNvPr>
          <p:cNvSpPr txBox="1"/>
          <p:nvPr/>
        </p:nvSpPr>
        <p:spPr>
          <a:xfrm>
            <a:off x="1653308" y="5931136"/>
            <a:ext cx="97258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3333FF"/>
                </a:solidFill>
                <a:latin typeface="Arial Black" panose="020B0A04020102020204" pitchFamily="34" charset="0"/>
              </a:rPr>
              <a:t>Г-И-Б                                  К-О-С                 ТЬ</a:t>
            </a:r>
          </a:p>
        </p:txBody>
      </p:sp>
    </p:spTree>
    <p:extLst>
      <p:ext uri="{BB962C8B-B14F-4D97-AF65-F5344CB8AC3E}">
        <p14:creationId xmlns:p14="http://schemas.microsoft.com/office/powerpoint/2010/main" val="357664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4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8592010-A7DF-4DD4-AD65-4DE90E70D450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" t="4842" r="2561" b="8001"/>
          <a:stretch/>
        </p:blipFill>
        <p:spPr bwMode="auto">
          <a:xfrm>
            <a:off x="240631" y="144380"/>
            <a:ext cx="4148489" cy="17229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8AA8623-9869-4BF8-96EA-3D98F5508F3D}"/>
              </a:ext>
            </a:extLst>
          </p:cNvPr>
          <p:cNvSpPr txBox="1"/>
          <p:nvPr/>
        </p:nvSpPr>
        <p:spPr>
          <a:xfrm>
            <a:off x="7986561" y="1037800"/>
            <a:ext cx="383326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Ответ: </a:t>
            </a:r>
            <a:r>
              <a:rPr lang="ru-RU" sz="2800" dirty="0">
                <a:solidFill>
                  <a:srgbClr val="00B050"/>
                </a:solidFill>
                <a:latin typeface="Arial Black" panose="020B0A04020102020204" pitchFamily="34" charset="0"/>
              </a:rPr>
              <a:t>ГИБКОСТЬ</a:t>
            </a:r>
          </a:p>
        </p:txBody>
      </p:sp>
      <p:cxnSp>
        <p:nvCxnSpPr>
          <p:cNvPr id="9" name="Соединитель: уступ 8">
            <a:extLst>
              <a:ext uri="{FF2B5EF4-FFF2-40B4-BE49-F238E27FC236}">
                <a16:creationId xmlns:a16="http://schemas.microsoft.com/office/drawing/2014/main" xmlns="" id="{C5CCEE0E-EF78-4A39-9B7E-0DF12D58969E}"/>
              </a:ext>
            </a:extLst>
          </p:cNvPr>
          <p:cNvCxnSpPr/>
          <p:nvPr/>
        </p:nvCxnSpPr>
        <p:spPr>
          <a:xfrm>
            <a:off x="4941369" y="394635"/>
            <a:ext cx="2492943" cy="904775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876A1AC2-D25D-4242-B9C6-E71B1F56EC99}"/>
              </a:ext>
            </a:extLst>
          </p:cNvPr>
          <p:cNvSpPr txBox="1"/>
          <p:nvPr/>
        </p:nvSpPr>
        <p:spPr>
          <a:xfrm>
            <a:off x="3048802" y="2554243"/>
            <a:ext cx="6097604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0" dirty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>Ги́бкость (или </a:t>
            </a:r>
            <a:r>
              <a:rPr lang="ru-RU" sz="2800" b="1" i="0" dirty="0" err="1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>растя́жка</a:t>
            </a:r>
            <a:r>
              <a:rPr lang="ru-RU" sz="2800" b="1" i="0" dirty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>) </a:t>
            </a:r>
            <a:r>
              <a:rPr lang="ru-RU" sz="2800" b="1" i="0" dirty="0">
                <a:solidFill>
                  <a:srgbClr val="CC66FF"/>
                </a:solidFill>
                <a:effectLst/>
                <a:latin typeface="Monotype Corsiva" panose="03010101010201010101" pitchFamily="66" charset="0"/>
              </a:rPr>
              <a:t>- способность человека выполнять </a:t>
            </a:r>
            <a:r>
              <a:rPr lang="ru-RU" sz="2800" b="1" i="0" strike="noStrike" dirty="0">
                <a:solidFill>
                  <a:srgbClr val="CC66FF"/>
                </a:solidFill>
                <a:effectLst/>
                <a:latin typeface="Monotype Corsiva" panose="03010101010201010101" pitchFamily="66" charset="0"/>
                <a:hlinkClick r:id="rId3" tooltip="Физическая культура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физические</a:t>
            </a:r>
            <a:r>
              <a:rPr lang="ru-RU" sz="2800" b="1" i="0" u="none" strike="noStrike" dirty="0">
                <a:solidFill>
                  <a:srgbClr val="CC66FF"/>
                </a:solidFill>
                <a:effectLst/>
                <a:latin typeface="Monotype Corsiva" panose="03010101010201010101" pitchFamily="66" charset="0"/>
                <a:hlinkClick r:id="rId3" tooltip="Физическая культура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упражнения</a:t>
            </a:r>
            <a:r>
              <a:rPr lang="ru-RU" sz="2800" b="1" i="0" dirty="0">
                <a:solidFill>
                  <a:srgbClr val="CC66FF"/>
                </a:solidFill>
                <a:effectLst/>
                <a:latin typeface="Monotype Corsiva" panose="03010101010201010101" pitchFamily="66" charset="0"/>
              </a:rPr>
              <a:t> с большой </a:t>
            </a:r>
            <a:r>
              <a:rPr lang="ru-RU" sz="2800" b="1" i="0" u="none" strike="noStrike" dirty="0">
                <a:solidFill>
                  <a:srgbClr val="CC66FF"/>
                </a:solidFill>
                <a:effectLst/>
                <a:latin typeface="Monotype Corsiva" panose="03010101010201010101" pitchFamily="66" charset="0"/>
                <a:hlinkClick r:id="rId4" tooltip="Амплитуда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амплитудой</a:t>
            </a:r>
            <a:r>
              <a:rPr lang="ru-RU" sz="2800" b="1" i="0" dirty="0">
                <a:solidFill>
                  <a:srgbClr val="CC66FF"/>
                </a:solidFill>
                <a:effectLst/>
                <a:latin typeface="Monotype Corsiva" panose="03010101010201010101" pitchFamily="66" charset="0"/>
              </a:rPr>
              <a:t>. Также гибкость — абсолютный диапазон движения в суставе или ряде суставов, который достигается в мгновенном усилии. Гибкость важна в некоторых спортивных дисциплинах,</a:t>
            </a:r>
            <a:endParaRPr lang="ru-RU" sz="2800" b="1" dirty="0">
              <a:solidFill>
                <a:srgbClr val="CC66FF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4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6">
            <a:extLst>
              <a:ext uri="{FF2B5EF4-FFF2-40B4-BE49-F238E27FC236}">
                <a16:creationId xmlns:a16="http://schemas.microsoft.com/office/drawing/2014/main" xmlns="" id="{C3862298-AF85-4572-BED3-52E573EBD4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8">
            <a:extLst>
              <a:ext uri="{FF2B5EF4-FFF2-40B4-BE49-F238E27FC236}">
                <a16:creationId xmlns:a16="http://schemas.microsoft.com/office/drawing/2014/main" xmlns="" id="{03E485DD-0C12-45BC-A361-28152A03BB9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664207" y="0"/>
            <a:ext cx="2472664" cy="6858000"/>
          </a:xfrm>
          <a:custGeom>
            <a:avLst/>
            <a:gdLst>
              <a:gd name="connsiteX0" fmla="*/ 1056708 w 2472664"/>
              <a:gd name="connsiteY0" fmla="*/ 0 h 6858000"/>
              <a:gd name="connsiteX1" fmla="*/ 2472664 w 2472664"/>
              <a:gd name="connsiteY1" fmla="*/ 0 h 6858000"/>
              <a:gd name="connsiteX2" fmla="*/ 2400427 w 2472664"/>
              <a:gd name="connsiteY2" fmla="*/ 75768 h 6858000"/>
              <a:gd name="connsiteX3" fmla="*/ 1104861 w 2472664"/>
              <a:gd name="connsiteY3" fmla="*/ 3429000 h 6858000"/>
              <a:gd name="connsiteX4" fmla="*/ 2400427 w 2472664"/>
              <a:gd name="connsiteY4" fmla="*/ 6782233 h 6858000"/>
              <a:gd name="connsiteX5" fmla="*/ 2472664 w 2472664"/>
              <a:gd name="connsiteY5" fmla="*/ 6858000 h 6858000"/>
              <a:gd name="connsiteX6" fmla="*/ 1056708 w 2472664"/>
              <a:gd name="connsiteY6" fmla="*/ 6858000 h 6858000"/>
              <a:gd name="connsiteX7" fmla="*/ 1040416 w 2472664"/>
              <a:gd name="connsiteY7" fmla="*/ 6835090 h 6858000"/>
              <a:gd name="connsiteX8" fmla="*/ 0 w 2472664"/>
              <a:gd name="connsiteY8" fmla="*/ 3429000 h 6858000"/>
              <a:gd name="connsiteX9" fmla="*/ 1040416 w 2472664"/>
              <a:gd name="connsiteY9" fmla="*/ 229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72664" h="6858000">
                <a:moveTo>
                  <a:pt x="1056708" y="0"/>
                </a:moveTo>
                <a:lnTo>
                  <a:pt x="2472664" y="0"/>
                </a:lnTo>
                <a:lnTo>
                  <a:pt x="2400427" y="75768"/>
                </a:lnTo>
                <a:cubicBezTo>
                  <a:pt x="1595469" y="961418"/>
                  <a:pt x="1104861" y="2137915"/>
                  <a:pt x="1104861" y="3429000"/>
                </a:cubicBezTo>
                <a:cubicBezTo>
                  <a:pt x="1104861" y="4720086"/>
                  <a:pt x="1595469" y="5896583"/>
                  <a:pt x="2400427" y="6782233"/>
                </a:cubicBezTo>
                <a:lnTo>
                  <a:pt x="2472664" y="6858000"/>
                </a:lnTo>
                <a:lnTo>
                  <a:pt x="1056708" y="6858000"/>
                </a:lnTo>
                <a:lnTo>
                  <a:pt x="1040416" y="6835090"/>
                </a:lnTo>
                <a:cubicBezTo>
                  <a:pt x="383551" y="5862802"/>
                  <a:pt x="0" y="4690693"/>
                  <a:pt x="0" y="3429000"/>
                </a:cubicBezTo>
                <a:cubicBezTo>
                  <a:pt x="0" y="2167308"/>
                  <a:pt x="383551" y="995199"/>
                  <a:pt x="1040416" y="22911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6271DD1E-A8D2-48B7-97EF-0E53DB34CC3D}"/>
              </a:ext>
            </a:extLst>
          </p:cNvPr>
          <p:cNvPicPr/>
          <p:nvPr/>
        </p:nvPicPr>
        <p:blipFill rotWithShape="1">
          <a:blip r:embed="rId2">
            <a:duotone>
              <a:prstClr val="black"/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4" t="4828" r="1586" b="9605"/>
          <a:stretch/>
        </p:blipFill>
        <p:spPr bwMode="auto">
          <a:xfrm>
            <a:off x="3580663" y="1738440"/>
            <a:ext cx="7288630" cy="2872273"/>
          </a:xfrm>
          <a:prstGeom prst="rect">
            <a:avLst/>
          </a:prstGeom>
          <a:noFill/>
        </p:spPr>
      </p:pic>
      <p:sp>
        <p:nvSpPr>
          <p:cNvPr id="17" name="Freeform: Shape 10">
            <a:extLst>
              <a:ext uri="{FF2B5EF4-FFF2-40B4-BE49-F238E27FC236}">
                <a16:creationId xmlns:a16="http://schemas.microsoft.com/office/drawing/2014/main" xmlns="" id="{6D6B998F-CA62-4EE6-B7E7-046377D4F7E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703038" y="1992863"/>
            <a:ext cx="1488962" cy="2872274"/>
          </a:xfrm>
          <a:custGeom>
            <a:avLst/>
            <a:gdLst>
              <a:gd name="connsiteX0" fmla="*/ 1436137 w 1488962"/>
              <a:gd name="connsiteY0" fmla="*/ 0 h 2872274"/>
              <a:gd name="connsiteX1" fmla="*/ 1488962 w 1488962"/>
              <a:gd name="connsiteY1" fmla="*/ 2668 h 2872274"/>
              <a:gd name="connsiteX2" fmla="*/ 1488962 w 1488962"/>
              <a:gd name="connsiteY2" fmla="*/ 2869607 h 2872274"/>
              <a:gd name="connsiteX3" fmla="*/ 1436137 w 1488962"/>
              <a:gd name="connsiteY3" fmla="*/ 2872274 h 2872274"/>
              <a:gd name="connsiteX4" fmla="*/ 0 w 1488962"/>
              <a:gd name="connsiteY4" fmla="*/ 1436137 h 2872274"/>
              <a:gd name="connsiteX5" fmla="*/ 1436137 w 1488962"/>
              <a:gd name="connsiteY5" fmla="*/ 0 h 2872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8962" h="2872274">
                <a:moveTo>
                  <a:pt x="1436137" y="0"/>
                </a:moveTo>
                <a:lnTo>
                  <a:pt x="1488962" y="2668"/>
                </a:lnTo>
                <a:lnTo>
                  <a:pt x="1488962" y="2869607"/>
                </a:lnTo>
                <a:lnTo>
                  <a:pt x="1436137" y="2872274"/>
                </a:lnTo>
                <a:cubicBezTo>
                  <a:pt x="642980" y="2872274"/>
                  <a:pt x="0" y="2229294"/>
                  <a:pt x="0" y="1436137"/>
                </a:cubicBezTo>
                <a:cubicBezTo>
                  <a:pt x="0" y="642980"/>
                  <a:pt x="642980" y="0"/>
                  <a:pt x="1436137" y="0"/>
                </a:cubicBez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Крест 5">
            <a:extLst>
              <a:ext uri="{FF2B5EF4-FFF2-40B4-BE49-F238E27FC236}">
                <a16:creationId xmlns:a16="http://schemas.microsoft.com/office/drawing/2014/main" xmlns="" id="{C0C792F5-9182-40B6-B2E9-E6B3810E920C}"/>
              </a:ext>
            </a:extLst>
          </p:cNvPr>
          <p:cNvSpPr/>
          <p:nvPr/>
        </p:nvSpPr>
        <p:spPr>
          <a:xfrm>
            <a:off x="7640614" y="5646849"/>
            <a:ext cx="379059" cy="368573"/>
          </a:xfrm>
          <a:prstGeom prst="plus">
            <a:avLst/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C7D3C30-2259-4855-934F-401505029F2D}"/>
              </a:ext>
            </a:extLst>
          </p:cNvPr>
          <p:cNvSpPr txBox="1"/>
          <p:nvPr/>
        </p:nvSpPr>
        <p:spPr>
          <a:xfrm>
            <a:off x="2911682" y="4589367"/>
            <a:ext cx="8153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Arial Black" panose="020B0A04020102020204" pitchFamily="34" charset="0"/>
              </a:rPr>
              <a:t>Л-У-П-А      Т-О-Р-Т    С-Т-В-О-Л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xmlns="" id="{A38FC6DC-42C5-4DA3-84C3-EE1EC16328D3}"/>
              </a:ext>
            </a:extLst>
          </p:cNvPr>
          <p:cNvCxnSpPr/>
          <p:nvPr/>
        </p:nvCxnSpPr>
        <p:spPr>
          <a:xfrm>
            <a:off x="10287402" y="4607097"/>
            <a:ext cx="415636" cy="54317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xmlns="" id="{BA8E9810-2118-4E9E-90B4-5BB4B41D9481}"/>
              </a:ext>
            </a:extLst>
          </p:cNvPr>
          <p:cNvCxnSpPr/>
          <p:nvPr/>
        </p:nvCxnSpPr>
        <p:spPr>
          <a:xfrm>
            <a:off x="7224978" y="4597528"/>
            <a:ext cx="415636" cy="54317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id="{168E5F85-121E-4D77-8AAD-0BD683298A46}"/>
              </a:ext>
            </a:extLst>
          </p:cNvPr>
          <p:cNvCxnSpPr/>
          <p:nvPr/>
        </p:nvCxnSpPr>
        <p:spPr>
          <a:xfrm>
            <a:off x="5731030" y="4634474"/>
            <a:ext cx="415636" cy="54317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xmlns="" id="{0ED1CF87-C206-4F12-98AB-4F1ED4E8C301}"/>
              </a:ext>
            </a:extLst>
          </p:cNvPr>
          <p:cNvCxnSpPr/>
          <p:nvPr/>
        </p:nvCxnSpPr>
        <p:spPr>
          <a:xfrm>
            <a:off x="4483555" y="4621275"/>
            <a:ext cx="415636" cy="54317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378917DA-E727-4A2D-A32B-983B8F42B314}"/>
              </a:ext>
            </a:extLst>
          </p:cNvPr>
          <p:cNvCxnSpPr/>
          <p:nvPr/>
        </p:nvCxnSpPr>
        <p:spPr>
          <a:xfrm>
            <a:off x="2969156" y="4589367"/>
            <a:ext cx="415636" cy="543178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Крест 13">
            <a:extLst>
              <a:ext uri="{FF2B5EF4-FFF2-40B4-BE49-F238E27FC236}">
                <a16:creationId xmlns:a16="http://schemas.microsoft.com/office/drawing/2014/main" xmlns="" id="{1BC2ADDC-4F75-4054-BBDB-80B8BD91A880}"/>
              </a:ext>
            </a:extLst>
          </p:cNvPr>
          <p:cNvSpPr/>
          <p:nvPr/>
        </p:nvSpPr>
        <p:spPr>
          <a:xfrm>
            <a:off x="5033108" y="5646850"/>
            <a:ext cx="379059" cy="368573"/>
          </a:xfrm>
          <a:prstGeom prst="plus">
            <a:avLst/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B28F708-25D7-400B-A7BD-87C7C6568076}"/>
              </a:ext>
            </a:extLst>
          </p:cNvPr>
          <p:cNvSpPr txBox="1"/>
          <p:nvPr/>
        </p:nvSpPr>
        <p:spPr>
          <a:xfrm>
            <a:off x="3398982" y="5523629"/>
            <a:ext cx="76661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3333FF"/>
                </a:solidFill>
                <a:latin typeface="Arial Black" panose="020B0A04020102020204" pitchFamily="34" charset="0"/>
              </a:rPr>
              <a:t> У-П                  О-Р               С-Т-В-О</a:t>
            </a:r>
          </a:p>
        </p:txBody>
      </p:sp>
    </p:spTree>
    <p:extLst>
      <p:ext uri="{BB962C8B-B14F-4D97-AF65-F5344CB8AC3E}">
        <p14:creationId xmlns:p14="http://schemas.microsoft.com/office/powerpoint/2010/main" val="169540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rgbClr val="FF99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3D582EE-D6E6-45B1-8958-6CF8E1013CF2}"/>
              </a:ext>
            </a:extLst>
          </p:cNvPr>
          <p:cNvSpPr txBox="1"/>
          <p:nvPr/>
        </p:nvSpPr>
        <p:spPr>
          <a:xfrm>
            <a:off x="8033085" y="570917"/>
            <a:ext cx="38541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latin typeface="Arial Black" panose="020B0A04020102020204" pitchFamily="34" charset="0"/>
              </a:rPr>
              <a:t>Ответ: </a:t>
            </a:r>
            <a:r>
              <a:rPr lang="ru-RU" sz="2800" dirty="0">
                <a:solidFill>
                  <a:srgbClr val="00B050"/>
                </a:solidFill>
                <a:latin typeface="Arial Black" panose="020B0A04020102020204" pitchFamily="34" charset="0"/>
              </a:rPr>
              <a:t>УПОРСТВО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5FC26AEB-D655-4B72-971D-1FD00FE02A99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4" t="4828" r="1586" b="9605"/>
          <a:stretch/>
        </p:blipFill>
        <p:spPr bwMode="auto">
          <a:xfrm>
            <a:off x="185285" y="149192"/>
            <a:ext cx="3549317" cy="15833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3" name="Стрелка: вправо 2">
            <a:extLst>
              <a:ext uri="{FF2B5EF4-FFF2-40B4-BE49-F238E27FC236}">
                <a16:creationId xmlns:a16="http://schemas.microsoft.com/office/drawing/2014/main" xmlns="" id="{3D7349D4-DB91-47D8-89B9-1C1D6B6F8CE2}"/>
              </a:ext>
            </a:extLst>
          </p:cNvPr>
          <p:cNvSpPr/>
          <p:nvPr/>
        </p:nvSpPr>
        <p:spPr>
          <a:xfrm>
            <a:off x="4880007" y="570917"/>
            <a:ext cx="1713297" cy="449361"/>
          </a:xfrm>
          <a:prstGeom prst="rightArrow">
            <a:avLst/>
          </a:prstGeom>
          <a:solidFill>
            <a:srgbClr val="CCCC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9DB3A21-6A65-46DA-A60C-BA7CF11A8D69}"/>
              </a:ext>
            </a:extLst>
          </p:cNvPr>
          <p:cNvSpPr txBox="1"/>
          <p:nvPr/>
        </p:nvSpPr>
        <p:spPr>
          <a:xfrm>
            <a:off x="3047198" y="2465482"/>
            <a:ext cx="6097604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i="0" dirty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>Упорство</a:t>
            </a:r>
            <a:r>
              <a:rPr lang="ru-RU" sz="3600" b="1" i="0" dirty="0">
                <a:solidFill>
                  <a:srgbClr val="000000"/>
                </a:solidFill>
                <a:effectLst/>
                <a:latin typeface="Monotype Corsiva" panose="03010101010201010101" pitchFamily="66" charset="0"/>
              </a:rPr>
              <a:t> </a:t>
            </a:r>
            <a:r>
              <a:rPr lang="ru-RU" sz="3600" b="1" i="0" dirty="0">
                <a:solidFill>
                  <a:schemeClr val="accent6">
                    <a:lumMod val="75000"/>
                  </a:schemeClr>
                </a:solidFill>
                <a:effectLst/>
                <a:latin typeface="Monotype Corsiva" panose="03010101010201010101" pitchFamily="66" charset="0"/>
              </a:rPr>
              <a:t>- это качество в характере человека, позволяющее преодолевать временные трудности, совершать ошибки, но с целью добиться положительного результата.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5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0">
            <a:extLst>
              <a:ext uri="{FF2B5EF4-FFF2-40B4-BE49-F238E27FC236}">
                <a16:creationId xmlns:a16="http://schemas.microsoft.com/office/drawing/2014/main" xmlns="" id="{854ECEBE-9353-406C-9313-02A517A310E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tint val="95000"/>
              <a:satMod val="1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Meiryo"/>
            </a:endParaRPr>
          </a:p>
        </p:txBody>
      </p:sp>
      <p:sp>
        <p:nvSpPr>
          <p:cNvPr id="20" name="Freeform: Shape 12">
            <a:extLst>
              <a:ext uri="{FF2B5EF4-FFF2-40B4-BE49-F238E27FC236}">
                <a16:creationId xmlns:a16="http://schemas.microsoft.com/office/drawing/2014/main" xmlns="" id="{86806086-A782-4311-A63B-1A68574D80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15902" y="-15901"/>
            <a:ext cx="6578337" cy="5814891"/>
          </a:xfrm>
          <a:custGeom>
            <a:avLst/>
            <a:gdLst>
              <a:gd name="connsiteX0" fmla="*/ 1667657 w 6578337"/>
              <a:gd name="connsiteY0" fmla="*/ 0 h 5814891"/>
              <a:gd name="connsiteX1" fmla="*/ 5296215 w 6578337"/>
              <a:gd name="connsiteY1" fmla="*/ 0 h 5814891"/>
              <a:gd name="connsiteX2" fmla="*/ 5354505 w 6578337"/>
              <a:gd name="connsiteY2" fmla="*/ 38974 h 5814891"/>
              <a:gd name="connsiteX3" fmla="*/ 5772761 w 6578337"/>
              <a:gd name="connsiteY3" fmla="*/ 430996 h 5814891"/>
              <a:gd name="connsiteX4" fmla="*/ 6578337 w 6578337"/>
              <a:gd name="connsiteY4" fmla="*/ 2842158 h 5814891"/>
              <a:gd name="connsiteX5" fmla="*/ 6219497 w 6578337"/>
              <a:gd name="connsiteY5" fmla="*/ 3831001 h 5814891"/>
              <a:gd name="connsiteX6" fmla="*/ 5157059 w 6578337"/>
              <a:gd name="connsiteY6" fmla="*/ 4751758 h 5814891"/>
              <a:gd name="connsiteX7" fmla="*/ 4923464 w 6578337"/>
              <a:gd name="connsiteY7" fmla="*/ 4927890 h 5814891"/>
              <a:gd name="connsiteX8" fmla="*/ 3004017 w 6578337"/>
              <a:gd name="connsiteY8" fmla="*/ 5814891 h 5814891"/>
              <a:gd name="connsiteX9" fmla="*/ 475534 w 6578337"/>
              <a:gd name="connsiteY9" fmla="*/ 4373098 h 5814891"/>
              <a:gd name="connsiteX10" fmla="*/ 206071 w 6578337"/>
              <a:gd name="connsiteY10" fmla="*/ 4004246 h 5814891"/>
              <a:gd name="connsiteX11" fmla="*/ 79385 w 6578337"/>
              <a:gd name="connsiteY11" fmla="*/ 3833508 h 5814891"/>
              <a:gd name="connsiteX12" fmla="*/ 0 w 6578337"/>
              <a:gd name="connsiteY12" fmla="*/ 3721725 h 5814891"/>
              <a:gd name="connsiteX13" fmla="*/ 0 w 6578337"/>
              <a:gd name="connsiteY13" fmla="*/ 1581323 h 5814891"/>
              <a:gd name="connsiteX14" fmla="*/ 168477 w 6578337"/>
              <a:gd name="connsiteY14" fmla="*/ 1300525 h 5814891"/>
              <a:gd name="connsiteX15" fmla="*/ 885512 w 6578337"/>
              <a:gd name="connsiteY15" fmla="*/ 515238 h 5814891"/>
              <a:gd name="connsiteX16" fmla="*/ 1494824 w 6578337"/>
              <a:gd name="connsiteY16" fmla="*/ 90742 h 581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578337" h="5814891">
                <a:moveTo>
                  <a:pt x="1667657" y="0"/>
                </a:moveTo>
                <a:lnTo>
                  <a:pt x="5296215" y="0"/>
                </a:lnTo>
                <a:lnTo>
                  <a:pt x="5354505" y="38974"/>
                </a:lnTo>
                <a:cubicBezTo>
                  <a:pt x="5505893" y="152699"/>
                  <a:pt x="5645664" y="283643"/>
                  <a:pt x="5772761" y="430996"/>
                </a:cubicBezTo>
                <a:cubicBezTo>
                  <a:pt x="6292274" y="1033532"/>
                  <a:pt x="6578337" y="1889809"/>
                  <a:pt x="6578337" y="2842158"/>
                </a:cubicBezTo>
                <a:cubicBezTo>
                  <a:pt x="6578337" y="3222117"/>
                  <a:pt x="6467617" y="3527065"/>
                  <a:pt x="6219497" y="3831001"/>
                </a:cubicBezTo>
                <a:cubicBezTo>
                  <a:pt x="5959965" y="4148933"/>
                  <a:pt x="5569997" y="4441763"/>
                  <a:pt x="5157059" y="4751758"/>
                </a:cubicBezTo>
                <a:cubicBezTo>
                  <a:pt x="5080873" y="4808882"/>
                  <a:pt x="5002168" y="4868026"/>
                  <a:pt x="4923464" y="4927890"/>
                </a:cubicBezTo>
                <a:cubicBezTo>
                  <a:pt x="4218974" y="5463640"/>
                  <a:pt x="3704799" y="5814891"/>
                  <a:pt x="3004017" y="5814891"/>
                </a:cubicBezTo>
                <a:cubicBezTo>
                  <a:pt x="1936240" y="5814891"/>
                  <a:pt x="1180025" y="5383723"/>
                  <a:pt x="475534" y="4373098"/>
                </a:cubicBezTo>
                <a:cubicBezTo>
                  <a:pt x="383343" y="4240819"/>
                  <a:pt x="293225" y="4120515"/>
                  <a:pt x="206071" y="4004246"/>
                </a:cubicBezTo>
                <a:cubicBezTo>
                  <a:pt x="160920" y="3943985"/>
                  <a:pt x="118700" y="3887339"/>
                  <a:pt x="79385" y="3833508"/>
                </a:cubicBezTo>
                <a:lnTo>
                  <a:pt x="0" y="3721725"/>
                </a:lnTo>
                <a:lnTo>
                  <a:pt x="0" y="1581323"/>
                </a:lnTo>
                <a:lnTo>
                  <a:pt x="168477" y="1300525"/>
                </a:lnTo>
                <a:cubicBezTo>
                  <a:pt x="359173" y="1017017"/>
                  <a:pt x="599372" y="753795"/>
                  <a:pt x="885512" y="515238"/>
                </a:cubicBezTo>
                <a:cubicBezTo>
                  <a:pt x="1073010" y="358870"/>
                  <a:pt x="1278109" y="216205"/>
                  <a:pt x="1494824" y="90742"/>
                </a:cubicBezTo>
                <a:close/>
              </a:path>
            </a:pathLst>
          </a:custGeom>
          <a:noFill/>
          <a:ln w="19050">
            <a:solidFill>
              <a:srgbClr val="FFFFFF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1BA8E9A-B399-4063-89D0-B6F39D51F13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9" r="9232" b="3"/>
          <a:stretch/>
        </p:blipFill>
        <p:spPr>
          <a:xfrm>
            <a:off x="20" y="-2"/>
            <a:ext cx="6323142" cy="5593660"/>
          </a:xfrm>
          <a:custGeom>
            <a:avLst/>
            <a:gdLst/>
            <a:ahLst/>
            <a:cxnLst/>
            <a:rect l="l" t="t" r="r" b="b"/>
            <a:pathLst>
              <a:path w="6323162" h="5593660">
                <a:moveTo>
                  <a:pt x="2177447" y="0"/>
                </a:moveTo>
                <a:lnTo>
                  <a:pt x="4826316" y="0"/>
                </a:lnTo>
                <a:lnTo>
                  <a:pt x="4971508" y="75777"/>
                </a:lnTo>
                <a:cubicBezTo>
                  <a:pt x="5197582" y="210111"/>
                  <a:pt x="5400550" y="381325"/>
                  <a:pt x="5577109" y="586873"/>
                </a:cubicBezTo>
                <a:cubicBezTo>
                  <a:pt x="6058235" y="1147205"/>
                  <a:pt x="6323162" y="1943505"/>
                  <a:pt x="6323162" y="2829148"/>
                </a:cubicBezTo>
                <a:cubicBezTo>
                  <a:pt x="6323162" y="3182494"/>
                  <a:pt x="6220623" y="3466081"/>
                  <a:pt x="5990836" y="3748729"/>
                </a:cubicBezTo>
                <a:cubicBezTo>
                  <a:pt x="5750480" y="4044392"/>
                  <a:pt x="5389327" y="4316711"/>
                  <a:pt x="5006899" y="4604992"/>
                </a:cubicBezTo>
                <a:cubicBezTo>
                  <a:pt x="4936343" y="4658116"/>
                  <a:pt x="4863453" y="4713117"/>
                  <a:pt x="4790566" y="4768788"/>
                </a:cubicBezTo>
                <a:cubicBezTo>
                  <a:pt x="4138128" y="5267012"/>
                  <a:pt x="3661945" y="5593660"/>
                  <a:pt x="3012943" y="5593660"/>
                </a:cubicBezTo>
                <a:cubicBezTo>
                  <a:pt x="2024062" y="5593660"/>
                  <a:pt x="1323723" y="5192693"/>
                  <a:pt x="671286" y="4252856"/>
                </a:cubicBezTo>
                <a:cubicBezTo>
                  <a:pt x="585906" y="4129842"/>
                  <a:pt x="502446" y="4017964"/>
                  <a:pt x="421733" y="3909839"/>
                </a:cubicBezTo>
                <a:cubicBezTo>
                  <a:pt x="254471" y="3685679"/>
                  <a:pt x="130655" y="3515312"/>
                  <a:pt x="48655" y="3351082"/>
                </a:cubicBezTo>
                <a:lnTo>
                  <a:pt x="0" y="3239820"/>
                </a:lnTo>
                <a:lnTo>
                  <a:pt x="0" y="2248150"/>
                </a:lnTo>
                <a:lnTo>
                  <a:pt x="1658" y="2239520"/>
                </a:lnTo>
                <a:cubicBezTo>
                  <a:pt x="51657" y="2045089"/>
                  <a:pt x="126469" y="1853225"/>
                  <a:pt x="225714" y="1665285"/>
                </a:cubicBezTo>
                <a:cubicBezTo>
                  <a:pt x="419948" y="1297585"/>
                  <a:pt x="697641" y="961011"/>
                  <a:pt x="1050970" y="665214"/>
                </a:cubicBezTo>
                <a:cubicBezTo>
                  <a:pt x="1311437" y="447090"/>
                  <a:pt x="1608578" y="257641"/>
                  <a:pt x="1923692" y="107844"/>
                </a:cubicBezTo>
                <a:close/>
              </a:path>
            </a:pathLst>
          </a:custGeom>
        </p:spPr>
      </p:pic>
      <p:sp>
        <p:nvSpPr>
          <p:cNvPr id="21" name="Freeform: Shape 14">
            <a:extLst>
              <a:ext uri="{FF2B5EF4-FFF2-40B4-BE49-F238E27FC236}">
                <a16:creationId xmlns:a16="http://schemas.microsoft.com/office/drawing/2014/main" xmlns="" id="{CE71458B-DF80-43DF-9693-2EC3878ACA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6323162" cy="5593660"/>
          </a:xfrm>
          <a:custGeom>
            <a:avLst/>
            <a:gdLst>
              <a:gd name="connsiteX0" fmla="*/ 2177447 w 6323162"/>
              <a:gd name="connsiteY0" fmla="*/ 0 h 5593660"/>
              <a:gd name="connsiteX1" fmla="*/ 2572776 w 6323162"/>
              <a:gd name="connsiteY1" fmla="*/ 0 h 5593660"/>
              <a:gd name="connsiteX2" fmla="*/ 2279674 w 6323162"/>
              <a:gd name="connsiteY2" fmla="*/ 98163 h 5593660"/>
              <a:gd name="connsiteX3" fmla="*/ 1163390 w 6323162"/>
              <a:gd name="connsiteY3" fmla="*/ 758946 h 5593660"/>
              <a:gd name="connsiteX4" fmla="*/ 391288 w 6323162"/>
              <a:gd name="connsiteY4" fmla="*/ 1711778 h 5593660"/>
              <a:gd name="connsiteX5" fmla="*/ 111318 w 6323162"/>
              <a:gd name="connsiteY5" fmla="*/ 2820666 h 5593660"/>
              <a:gd name="connsiteX6" fmla="*/ 574682 w 6323162"/>
              <a:gd name="connsiteY6" fmla="*/ 3850310 h 5593660"/>
              <a:gd name="connsiteX7" fmla="*/ 808161 w 6323162"/>
              <a:gd name="connsiteY7" fmla="*/ 4177123 h 5593660"/>
              <a:gd name="connsiteX8" fmla="*/ 2998992 w 6323162"/>
              <a:gd name="connsiteY8" fmla="*/ 5454594 h 5593660"/>
              <a:gd name="connsiteX9" fmla="*/ 4662117 w 6323162"/>
              <a:gd name="connsiteY9" fmla="*/ 4668685 h 5593660"/>
              <a:gd name="connsiteX10" fmla="*/ 4864518 w 6323162"/>
              <a:gd name="connsiteY10" fmla="*/ 4512627 h 5593660"/>
              <a:gd name="connsiteX11" fmla="*/ 5785079 w 6323162"/>
              <a:gd name="connsiteY11" fmla="*/ 3696808 h 5593660"/>
              <a:gd name="connsiteX12" fmla="*/ 6095999 w 6323162"/>
              <a:gd name="connsiteY12" fmla="*/ 2820666 h 5593660"/>
              <a:gd name="connsiteX13" fmla="*/ 5397999 w 6323162"/>
              <a:gd name="connsiteY13" fmla="*/ 684305 h 5593660"/>
              <a:gd name="connsiteX14" fmla="*/ 4612801 w 6323162"/>
              <a:gd name="connsiteY14" fmla="*/ 81166 h 5593660"/>
              <a:gd name="connsiteX15" fmla="*/ 4406067 w 6323162"/>
              <a:gd name="connsiteY15" fmla="*/ 0 h 5593660"/>
              <a:gd name="connsiteX16" fmla="*/ 4826316 w 6323162"/>
              <a:gd name="connsiteY16" fmla="*/ 0 h 5593660"/>
              <a:gd name="connsiteX17" fmla="*/ 4971508 w 6323162"/>
              <a:gd name="connsiteY17" fmla="*/ 75777 h 5593660"/>
              <a:gd name="connsiteX18" fmla="*/ 5577109 w 6323162"/>
              <a:gd name="connsiteY18" fmla="*/ 586873 h 5593660"/>
              <a:gd name="connsiteX19" fmla="*/ 6323162 w 6323162"/>
              <a:gd name="connsiteY19" fmla="*/ 2829148 h 5593660"/>
              <a:gd name="connsiteX20" fmla="*/ 5990836 w 6323162"/>
              <a:gd name="connsiteY20" fmla="*/ 3748729 h 5593660"/>
              <a:gd name="connsiteX21" fmla="*/ 5006899 w 6323162"/>
              <a:gd name="connsiteY21" fmla="*/ 4604992 h 5593660"/>
              <a:gd name="connsiteX22" fmla="*/ 4790566 w 6323162"/>
              <a:gd name="connsiteY22" fmla="*/ 4768788 h 5593660"/>
              <a:gd name="connsiteX23" fmla="*/ 3012943 w 6323162"/>
              <a:gd name="connsiteY23" fmla="*/ 5593660 h 5593660"/>
              <a:gd name="connsiteX24" fmla="*/ 671286 w 6323162"/>
              <a:gd name="connsiteY24" fmla="*/ 4252856 h 5593660"/>
              <a:gd name="connsiteX25" fmla="*/ 421733 w 6323162"/>
              <a:gd name="connsiteY25" fmla="*/ 3909839 h 5593660"/>
              <a:gd name="connsiteX26" fmla="*/ 48655 w 6323162"/>
              <a:gd name="connsiteY26" fmla="*/ 3351082 h 5593660"/>
              <a:gd name="connsiteX27" fmla="*/ 0 w 6323162"/>
              <a:gd name="connsiteY27" fmla="*/ 3239820 h 5593660"/>
              <a:gd name="connsiteX28" fmla="*/ 0 w 6323162"/>
              <a:gd name="connsiteY28" fmla="*/ 2248150 h 5593660"/>
              <a:gd name="connsiteX29" fmla="*/ 1658 w 6323162"/>
              <a:gd name="connsiteY29" fmla="*/ 2239520 h 5593660"/>
              <a:gd name="connsiteX30" fmla="*/ 225714 w 6323162"/>
              <a:gd name="connsiteY30" fmla="*/ 1665285 h 5593660"/>
              <a:gd name="connsiteX31" fmla="*/ 1050970 w 6323162"/>
              <a:gd name="connsiteY31" fmla="*/ 665214 h 5593660"/>
              <a:gd name="connsiteX32" fmla="*/ 1923692 w 6323162"/>
              <a:gd name="connsiteY32" fmla="*/ 107844 h 559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323162" h="5593660">
                <a:moveTo>
                  <a:pt x="2177447" y="0"/>
                </a:moveTo>
                <a:lnTo>
                  <a:pt x="2572776" y="0"/>
                </a:lnTo>
                <a:lnTo>
                  <a:pt x="2279674" y="98163"/>
                </a:lnTo>
                <a:cubicBezTo>
                  <a:pt x="1874231" y="253327"/>
                  <a:pt x="1488311" y="481852"/>
                  <a:pt x="1163390" y="758946"/>
                </a:cubicBezTo>
                <a:cubicBezTo>
                  <a:pt x="832819" y="1040772"/>
                  <a:pt x="573013" y="1361447"/>
                  <a:pt x="391288" y="1711778"/>
                </a:cubicBezTo>
                <a:cubicBezTo>
                  <a:pt x="205583" y="2069903"/>
                  <a:pt x="111318" y="2442986"/>
                  <a:pt x="111318" y="2820666"/>
                </a:cubicBezTo>
                <a:cubicBezTo>
                  <a:pt x="111318" y="3201031"/>
                  <a:pt x="261705" y="3423166"/>
                  <a:pt x="574682" y="3850310"/>
                </a:cubicBezTo>
                <a:cubicBezTo>
                  <a:pt x="650197" y="3953327"/>
                  <a:pt x="728281" y="4059920"/>
                  <a:pt x="808161" y="4177123"/>
                </a:cubicBezTo>
                <a:cubicBezTo>
                  <a:pt x="1418574" y="5072567"/>
                  <a:pt x="2073806" y="5454594"/>
                  <a:pt x="2998992" y="5454594"/>
                </a:cubicBezTo>
                <a:cubicBezTo>
                  <a:pt x="3606192" y="5454594"/>
                  <a:pt x="4051705" y="5143376"/>
                  <a:pt x="4662117" y="4668685"/>
                </a:cubicBezTo>
                <a:cubicBezTo>
                  <a:pt x="4730310" y="4615645"/>
                  <a:pt x="4798505" y="4563242"/>
                  <a:pt x="4864518" y="4512627"/>
                </a:cubicBezTo>
                <a:cubicBezTo>
                  <a:pt x="5222313" y="4237963"/>
                  <a:pt x="5560204" y="3978506"/>
                  <a:pt x="5785079" y="3696808"/>
                </a:cubicBezTo>
                <a:cubicBezTo>
                  <a:pt x="6000066" y="3427513"/>
                  <a:pt x="6095999" y="3157320"/>
                  <a:pt x="6095999" y="2820666"/>
                </a:cubicBezTo>
                <a:cubicBezTo>
                  <a:pt x="6095999" y="1976856"/>
                  <a:pt x="5848138" y="1218170"/>
                  <a:pt x="5397999" y="684305"/>
                </a:cubicBezTo>
                <a:cubicBezTo>
                  <a:pt x="5177750" y="423188"/>
                  <a:pt x="4913577" y="220223"/>
                  <a:pt x="4612801" y="81166"/>
                </a:cubicBezTo>
                <a:lnTo>
                  <a:pt x="4406067" y="0"/>
                </a:lnTo>
                <a:lnTo>
                  <a:pt x="4826316" y="0"/>
                </a:lnTo>
                <a:lnTo>
                  <a:pt x="4971508" y="75777"/>
                </a:lnTo>
                <a:cubicBezTo>
                  <a:pt x="5197582" y="210111"/>
                  <a:pt x="5400550" y="381325"/>
                  <a:pt x="5577109" y="586873"/>
                </a:cubicBezTo>
                <a:cubicBezTo>
                  <a:pt x="6058235" y="1147205"/>
                  <a:pt x="6323162" y="1943505"/>
                  <a:pt x="6323162" y="2829148"/>
                </a:cubicBezTo>
                <a:cubicBezTo>
                  <a:pt x="6323162" y="3182494"/>
                  <a:pt x="6220623" y="3466081"/>
                  <a:pt x="5990836" y="3748729"/>
                </a:cubicBezTo>
                <a:cubicBezTo>
                  <a:pt x="5750480" y="4044392"/>
                  <a:pt x="5389327" y="4316711"/>
                  <a:pt x="5006899" y="4604992"/>
                </a:cubicBezTo>
                <a:cubicBezTo>
                  <a:pt x="4936343" y="4658116"/>
                  <a:pt x="4863453" y="4713117"/>
                  <a:pt x="4790566" y="4768788"/>
                </a:cubicBezTo>
                <a:cubicBezTo>
                  <a:pt x="4138128" y="5267012"/>
                  <a:pt x="3661945" y="5593660"/>
                  <a:pt x="3012943" y="5593660"/>
                </a:cubicBezTo>
                <a:cubicBezTo>
                  <a:pt x="2024062" y="5593660"/>
                  <a:pt x="1323723" y="5192693"/>
                  <a:pt x="671286" y="4252856"/>
                </a:cubicBezTo>
                <a:cubicBezTo>
                  <a:pt x="585906" y="4129842"/>
                  <a:pt x="502446" y="4017964"/>
                  <a:pt x="421733" y="3909839"/>
                </a:cubicBezTo>
                <a:cubicBezTo>
                  <a:pt x="254471" y="3685679"/>
                  <a:pt x="130655" y="3515312"/>
                  <a:pt x="48655" y="3351082"/>
                </a:cubicBezTo>
                <a:lnTo>
                  <a:pt x="0" y="3239820"/>
                </a:lnTo>
                <a:lnTo>
                  <a:pt x="0" y="2248150"/>
                </a:lnTo>
                <a:lnTo>
                  <a:pt x="1658" y="2239520"/>
                </a:lnTo>
                <a:cubicBezTo>
                  <a:pt x="51657" y="2045089"/>
                  <a:pt x="126469" y="1853225"/>
                  <a:pt x="225714" y="1665285"/>
                </a:cubicBezTo>
                <a:cubicBezTo>
                  <a:pt x="419948" y="1297585"/>
                  <a:pt x="697641" y="961011"/>
                  <a:pt x="1050970" y="665214"/>
                </a:cubicBezTo>
                <a:cubicBezTo>
                  <a:pt x="1311437" y="447090"/>
                  <a:pt x="1608578" y="257641"/>
                  <a:pt x="1923692" y="107844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 w="158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xmlns="" id="{DE1994AC-22D1-4B48-9EDA-BE373E7045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541758" y="1415331"/>
            <a:ext cx="5665992" cy="5466522"/>
          </a:xfrm>
          <a:custGeom>
            <a:avLst/>
            <a:gdLst>
              <a:gd name="connsiteX0" fmla="*/ 3113576 w 5665992"/>
              <a:gd name="connsiteY0" fmla="*/ 1556 h 5401530"/>
              <a:gd name="connsiteX1" fmla="*/ 4468777 w 5665992"/>
              <a:gd name="connsiteY1" fmla="*/ 405866 h 5401530"/>
              <a:gd name="connsiteX2" fmla="*/ 5525792 w 5665992"/>
              <a:gd name="connsiteY2" fmla="*/ 1317461 h 5401530"/>
              <a:gd name="connsiteX3" fmla="*/ 5665992 w 5665992"/>
              <a:gd name="connsiteY3" fmla="*/ 1506159 h 5401530"/>
              <a:gd name="connsiteX4" fmla="*/ 5665992 w 5665992"/>
              <a:gd name="connsiteY4" fmla="*/ 5401530 h 5401530"/>
              <a:gd name="connsiteX5" fmla="*/ 965932 w 5665992"/>
              <a:gd name="connsiteY5" fmla="*/ 5401530 h 5401530"/>
              <a:gd name="connsiteX6" fmla="*/ 836753 w 5665992"/>
              <a:gd name="connsiteY6" fmla="*/ 5181943 h 5401530"/>
              <a:gd name="connsiteX7" fmla="*/ 509793 w 5665992"/>
              <a:gd name="connsiteY7" fmla="*/ 4458111 h 5401530"/>
              <a:gd name="connsiteX8" fmla="*/ 251995 w 5665992"/>
              <a:gd name="connsiteY8" fmla="*/ 1805844 h 5401530"/>
              <a:gd name="connsiteX9" fmla="*/ 3113576 w 5665992"/>
              <a:gd name="connsiteY9" fmla="*/ 1556 h 5401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65992" h="5401530">
                <a:moveTo>
                  <a:pt x="3113576" y="1556"/>
                </a:moveTo>
                <a:cubicBezTo>
                  <a:pt x="3559807" y="16866"/>
                  <a:pt x="4018025" y="145625"/>
                  <a:pt x="4468777" y="405866"/>
                </a:cubicBezTo>
                <a:cubicBezTo>
                  <a:pt x="4871803" y="638554"/>
                  <a:pt x="5229811" y="952545"/>
                  <a:pt x="5525792" y="1317461"/>
                </a:cubicBezTo>
                <a:lnTo>
                  <a:pt x="5665992" y="1506159"/>
                </a:lnTo>
                <a:lnTo>
                  <a:pt x="5665992" y="5401530"/>
                </a:lnTo>
                <a:lnTo>
                  <a:pt x="965932" y="5401530"/>
                </a:lnTo>
                <a:lnTo>
                  <a:pt x="836753" y="5181943"/>
                </a:lnTo>
                <a:cubicBezTo>
                  <a:pt x="713569" y="4953383"/>
                  <a:pt x="611679" y="4708683"/>
                  <a:pt x="509793" y="4458111"/>
                </a:cubicBezTo>
                <a:cubicBezTo>
                  <a:pt x="136790" y="3540808"/>
                  <a:pt x="-278612" y="2724882"/>
                  <a:pt x="251995" y="1805844"/>
                </a:cubicBezTo>
                <a:cubicBezTo>
                  <a:pt x="911122" y="664202"/>
                  <a:pt x="1973207" y="-37572"/>
                  <a:pt x="3113576" y="1556"/>
                </a:cubicBezTo>
                <a:close/>
              </a:path>
            </a:pathLst>
          </a:custGeom>
          <a:noFill/>
          <a:ln w="19050">
            <a:solidFill>
              <a:srgbClr val="FFFFFF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6B6E948D-EE04-41DD-A757-82C7FBC373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634" r="3" b="948"/>
          <a:stretch/>
        </p:blipFill>
        <p:spPr>
          <a:xfrm>
            <a:off x="6795930" y="1685367"/>
            <a:ext cx="5396070" cy="5172635"/>
          </a:xfrm>
          <a:custGeom>
            <a:avLst/>
            <a:gdLst/>
            <a:ahLst/>
            <a:cxnLst/>
            <a:rect l="l" t="t" r="r" b="b"/>
            <a:pathLst>
              <a:path w="5396070" h="5172635">
                <a:moveTo>
                  <a:pt x="2809770" y="1442"/>
                </a:moveTo>
                <a:cubicBezTo>
                  <a:pt x="3212462" y="15635"/>
                  <a:pt x="3625968" y="134989"/>
                  <a:pt x="4032739" y="376223"/>
                </a:cubicBezTo>
                <a:cubicBezTo>
                  <a:pt x="4589656" y="706501"/>
                  <a:pt x="5051318" y="1213487"/>
                  <a:pt x="5362614" y="1796088"/>
                </a:cubicBezTo>
                <a:lnTo>
                  <a:pt x="5396070" y="1864600"/>
                </a:lnTo>
                <a:lnTo>
                  <a:pt x="5396070" y="4888539"/>
                </a:lnTo>
                <a:lnTo>
                  <a:pt x="5373530" y="4924165"/>
                </a:lnTo>
                <a:cubicBezTo>
                  <a:pt x="5310112" y="5013254"/>
                  <a:pt x="5241620" y="5088864"/>
                  <a:pt x="5168684" y="5154829"/>
                </a:cubicBezTo>
                <a:lnTo>
                  <a:pt x="5146924" y="5172635"/>
                </a:lnTo>
                <a:lnTo>
                  <a:pt x="987172" y="5172635"/>
                </a:lnTo>
                <a:lnTo>
                  <a:pt x="842383" y="4959392"/>
                </a:lnTo>
                <a:cubicBezTo>
                  <a:pt x="689919" y="4704655"/>
                  <a:pt x="574982" y="4422821"/>
                  <a:pt x="460051" y="4132485"/>
                </a:cubicBezTo>
                <a:cubicBezTo>
                  <a:pt x="123442" y="3282182"/>
                  <a:pt x="-251427" y="2525854"/>
                  <a:pt x="227408" y="1673941"/>
                </a:cubicBezTo>
                <a:cubicBezTo>
                  <a:pt x="822220" y="615687"/>
                  <a:pt x="1780673" y="-34829"/>
                  <a:pt x="2809770" y="1442"/>
                </a:cubicBezTo>
                <a:close/>
              </a:path>
            </a:pathLst>
          </a:custGeom>
        </p:spPr>
      </p:pic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22220111-5018-4EB7-A38B-79BD37F7C0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795930" y="1685365"/>
            <a:ext cx="5396070" cy="5172635"/>
          </a:xfrm>
          <a:custGeom>
            <a:avLst/>
            <a:gdLst>
              <a:gd name="connsiteX0" fmla="*/ 2809770 w 5396070"/>
              <a:gd name="connsiteY0" fmla="*/ 1442 h 5172635"/>
              <a:gd name="connsiteX1" fmla="*/ 4032739 w 5396070"/>
              <a:gd name="connsiteY1" fmla="*/ 376223 h 5172635"/>
              <a:gd name="connsiteX2" fmla="*/ 5362614 w 5396070"/>
              <a:gd name="connsiteY2" fmla="*/ 1796088 h 5172635"/>
              <a:gd name="connsiteX3" fmla="*/ 5396070 w 5396070"/>
              <a:gd name="connsiteY3" fmla="*/ 1864599 h 5172635"/>
              <a:gd name="connsiteX4" fmla="*/ 5396070 w 5396070"/>
              <a:gd name="connsiteY4" fmla="*/ 1981756 h 5172635"/>
              <a:gd name="connsiteX5" fmla="*/ 5363566 w 5396070"/>
              <a:gd name="connsiteY5" fmla="*/ 1915670 h 5172635"/>
              <a:gd name="connsiteX6" fmla="*/ 4071524 w 5396070"/>
              <a:gd name="connsiteY6" fmla="*/ 546090 h 5172635"/>
              <a:gd name="connsiteX7" fmla="*/ 2883346 w 5396070"/>
              <a:gd name="connsiteY7" fmla="*/ 184583 h 5172635"/>
              <a:gd name="connsiteX8" fmla="*/ 374449 w 5396070"/>
              <a:gd name="connsiteY8" fmla="*/ 1797850 h 5172635"/>
              <a:gd name="connsiteX9" fmla="*/ 600473 w 5396070"/>
              <a:gd name="connsiteY9" fmla="*/ 4169322 h 5172635"/>
              <a:gd name="connsiteX10" fmla="*/ 971928 w 5396070"/>
              <a:gd name="connsiteY10" fmla="*/ 4966944 h 5172635"/>
              <a:gd name="connsiteX11" fmla="*/ 1112598 w 5396070"/>
              <a:gd name="connsiteY11" fmla="*/ 5172635 h 5172635"/>
              <a:gd name="connsiteX12" fmla="*/ 987172 w 5396070"/>
              <a:gd name="connsiteY12" fmla="*/ 5172635 h 5172635"/>
              <a:gd name="connsiteX13" fmla="*/ 842383 w 5396070"/>
              <a:gd name="connsiteY13" fmla="*/ 4959392 h 5172635"/>
              <a:gd name="connsiteX14" fmla="*/ 460051 w 5396070"/>
              <a:gd name="connsiteY14" fmla="*/ 4132485 h 5172635"/>
              <a:gd name="connsiteX15" fmla="*/ 227408 w 5396070"/>
              <a:gd name="connsiteY15" fmla="*/ 1673941 h 5172635"/>
              <a:gd name="connsiteX16" fmla="*/ 2809770 w 5396070"/>
              <a:gd name="connsiteY16" fmla="*/ 1442 h 517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396070" h="5172635">
                <a:moveTo>
                  <a:pt x="2809770" y="1442"/>
                </a:moveTo>
                <a:cubicBezTo>
                  <a:pt x="3212462" y="15635"/>
                  <a:pt x="3625968" y="134989"/>
                  <a:pt x="4032739" y="376223"/>
                </a:cubicBezTo>
                <a:cubicBezTo>
                  <a:pt x="4589656" y="706501"/>
                  <a:pt x="5051318" y="1213487"/>
                  <a:pt x="5362614" y="1796088"/>
                </a:cubicBezTo>
                <a:lnTo>
                  <a:pt x="5396070" y="1864599"/>
                </a:lnTo>
                <a:lnTo>
                  <a:pt x="5396070" y="1981756"/>
                </a:lnTo>
                <a:lnTo>
                  <a:pt x="5363566" y="1915670"/>
                </a:lnTo>
                <a:cubicBezTo>
                  <a:pt x="5061125" y="1353703"/>
                  <a:pt x="4612597" y="864671"/>
                  <a:pt x="4071524" y="546090"/>
                </a:cubicBezTo>
                <a:cubicBezTo>
                  <a:pt x="3676324" y="313400"/>
                  <a:pt x="3274582" y="198273"/>
                  <a:pt x="2883346" y="184583"/>
                </a:cubicBezTo>
                <a:cubicBezTo>
                  <a:pt x="1883526" y="149597"/>
                  <a:pt x="952339" y="777074"/>
                  <a:pt x="374449" y="1797850"/>
                </a:cubicBezTo>
                <a:cubicBezTo>
                  <a:pt x="-90765" y="2619591"/>
                  <a:pt x="273440" y="3349133"/>
                  <a:pt x="600473" y="4169322"/>
                </a:cubicBezTo>
                <a:cubicBezTo>
                  <a:pt x="712134" y="4449376"/>
                  <a:pt x="823802" y="4721229"/>
                  <a:pt x="971928" y="4966944"/>
                </a:cubicBezTo>
                <a:lnTo>
                  <a:pt x="1112598" y="5172635"/>
                </a:lnTo>
                <a:lnTo>
                  <a:pt x="987172" y="5172635"/>
                </a:lnTo>
                <a:lnTo>
                  <a:pt x="842383" y="4959392"/>
                </a:lnTo>
                <a:cubicBezTo>
                  <a:pt x="689919" y="4704655"/>
                  <a:pt x="574981" y="4422821"/>
                  <a:pt x="460051" y="4132485"/>
                </a:cubicBezTo>
                <a:cubicBezTo>
                  <a:pt x="123442" y="3282182"/>
                  <a:pt x="-251427" y="2525854"/>
                  <a:pt x="227408" y="1673941"/>
                </a:cubicBezTo>
                <a:cubicBezTo>
                  <a:pt x="822220" y="615687"/>
                  <a:pt x="1780673" y="-34829"/>
                  <a:pt x="2809770" y="1442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715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69D184B2-2226-4E31-BCCB-44433076744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11118533" y="918266"/>
            <a:ext cx="706127" cy="5863534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xmlns="" id="{1AC4D4E3-486A-464A-8EC8-D4488109726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11117879" y="643467"/>
            <a:ext cx="420307" cy="5668919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xmlns="" id="{864DE13E-58EB-4475-B79C-0D4FC651239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auto">
          <a:xfrm>
            <a:off x="638387" y="643467"/>
            <a:ext cx="10933503" cy="539194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" name="Рисунок 1" descr="Изображение выглядит как овощ&#10;&#10;Автоматически созданное описание">
            <a:extLst>
              <a:ext uri="{FF2B5EF4-FFF2-40B4-BE49-F238E27FC236}">
                <a16:creationId xmlns:a16="http://schemas.microsoft.com/office/drawing/2014/main" xmlns="" id="{E5E2E707-1978-476B-987F-28AA220CF6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633" y="918266"/>
            <a:ext cx="9278980" cy="410594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CC910AF3-53B9-4295-8FF9-6B4F06C540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10" t="9180" r="11266" b="5256"/>
          <a:stretch/>
        </p:blipFill>
        <p:spPr>
          <a:xfrm>
            <a:off x="47588" y="3621859"/>
            <a:ext cx="1408922" cy="255474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30ABC25-9A22-4DC1-87BE-EA42824F546C}"/>
              </a:ext>
            </a:extLst>
          </p:cNvPr>
          <p:cNvSpPr txBox="1"/>
          <p:nvPr/>
        </p:nvSpPr>
        <p:spPr>
          <a:xfrm>
            <a:off x="2773782" y="5206647"/>
            <a:ext cx="7525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Arial Black" panose="020B0A04020102020204" pitchFamily="34" charset="0"/>
              </a:rPr>
              <a:t>К-А-П-У-С-Т-А              Т-О-Р-Т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99539CA8-4002-471B-A013-B878B351F90D}"/>
              </a:ext>
            </a:extLst>
          </p:cNvPr>
          <p:cNvSpPr txBox="1"/>
          <p:nvPr/>
        </p:nvSpPr>
        <p:spPr>
          <a:xfrm>
            <a:off x="3131127" y="6176606"/>
            <a:ext cx="2603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3333FF"/>
                </a:solidFill>
                <a:latin typeface="Arial Black" panose="020B0A04020102020204" pitchFamily="34" charset="0"/>
              </a:rPr>
              <a:t>5-С      3-П</a:t>
            </a: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xmlns="" id="{D1E1DFC3-3B45-401A-920E-948F7E66957B}"/>
              </a:ext>
            </a:extLst>
          </p:cNvPr>
          <p:cNvCxnSpPr/>
          <p:nvPr/>
        </p:nvCxnSpPr>
        <p:spPr>
          <a:xfrm flipH="1">
            <a:off x="3796145" y="5763491"/>
            <a:ext cx="1189532" cy="3835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xmlns="" id="{CDA5AEC4-87D9-49BC-96D5-4225368349DD}"/>
              </a:ext>
            </a:extLst>
          </p:cNvPr>
          <p:cNvCxnSpPr/>
          <p:nvPr/>
        </p:nvCxnSpPr>
        <p:spPr>
          <a:xfrm>
            <a:off x="4156364" y="5752443"/>
            <a:ext cx="683491" cy="4241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5CBFE9B-C663-4643-95DB-AE822ACD3E28}"/>
              </a:ext>
            </a:extLst>
          </p:cNvPr>
          <p:cNvSpPr txBox="1"/>
          <p:nvPr/>
        </p:nvSpPr>
        <p:spPr>
          <a:xfrm>
            <a:off x="8617527" y="6146995"/>
            <a:ext cx="12930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3333FF"/>
                </a:solidFill>
                <a:latin typeface="Arial Black" panose="020B0A04020102020204" pitchFamily="34" charset="0"/>
              </a:rPr>
              <a:t>О-Р-Т</a:t>
            </a:r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915C8B26-51FC-4C49-954A-33F78B8F4395}"/>
              </a:ext>
            </a:extLst>
          </p:cNvPr>
          <p:cNvCxnSpPr/>
          <p:nvPr/>
        </p:nvCxnSpPr>
        <p:spPr>
          <a:xfrm>
            <a:off x="8226627" y="5206647"/>
            <a:ext cx="547918" cy="556844"/>
          </a:xfrm>
          <a:prstGeom prst="line">
            <a:avLst/>
          </a:prstGeom>
          <a:ln>
            <a:solidFill>
              <a:srgbClr val="3333FF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Крест 15">
            <a:extLst>
              <a:ext uri="{FF2B5EF4-FFF2-40B4-BE49-F238E27FC236}">
                <a16:creationId xmlns:a16="http://schemas.microsoft.com/office/drawing/2014/main" xmlns="" id="{60A21F75-FF63-4AD9-9A43-D53D95EC7484}"/>
              </a:ext>
            </a:extLst>
          </p:cNvPr>
          <p:cNvSpPr/>
          <p:nvPr/>
        </p:nvSpPr>
        <p:spPr>
          <a:xfrm>
            <a:off x="6914123" y="6214533"/>
            <a:ext cx="379059" cy="368573"/>
          </a:xfrm>
          <a:prstGeom prst="plus">
            <a:avLst/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rgbClr val="990099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7F766FF-B429-4835-B933-D43E6E30D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6956" y="2204185"/>
            <a:ext cx="7778087" cy="4264889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</a:rPr>
              <a:t>Спорт </a:t>
            </a:r>
            <a:r>
              <a:rPr lang="ru-RU" sz="3200" b="0" i="1" dirty="0">
                <a:solidFill>
                  <a:srgbClr val="000080"/>
                </a:solidFill>
                <a:effectLst/>
                <a:latin typeface="Times New Roman" panose="02020603050405020304" pitchFamily="18" charset="0"/>
              </a:rPr>
              <a:t>- составная часть физической культуры, средство и метод физического воспитания, основанный на использовании соревновательной деятельности и подготовке к ней, в процессе которой сравниваются и оцениваются потенциальные возможности человека.</a:t>
            </a:r>
            <a:endParaRPr lang="ru-RU" sz="3200" dirty="0"/>
          </a:p>
        </p:txBody>
      </p:sp>
      <p:pic>
        <p:nvPicPr>
          <p:cNvPr id="4" name="Рисунок 3" descr="Изображение выглядит как овощ&#10;&#10;Автоматически созданное описание">
            <a:extLst>
              <a:ext uri="{FF2B5EF4-FFF2-40B4-BE49-F238E27FC236}">
                <a16:creationId xmlns:a16="http://schemas.microsoft.com/office/drawing/2014/main" xmlns="" id="{5F9F2A46-9827-45BD-8732-16F194BBB3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80" y="267856"/>
            <a:ext cx="3831244" cy="169227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93A3852-74B0-43E6-B590-D0D23D9FAB68}"/>
              </a:ext>
            </a:extLst>
          </p:cNvPr>
          <p:cNvSpPr txBox="1"/>
          <p:nvPr/>
        </p:nvSpPr>
        <p:spPr>
          <a:xfrm>
            <a:off x="6096000" y="563625"/>
            <a:ext cx="58593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rgbClr val="C00000"/>
                </a:solidFill>
                <a:latin typeface="Arial Black" panose="020B0A04020102020204" pitchFamily="34" charset="0"/>
              </a:rPr>
              <a:t>Ответ: </a:t>
            </a:r>
            <a:r>
              <a:rPr lang="ru-RU" sz="5400" dirty="0">
                <a:solidFill>
                  <a:srgbClr val="00B050"/>
                </a:solidFill>
                <a:latin typeface="Arial Black" panose="020B0A04020102020204" pitchFamily="34" charset="0"/>
              </a:rPr>
              <a:t>СПОРТ</a:t>
            </a:r>
          </a:p>
        </p:txBody>
      </p:sp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xmlns="" id="{AB7C1E36-446F-4DD2-B6B7-1B788C14C084}"/>
              </a:ext>
            </a:extLst>
          </p:cNvPr>
          <p:cNvSpPr/>
          <p:nvPr/>
        </p:nvSpPr>
        <p:spPr>
          <a:xfrm>
            <a:off x="4546608" y="782974"/>
            <a:ext cx="978408" cy="484632"/>
          </a:xfrm>
          <a:prstGeom prst="rightArrow">
            <a:avLst/>
          </a:prstGeom>
          <a:solidFill>
            <a:srgbClr val="FF0066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55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13">
            <a:extLst>
              <a:ext uri="{FF2B5EF4-FFF2-40B4-BE49-F238E27FC236}">
                <a16:creationId xmlns:a16="http://schemas.microsoft.com/office/drawing/2014/main" xmlns="" id="{2D2B266D-3625-4584-A5C3-7D3F672CFF3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15">
            <a:extLst>
              <a:ext uri="{FF2B5EF4-FFF2-40B4-BE49-F238E27FC236}">
                <a16:creationId xmlns:a16="http://schemas.microsoft.com/office/drawing/2014/main" xmlns="" id="{C463B99A-73EE-4FBB-B7C4-F9F9BCC25C6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17">
            <a:extLst>
              <a:ext uri="{FF2B5EF4-FFF2-40B4-BE49-F238E27FC236}">
                <a16:creationId xmlns:a16="http://schemas.microsoft.com/office/drawing/2014/main" xmlns="" id="{A5D2A5D1-BA0D-47D3-B051-DA7743C46E2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219825"/>
          </a:xfrm>
          <a:custGeom>
            <a:avLst/>
            <a:gdLst>
              <a:gd name="connsiteX0" fmla="*/ 6789701 w 12192000"/>
              <a:gd name="connsiteY0" fmla="*/ 6151588 h 6219825"/>
              <a:gd name="connsiteX1" fmla="*/ 6788702 w 12192000"/>
              <a:gd name="connsiteY1" fmla="*/ 6151666 h 6219825"/>
              <a:gd name="connsiteX2" fmla="*/ 6788476 w 12192000"/>
              <a:gd name="connsiteY2" fmla="*/ 6152200 h 6219825"/>
              <a:gd name="connsiteX3" fmla="*/ 9834 w 12192000"/>
              <a:gd name="connsiteY3" fmla="*/ 0 h 6219825"/>
              <a:gd name="connsiteX4" fmla="*/ 12357 w 12192000"/>
              <a:gd name="connsiteY4" fmla="*/ 1 h 6219825"/>
              <a:gd name="connsiteX5" fmla="*/ 12192000 w 12192000"/>
              <a:gd name="connsiteY5" fmla="*/ 1 h 6219825"/>
              <a:gd name="connsiteX6" fmla="*/ 12192000 w 12192000"/>
              <a:gd name="connsiteY6" fmla="*/ 5105401 h 6219825"/>
              <a:gd name="connsiteX7" fmla="*/ 12191716 w 12192000"/>
              <a:gd name="connsiteY7" fmla="*/ 5105401 h 6219825"/>
              <a:gd name="connsiteX8" fmla="*/ 12192000 w 12192000"/>
              <a:gd name="connsiteY8" fmla="*/ 5256977 h 6219825"/>
              <a:gd name="connsiteX9" fmla="*/ 12061096 w 12192000"/>
              <a:gd name="connsiteY9" fmla="*/ 5296034 h 6219825"/>
              <a:gd name="connsiteX10" fmla="*/ 11676800 w 12192000"/>
              <a:gd name="connsiteY10" fmla="*/ 5399652 h 6219825"/>
              <a:gd name="connsiteX11" fmla="*/ 10425355 w 12192000"/>
              <a:gd name="connsiteY11" fmla="*/ 5683310 h 6219825"/>
              <a:gd name="connsiteX12" fmla="*/ 9424022 w 12192000"/>
              <a:gd name="connsiteY12" fmla="*/ 5858546 h 6219825"/>
              <a:gd name="connsiteX13" fmla="*/ 8458419 w 12192000"/>
              <a:gd name="connsiteY13" fmla="*/ 5992303 h 6219825"/>
              <a:gd name="connsiteX14" fmla="*/ 7715970 w 12192000"/>
              <a:gd name="connsiteY14" fmla="*/ 6072283 h 6219825"/>
              <a:gd name="connsiteX15" fmla="*/ 6951716 w 12192000"/>
              <a:gd name="connsiteY15" fmla="*/ 6138091 h 6219825"/>
              <a:gd name="connsiteX16" fmla="*/ 6936303 w 12192000"/>
              <a:gd name="connsiteY16" fmla="*/ 6140163 h 6219825"/>
              <a:gd name="connsiteX17" fmla="*/ 6790448 w 12192000"/>
              <a:gd name="connsiteY17" fmla="*/ 6151529 h 6219825"/>
              <a:gd name="connsiteX18" fmla="*/ 6799941 w 12192000"/>
              <a:gd name="connsiteY18" fmla="*/ 6153349 h 6219825"/>
              <a:gd name="connsiteX19" fmla="*/ 6835432 w 12192000"/>
              <a:gd name="connsiteY19" fmla="*/ 6151642 h 6219825"/>
              <a:gd name="connsiteX20" fmla="*/ 6884003 w 12192000"/>
              <a:gd name="connsiteY20" fmla="*/ 6148662 h 6219825"/>
              <a:gd name="connsiteX21" fmla="*/ 7578771 w 12192000"/>
              <a:gd name="connsiteY21" fmla="*/ 6116122 h 6219825"/>
              <a:gd name="connsiteX22" fmla="*/ 8623845 w 12192000"/>
              <a:gd name="connsiteY22" fmla="*/ 6029188 h 6219825"/>
              <a:gd name="connsiteX23" fmla="*/ 9479970 w 12192000"/>
              <a:gd name="connsiteY23" fmla="*/ 5925239 h 6219825"/>
              <a:gd name="connsiteX24" fmla="*/ 10629308 w 12192000"/>
              <a:gd name="connsiteY24" fmla="*/ 5731000 h 6219825"/>
              <a:gd name="connsiteX25" fmla="*/ 11998498 w 12192000"/>
              <a:gd name="connsiteY25" fmla="*/ 5404869 h 6219825"/>
              <a:gd name="connsiteX26" fmla="*/ 12192000 w 12192000"/>
              <a:gd name="connsiteY26" fmla="*/ 5347846 h 6219825"/>
              <a:gd name="connsiteX27" fmla="*/ 12192000 w 12192000"/>
              <a:gd name="connsiteY27" fmla="*/ 5402606 h 6219825"/>
              <a:gd name="connsiteX28" fmla="*/ 11829257 w 12192000"/>
              <a:gd name="connsiteY28" fmla="*/ 5507950 h 6219825"/>
              <a:gd name="connsiteX29" fmla="*/ 10939183 w 12192000"/>
              <a:gd name="connsiteY29" fmla="*/ 5722555 h 6219825"/>
              <a:gd name="connsiteX30" fmla="*/ 9985530 w 12192000"/>
              <a:gd name="connsiteY30" fmla="*/ 5902635 h 6219825"/>
              <a:gd name="connsiteX31" fmla="*/ 9186882 w 12192000"/>
              <a:gd name="connsiteY31" fmla="*/ 6018631 h 6219825"/>
              <a:gd name="connsiteX32" fmla="*/ 8578198 w 12192000"/>
              <a:gd name="connsiteY32" fmla="*/ 6088179 h 6219825"/>
              <a:gd name="connsiteX33" fmla="*/ 7864358 w 12192000"/>
              <a:gd name="connsiteY33" fmla="*/ 6149656 h 6219825"/>
              <a:gd name="connsiteX34" fmla="*/ 6935502 w 12192000"/>
              <a:gd name="connsiteY34" fmla="*/ 6201071 h 6219825"/>
              <a:gd name="connsiteX35" fmla="*/ 6477750 w 12192000"/>
              <a:gd name="connsiteY35" fmla="*/ 6214980 h 6219825"/>
              <a:gd name="connsiteX36" fmla="*/ 6362294 w 12192000"/>
              <a:gd name="connsiteY36" fmla="*/ 6219825 h 6219825"/>
              <a:gd name="connsiteX37" fmla="*/ 6057129 w 12192000"/>
              <a:gd name="connsiteY37" fmla="*/ 6219825 h 6219825"/>
              <a:gd name="connsiteX38" fmla="*/ 5977784 w 12192000"/>
              <a:gd name="connsiteY38" fmla="*/ 6215229 h 6219825"/>
              <a:gd name="connsiteX39" fmla="*/ 5265087 w 12192000"/>
              <a:gd name="connsiteY39" fmla="*/ 6178965 h 6219825"/>
              <a:gd name="connsiteX40" fmla="*/ 4346277 w 12192000"/>
              <a:gd name="connsiteY40" fmla="*/ 6116869 h 6219825"/>
              <a:gd name="connsiteX41" fmla="*/ 3373045 w 12192000"/>
              <a:gd name="connsiteY41" fmla="*/ 6018259 h 6219825"/>
              <a:gd name="connsiteX42" fmla="*/ 2362173 w 12192000"/>
              <a:gd name="connsiteY42" fmla="*/ 5899282 h 6219825"/>
              <a:gd name="connsiteX43" fmla="*/ 1233178 w 12192000"/>
              <a:gd name="connsiteY43" fmla="*/ 5726033 h 6219825"/>
              <a:gd name="connsiteX44" fmla="*/ 68500 w 12192000"/>
              <a:gd name="connsiteY44" fmla="*/ 5486226 h 6219825"/>
              <a:gd name="connsiteX45" fmla="*/ 0 w 12192000"/>
              <a:gd name="connsiteY45" fmla="*/ 5468863 h 6219825"/>
              <a:gd name="connsiteX46" fmla="*/ 0 w 12192000"/>
              <a:gd name="connsiteY46" fmla="*/ 5412351 h 6219825"/>
              <a:gd name="connsiteX47" fmla="*/ 72441 w 12192000"/>
              <a:gd name="connsiteY47" fmla="*/ 5431135 h 6219825"/>
              <a:gd name="connsiteX48" fmla="*/ 600716 w 12192000"/>
              <a:gd name="connsiteY48" fmla="*/ 5549555 h 6219825"/>
              <a:gd name="connsiteX49" fmla="*/ 1769512 w 12192000"/>
              <a:gd name="connsiteY49" fmla="*/ 5759811 h 6219825"/>
              <a:gd name="connsiteX50" fmla="*/ 2613554 w 12192000"/>
              <a:gd name="connsiteY50" fmla="*/ 5876802 h 6219825"/>
              <a:gd name="connsiteX51" fmla="*/ 2581134 w 12192000"/>
              <a:gd name="connsiteY51" fmla="*/ 5866867 h 6219825"/>
              <a:gd name="connsiteX52" fmla="*/ 1112635 w 12192000"/>
              <a:gd name="connsiteY52" fmla="*/ 5534031 h 6219825"/>
              <a:gd name="connsiteX53" fmla="*/ 420412 w 12192000"/>
              <a:gd name="connsiteY53" fmla="*/ 5334514 h 6219825"/>
              <a:gd name="connsiteX54" fmla="*/ 0 w 12192000"/>
              <a:gd name="connsiteY54" fmla="*/ 5195539 h 6219825"/>
              <a:gd name="connsiteX55" fmla="*/ 60 w 12192000"/>
              <a:gd name="connsiteY55" fmla="*/ 5105401 h 6219825"/>
              <a:gd name="connsiteX56" fmla="*/ 0 w 12192000"/>
              <a:gd name="connsiteY56" fmla="*/ 5105401 h 6219825"/>
              <a:gd name="connsiteX57" fmla="*/ 0 w 12192000"/>
              <a:gd name="connsiteY57" fmla="*/ 1 h 6219825"/>
              <a:gd name="connsiteX58" fmla="*/ 9834 w 12192000"/>
              <a:gd name="connsiteY58" fmla="*/ 1 h 621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2192000" h="6219825">
                <a:moveTo>
                  <a:pt x="6789701" y="6151588"/>
                </a:moveTo>
                <a:lnTo>
                  <a:pt x="6788702" y="6151666"/>
                </a:lnTo>
                <a:cubicBezTo>
                  <a:pt x="6788627" y="6151844"/>
                  <a:pt x="6788551" y="6152022"/>
                  <a:pt x="6788476" y="6152200"/>
                </a:cubicBezTo>
                <a:close/>
                <a:moveTo>
                  <a:pt x="9834" y="0"/>
                </a:moveTo>
                <a:lnTo>
                  <a:pt x="12357" y="1"/>
                </a:lnTo>
                <a:lnTo>
                  <a:pt x="12192000" y="1"/>
                </a:lnTo>
                <a:lnTo>
                  <a:pt x="12192000" y="5105401"/>
                </a:lnTo>
                <a:lnTo>
                  <a:pt x="12191716" y="5105401"/>
                </a:lnTo>
                <a:lnTo>
                  <a:pt x="12192000" y="5256977"/>
                </a:lnTo>
                <a:lnTo>
                  <a:pt x="12061096" y="5296034"/>
                </a:lnTo>
                <a:cubicBezTo>
                  <a:pt x="11933500" y="5332263"/>
                  <a:pt x="11805390" y="5366806"/>
                  <a:pt x="11676800" y="5399652"/>
                </a:cubicBezTo>
                <a:cubicBezTo>
                  <a:pt x="11262789" y="5507204"/>
                  <a:pt x="10845343" y="5600846"/>
                  <a:pt x="10425355" y="5683310"/>
                </a:cubicBezTo>
                <a:cubicBezTo>
                  <a:pt x="10092810" y="5748549"/>
                  <a:pt x="9759033" y="5806970"/>
                  <a:pt x="9424022" y="5858546"/>
                </a:cubicBezTo>
                <a:cubicBezTo>
                  <a:pt x="9102997" y="5908224"/>
                  <a:pt x="8781133" y="5952809"/>
                  <a:pt x="8458419" y="5992303"/>
                </a:cubicBezTo>
                <a:cubicBezTo>
                  <a:pt x="8211360" y="6022481"/>
                  <a:pt x="7963792" y="6048065"/>
                  <a:pt x="7715970" y="6072283"/>
                </a:cubicBezTo>
                <a:lnTo>
                  <a:pt x="6951716" y="6138091"/>
                </a:lnTo>
                <a:lnTo>
                  <a:pt x="6936303" y="6140163"/>
                </a:lnTo>
                <a:lnTo>
                  <a:pt x="6790448" y="6151529"/>
                </a:lnTo>
                <a:lnTo>
                  <a:pt x="6799941" y="6153349"/>
                </a:lnTo>
                <a:cubicBezTo>
                  <a:pt x="6811623" y="6153816"/>
                  <a:pt x="6823734" y="6151642"/>
                  <a:pt x="6835432" y="6151642"/>
                </a:cubicBezTo>
                <a:cubicBezTo>
                  <a:pt x="6851580" y="6151642"/>
                  <a:pt x="6867729" y="6149034"/>
                  <a:pt x="6884003" y="6148662"/>
                </a:cubicBezTo>
                <a:cubicBezTo>
                  <a:pt x="7115805" y="6143198"/>
                  <a:pt x="7347351" y="6131026"/>
                  <a:pt x="7578771" y="6116122"/>
                </a:cubicBezTo>
                <a:cubicBezTo>
                  <a:pt x="7927552" y="6093644"/>
                  <a:pt x="8276080" y="6065453"/>
                  <a:pt x="8623845" y="6029188"/>
                </a:cubicBezTo>
                <a:cubicBezTo>
                  <a:pt x="8909939" y="5999878"/>
                  <a:pt x="9195310" y="5965228"/>
                  <a:pt x="9479970" y="5925239"/>
                </a:cubicBezTo>
                <a:cubicBezTo>
                  <a:pt x="9864901" y="5870842"/>
                  <a:pt x="10248014" y="5806101"/>
                  <a:pt x="10629308" y="5731000"/>
                </a:cubicBezTo>
                <a:cubicBezTo>
                  <a:pt x="11090114" y="5639842"/>
                  <a:pt x="11546975" y="5532291"/>
                  <a:pt x="11998498" y="5404869"/>
                </a:cubicBezTo>
                <a:lnTo>
                  <a:pt x="12192000" y="5347846"/>
                </a:lnTo>
                <a:lnTo>
                  <a:pt x="12192000" y="5402606"/>
                </a:lnTo>
                <a:lnTo>
                  <a:pt x="11829257" y="5507950"/>
                </a:lnTo>
                <a:cubicBezTo>
                  <a:pt x="11534769" y="5587680"/>
                  <a:pt x="11238120" y="5658596"/>
                  <a:pt x="10939183" y="5722555"/>
                </a:cubicBezTo>
                <a:cubicBezTo>
                  <a:pt x="10622824" y="5790365"/>
                  <a:pt x="10304941" y="5850387"/>
                  <a:pt x="9985530" y="5902635"/>
                </a:cubicBezTo>
                <a:cubicBezTo>
                  <a:pt x="9720036" y="5946102"/>
                  <a:pt x="9453814" y="5984764"/>
                  <a:pt x="9186882" y="6018631"/>
                </a:cubicBezTo>
                <a:cubicBezTo>
                  <a:pt x="8984197" y="6044216"/>
                  <a:pt x="8781514" y="6068309"/>
                  <a:pt x="8578198" y="6088179"/>
                </a:cubicBezTo>
                <a:lnTo>
                  <a:pt x="7864358" y="6149656"/>
                </a:lnTo>
                <a:cubicBezTo>
                  <a:pt x="7554994" y="6172009"/>
                  <a:pt x="7245502" y="6189895"/>
                  <a:pt x="6935502" y="6201071"/>
                </a:cubicBezTo>
                <a:lnTo>
                  <a:pt x="6477750" y="6214980"/>
                </a:lnTo>
                <a:cubicBezTo>
                  <a:pt x="6439195" y="6212895"/>
                  <a:pt x="6400529" y="6214521"/>
                  <a:pt x="6362294" y="6219825"/>
                </a:cubicBezTo>
                <a:lnTo>
                  <a:pt x="6057129" y="6219825"/>
                </a:lnTo>
                <a:lnTo>
                  <a:pt x="5977784" y="6215229"/>
                </a:lnTo>
                <a:lnTo>
                  <a:pt x="5265087" y="6178965"/>
                </a:lnTo>
                <a:cubicBezTo>
                  <a:pt x="4958267" y="6166544"/>
                  <a:pt x="4651826" y="6146055"/>
                  <a:pt x="4346277" y="6116869"/>
                </a:cubicBezTo>
                <a:lnTo>
                  <a:pt x="3373045" y="6018259"/>
                </a:lnTo>
                <a:cubicBezTo>
                  <a:pt x="3035412" y="5983982"/>
                  <a:pt x="2698456" y="5944327"/>
                  <a:pt x="2362173" y="5899282"/>
                </a:cubicBezTo>
                <a:cubicBezTo>
                  <a:pt x="1984692" y="5849108"/>
                  <a:pt x="1608364" y="5791358"/>
                  <a:pt x="1233178" y="5726033"/>
                </a:cubicBezTo>
                <a:cubicBezTo>
                  <a:pt x="842181" y="5657291"/>
                  <a:pt x="453758" y="5578770"/>
                  <a:pt x="68500" y="5486226"/>
                </a:cubicBezTo>
                <a:lnTo>
                  <a:pt x="0" y="5468863"/>
                </a:lnTo>
                <a:lnTo>
                  <a:pt x="0" y="5412351"/>
                </a:lnTo>
                <a:lnTo>
                  <a:pt x="72441" y="5431135"/>
                </a:lnTo>
                <a:cubicBezTo>
                  <a:pt x="247961" y="5473331"/>
                  <a:pt x="424164" y="5512608"/>
                  <a:pt x="600716" y="5549555"/>
                </a:cubicBezTo>
                <a:cubicBezTo>
                  <a:pt x="988279" y="5630403"/>
                  <a:pt x="1378133" y="5699330"/>
                  <a:pt x="1769512" y="5759811"/>
                </a:cubicBezTo>
                <a:cubicBezTo>
                  <a:pt x="2052426" y="5803406"/>
                  <a:pt x="2335725" y="5843519"/>
                  <a:pt x="2613554" y="5876802"/>
                </a:cubicBezTo>
                <a:cubicBezTo>
                  <a:pt x="2605544" y="5879410"/>
                  <a:pt x="2594611" y="5869350"/>
                  <a:pt x="2581134" y="5866867"/>
                </a:cubicBezTo>
                <a:cubicBezTo>
                  <a:pt x="2087178" y="5774877"/>
                  <a:pt x="1597684" y="5663937"/>
                  <a:pt x="1112635" y="5534031"/>
                </a:cubicBezTo>
                <a:cubicBezTo>
                  <a:pt x="880453" y="5471934"/>
                  <a:pt x="649713" y="5405428"/>
                  <a:pt x="420412" y="5334514"/>
                </a:cubicBezTo>
                <a:lnTo>
                  <a:pt x="0" y="5195539"/>
                </a:lnTo>
                <a:lnTo>
                  <a:pt x="60" y="5105401"/>
                </a:lnTo>
                <a:lnTo>
                  <a:pt x="0" y="5105401"/>
                </a:lnTo>
                <a:lnTo>
                  <a:pt x="0" y="1"/>
                </a:lnTo>
                <a:lnTo>
                  <a:pt x="9834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" name="Рисунок 1" descr="Изображение выглядит как текст,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2D3E59CB-081C-48D5-AF8C-DA6B5AA2D7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64845"/>
            <a:ext cx="11658600" cy="408051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8772E5E-4EAD-4542-8A7B-AB0781724813}"/>
              </a:ext>
            </a:extLst>
          </p:cNvPr>
          <p:cNvSpPr txBox="1"/>
          <p:nvPr/>
        </p:nvSpPr>
        <p:spPr>
          <a:xfrm>
            <a:off x="1330036" y="4836258"/>
            <a:ext cx="10178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Arial Black" panose="020B0A04020102020204" pitchFamily="34" charset="0"/>
              </a:rPr>
              <a:t>З-А-Я-Ц         Я-К-О-Р-Ь           Л-О-Д-К-А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xmlns="" id="{1860E7D2-AB22-4A8E-90B4-ED87E2FE4A55}"/>
              </a:ext>
            </a:extLst>
          </p:cNvPr>
          <p:cNvCxnSpPr/>
          <p:nvPr/>
        </p:nvCxnSpPr>
        <p:spPr>
          <a:xfrm>
            <a:off x="2327562" y="4904508"/>
            <a:ext cx="544945" cy="50569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xmlns="" id="{C9E739BF-AB81-48F3-9896-66EC605BD6A7}"/>
              </a:ext>
            </a:extLst>
          </p:cNvPr>
          <p:cNvCxnSpPr/>
          <p:nvPr/>
        </p:nvCxnSpPr>
        <p:spPr>
          <a:xfrm>
            <a:off x="2857127" y="4904508"/>
            <a:ext cx="544945" cy="50569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9BF4966-985C-4596-957E-4C052D08CC9C}"/>
              </a:ext>
            </a:extLst>
          </p:cNvPr>
          <p:cNvSpPr txBox="1"/>
          <p:nvPr/>
        </p:nvSpPr>
        <p:spPr>
          <a:xfrm>
            <a:off x="2015834" y="5923089"/>
            <a:ext cx="17133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3333FF"/>
                </a:solidFill>
                <a:latin typeface="Arial Black" panose="020B0A04020102020204" pitchFamily="34" charset="0"/>
              </a:rPr>
              <a:t>З-А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3B6F3F9-833D-405F-8F51-4EC575F66602}"/>
              </a:ext>
            </a:extLst>
          </p:cNvPr>
          <p:cNvSpPr txBox="1"/>
          <p:nvPr/>
        </p:nvSpPr>
        <p:spPr>
          <a:xfrm>
            <a:off x="4814085" y="5916855"/>
            <a:ext cx="2096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3333FF"/>
                </a:solidFill>
                <a:latin typeface="Arial Black" panose="020B0A04020102020204" pitchFamily="34" charset="0"/>
              </a:rPr>
              <a:t>4-Р    1-Я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94106D3-0140-41A5-A71E-855790880A5A}"/>
              </a:ext>
            </a:extLst>
          </p:cNvPr>
          <p:cNvSpPr txBox="1"/>
          <p:nvPr/>
        </p:nvSpPr>
        <p:spPr>
          <a:xfrm>
            <a:off x="9392458" y="5913738"/>
            <a:ext cx="22259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3333FF"/>
                </a:solidFill>
                <a:latin typeface="Arial Black" panose="020B0A04020102020204" pitchFamily="34" charset="0"/>
              </a:rPr>
              <a:t>Д-К-А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A70813BC-BB10-43F3-8C53-2C87408D145C}"/>
              </a:ext>
            </a:extLst>
          </p:cNvPr>
          <p:cNvCxnSpPr/>
          <p:nvPr/>
        </p:nvCxnSpPr>
        <p:spPr>
          <a:xfrm>
            <a:off x="8685272" y="4904507"/>
            <a:ext cx="544945" cy="50569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xmlns="" id="{EB528861-006C-4689-B6EF-56615615F3D1}"/>
              </a:ext>
            </a:extLst>
          </p:cNvPr>
          <p:cNvCxnSpPr/>
          <p:nvPr/>
        </p:nvCxnSpPr>
        <p:spPr>
          <a:xfrm>
            <a:off x="9182585" y="4904506"/>
            <a:ext cx="544945" cy="505691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xmlns="" id="{EED4EEAC-9585-4864-A001-467385FDEAE5}"/>
              </a:ext>
            </a:extLst>
          </p:cNvPr>
          <p:cNvCxnSpPr/>
          <p:nvPr/>
        </p:nvCxnSpPr>
        <p:spPr>
          <a:xfrm flipH="1">
            <a:off x="5322771" y="5332396"/>
            <a:ext cx="904774" cy="5813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xmlns="" id="{4EDA615D-70AB-443B-BB86-B67695033F96}"/>
              </a:ext>
            </a:extLst>
          </p:cNvPr>
          <p:cNvCxnSpPr>
            <a:cxnSpLocks/>
          </p:cNvCxnSpPr>
          <p:nvPr/>
        </p:nvCxnSpPr>
        <p:spPr>
          <a:xfrm>
            <a:off x="4947385" y="5400881"/>
            <a:ext cx="1347537" cy="5778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Крест 19">
            <a:extLst>
              <a:ext uri="{FF2B5EF4-FFF2-40B4-BE49-F238E27FC236}">
                <a16:creationId xmlns:a16="http://schemas.microsoft.com/office/drawing/2014/main" xmlns="" id="{714CBFBF-E028-4E5C-ACAD-8F5FB5C6B77E}"/>
              </a:ext>
            </a:extLst>
          </p:cNvPr>
          <p:cNvSpPr/>
          <p:nvPr/>
        </p:nvSpPr>
        <p:spPr>
          <a:xfrm>
            <a:off x="3795669" y="5976110"/>
            <a:ext cx="379059" cy="368573"/>
          </a:xfrm>
          <a:prstGeom prst="plus">
            <a:avLst/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рест 20">
            <a:extLst>
              <a:ext uri="{FF2B5EF4-FFF2-40B4-BE49-F238E27FC236}">
                <a16:creationId xmlns:a16="http://schemas.microsoft.com/office/drawing/2014/main" xmlns="" id="{F9B6AC2F-FA91-4592-BA0A-FC1F4FAE2B2E}"/>
              </a:ext>
            </a:extLst>
          </p:cNvPr>
          <p:cNvSpPr/>
          <p:nvPr/>
        </p:nvSpPr>
        <p:spPr>
          <a:xfrm>
            <a:off x="7890918" y="5982291"/>
            <a:ext cx="379059" cy="368573"/>
          </a:xfrm>
          <a:prstGeom prst="plus">
            <a:avLst/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84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pattFill prst="pct20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текст,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99C9E7A4-CAF3-4ED6-934F-E64063591A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15" y="209737"/>
            <a:ext cx="4495108" cy="1573288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xmlns="" id="{F0D9E331-14D8-4638-BFE4-79556D7CA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456" y="2841333"/>
            <a:ext cx="7380171" cy="2459255"/>
          </a:xfrm>
        </p:spPr>
        <p:txBody>
          <a:bodyPr>
            <a:noAutofit/>
          </a:bodyPr>
          <a:lstStyle/>
          <a:p>
            <a:pPr algn="ctr"/>
            <a:r>
              <a:rPr lang="ru-RU" sz="4000" b="1" i="0" dirty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>Зарядка </a:t>
            </a:r>
            <a:r>
              <a:rPr lang="ru-RU" sz="4000" b="0" i="0" dirty="0">
                <a:solidFill>
                  <a:srgbClr val="7030A0"/>
                </a:solidFill>
                <a:effectLst/>
                <a:latin typeface="Monotype Corsiva" panose="03010101010201010101" pitchFamily="66" charset="0"/>
              </a:rPr>
              <a:t>— комплекс физических упражнений, выполняемых утром после сна с целью повышения общего тонуса организма. </a:t>
            </a:r>
            <a:endParaRPr lang="ru-RU" sz="9600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FA70EBFB-9C7C-4587-8F81-6EFB2DD1D6DB}"/>
              </a:ext>
            </a:extLst>
          </p:cNvPr>
          <p:cNvSpPr txBox="1"/>
          <p:nvPr/>
        </p:nvSpPr>
        <p:spPr>
          <a:xfrm>
            <a:off x="6601383" y="666024"/>
            <a:ext cx="533480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C00000"/>
                </a:solidFill>
                <a:latin typeface="Arial Black" panose="020B0A04020102020204" pitchFamily="34" charset="0"/>
              </a:rPr>
              <a:t>Ответ: </a:t>
            </a:r>
            <a:r>
              <a:rPr lang="ru-RU" sz="4400" dirty="0">
                <a:solidFill>
                  <a:srgbClr val="00B050"/>
                </a:solidFill>
                <a:latin typeface="Arial Black" panose="020B0A04020102020204" pitchFamily="34" charset="0"/>
              </a:rPr>
              <a:t>ЗАРЯДКА</a:t>
            </a:r>
          </a:p>
        </p:txBody>
      </p:sp>
      <p:sp>
        <p:nvSpPr>
          <p:cNvPr id="11" name="Стрелка: вправо 10">
            <a:extLst>
              <a:ext uri="{FF2B5EF4-FFF2-40B4-BE49-F238E27FC236}">
                <a16:creationId xmlns:a16="http://schemas.microsoft.com/office/drawing/2014/main" xmlns="" id="{22B609EA-42D4-402C-ADDF-389F422914C4}"/>
              </a:ext>
            </a:extLst>
          </p:cNvPr>
          <p:cNvSpPr/>
          <p:nvPr/>
        </p:nvSpPr>
        <p:spPr>
          <a:xfrm>
            <a:off x="5146763" y="806019"/>
            <a:ext cx="1058779" cy="380723"/>
          </a:xfrm>
          <a:prstGeom prst="rightArrow">
            <a:avLst/>
          </a:prstGeom>
          <a:solidFill>
            <a:srgbClr val="CC66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4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xmlns="" id="{22F15A2D-2324-487D-A02A-BF46C5C580E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xmlns="" id="{2AEAFA59-923A-4F54-8B49-44C970BCC32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37E9D4B-7BFA-4D10-B666-547BAC49946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Объект 4">
            <a:extLst>
              <a:ext uri="{FF2B5EF4-FFF2-40B4-BE49-F238E27FC236}">
                <a16:creationId xmlns:a16="http://schemas.microsoft.com/office/drawing/2014/main" xmlns="" id="{BEC98AD1-8ABC-47F1-9706-68B1B48FE146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" t="3392" r="2307" b="7174"/>
          <a:stretch/>
        </p:blipFill>
        <p:spPr bwMode="auto">
          <a:xfrm>
            <a:off x="962163" y="1914522"/>
            <a:ext cx="7746709" cy="298738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3C66922-EFDA-4E0D-A09B-2CDFDBBC29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2640" y="318165"/>
            <a:ext cx="1647298" cy="25213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CC66FF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A655026-7929-4596-81F4-57FD3B4CFA8B}"/>
              </a:ext>
            </a:extLst>
          </p:cNvPr>
          <p:cNvSpPr txBox="1"/>
          <p:nvPr/>
        </p:nvSpPr>
        <p:spPr>
          <a:xfrm>
            <a:off x="1822809" y="5106570"/>
            <a:ext cx="6025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Arial Black" panose="020B0A04020102020204" pitchFamily="34" charset="0"/>
              </a:rPr>
              <a:t>Т-А-К-С-И         Л-А-П-А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5953AC25-8B17-4359-97B9-1044B1DFAC6A}"/>
              </a:ext>
            </a:extLst>
          </p:cNvPr>
          <p:cNvCxnSpPr/>
          <p:nvPr/>
        </p:nvCxnSpPr>
        <p:spPr>
          <a:xfrm>
            <a:off x="1863906" y="5130507"/>
            <a:ext cx="525755" cy="533834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xmlns="" id="{5C8E9747-06CE-414C-BCED-683A620B9625}"/>
              </a:ext>
            </a:extLst>
          </p:cNvPr>
          <p:cNvCxnSpPr/>
          <p:nvPr/>
        </p:nvCxnSpPr>
        <p:spPr>
          <a:xfrm>
            <a:off x="2342359" y="5130507"/>
            <a:ext cx="525755" cy="533834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2ADAAA6C-A92C-40A4-BFFC-880E15E9206C}"/>
              </a:ext>
            </a:extLst>
          </p:cNvPr>
          <p:cNvCxnSpPr/>
          <p:nvPr/>
        </p:nvCxnSpPr>
        <p:spPr>
          <a:xfrm>
            <a:off x="2869811" y="5139046"/>
            <a:ext cx="525755" cy="533834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xmlns="" id="{8ADC65B6-24AF-446D-8A76-3987165A7109}"/>
              </a:ext>
            </a:extLst>
          </p:cNvPr>
          <p:cNvCxnSpPr/>
          <p:nvPr/>
        </p:nvCxnSpPr>
        <p:spPr>
          <a:xfrm>
            <a:off x="7160982" y="5139046"/>
            <a:ext cx="525755" cy="533834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xmlns="" id="{E48B2B49-54B7-493C-8BD1-A0BE6A4C68B2}"/>
              </a:ext>
            </a:extLst>
          </p:cNvPr>
          <p:cNvCxnSpPr/>
          <p:nvPr/>
        </p:nvCxnSpPr>
        <p:spPr>
          <a:xfrm>
            <a:off x="6635227" y="5139046"/>
            <a:ext cx="525755" cy="533834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B739FC7-F18A-4EC3-82D6-70673AD6E122}"/>
              </a:ext>
            </a:extLst>
          </p:cNvPr>
          <p:cNvSpPr txBox="1"/>
          <p:nvPr/>
        </p:nvSpPr>
        <p:spPr>
          <a:xfrm>
            <a:off x="2389661" y="6234037"/>
            <a:ext cx="6481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3333FF"/>
                </a:solidFill>
                <a:latin typeface="Arial Black" panose="020B0A04020102020204" pitchFamily="34" charset="0"/>
              </a:rPr>
              <a:t>С-И                         Л-А</a:t>
            </a:r>
          </a:p>
        </p:txBody>
      </p:sp>
      <p:sp>
        <p:nvSpPr>
          <p:cNvPr id="19" name="Крест 18">
            <a:extLst>
              <a:ext uri="{FF2B5EF4-FFF2-40B4-BE49-F238E27FC236}">
                <a16:creationId xmlns:a16="http://schemas.microsoft.com/office/drawing/2014/main" xmlns="" id="{5C132EB8-CC64-42C5-AA0C-8372EC95B4C0}"/>
              </a:ext>
            </a:extLst>
          </p:cNvPr>
          <p:cNvSpPr/>
          <p:nvPr/>
        </p:nvSpPr>
        <p:spPr>
          <a:xfrm>
            <a:off x="4645986" y="6311360"/>
            <a:ext cx="379059" cy="368573"/>
          </a:xfrm>
          <a:prstGeom prst="plus">
            <a:avLst/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77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rgbClr val="6600CC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1F66FF12-222F-4063-8963-A2748041F607}"/>
              </a:ext>
            </a:extLst>
          </p:cNvPr>
          <p:cNvPicPr>
            <a:picLocks noGrp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" t="3392" r="2307" b="7174"/>
          <a:stretch/>
        </p:blipFill>
        <p:spPr bwMode="auto">
          <a:xfrm>
            <a:off x="363355" y="280917"/>
            <a:ext cx="4118811" cy="14726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6CA3BFB5-695A-41B6-9457-74059AE9DA8D}"/>
              </a:ext>
            </a:extLst>
          </p:cNvPr>
          <p:cNvSpPr txBox="1"/>
          <p:nvPr/>
        </p:nvSpPr>
        <p:spPr>
          <a:xfrm>
            <a:off x="7709835" y="566298"/>
            <a:ext cx="354209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Arial Black" panose="020B0A04020102020204" pitchFamily="34" charset="0"/>
              </a:rPr>
              <a:t>Ответ: </a:t>
            </a:r>
            <a:r>
              <a:rPr lang="ru-RU" sz="3600" dirty="0">
                <a:solidFill>
                  <a:srgbClr val="00B050"/>
                </a:solidFill>
                <a:latin typeface="Arial Black" panose="020B0A04020102020204" pitchFamily="34" charset="0"/>
              </a:rPr>
              <a:t>СИЛА</a:t>
            </a:r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xmlns="" id="{152156D4-DD3A-44E1-9154-2F9A0915F566}"/>
              </a:ext>
            </a:extLst>
          </p:cNvPr>
          <p:cNvSpPr/>
          <p:nvPr/>
        </p:nvSpPr>
        <p:spPr>
          <a:xfrm>
            <a:off x="5274643" y="589566"/>
            <a:ext cx="1511167" cy="599794"/>
          </a:xfrm>
          <a:prstGeom prst="rightArrow">
            <a:avLst/>
          </a:prstGeom>
          <a:solidFill>
            <a:srgbClr val="CCFF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925A3DD-4149-4D15-B7D2-CBFE95DEF967}"/>
              </a:ext>
            </a:extLst>
          </p:cNvPr>
          <p:cNvSpPr txBox="1"/>
          <p:nvPr/>
        </p:nvSpPr>
        <p:spPr>
          <a:xfrm>
            <a:off x="3048802" y="2704699"/>
            <a:ext cx="661496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i="0" dirty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>Сила</a:t>
            </a:r>
            <a:r>
              <a:rPr lang="ru-RU" sz="3600" b="1" i="0" dirty="0">
                <a:solidFill>
                  <a:srgbClr val="555555"/>
                </a:solidFill>
                <a:effectLst/>
                <a:latin typeface="Monotype Corsiva" panose="03010101010201010101" pitchFamily="66" charset="0"/>
              </a:rPr>
              <a:t> </a:t>
            </a:r>
            <a:r>
              <a:rPr lang="ru-RU" sz="3600" b="1" i="0" dirty="0">
                <a:solidFill>
                  <a:srgbClr val="3333FF"/>
                </a:solidFill>
                <a:effectLst/>
                <a:latin typeface="Monotype Corsiva" panose="03010101010201010101" pitchFamily="66" charset="0"/>
              </a:rPr>
              <a:t>- одно из важнейших физических качеств в большинстве видов спорта. Поэтому ее развитию спортсмены уделяют исключительно много внимания.</a:t>
            </a:r>
            <a:endParaRPr lang="ru-RU" sz="3600" b="1" dirty="0">
              <a:solidFill>
                <a:srgbClr val="3333FF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65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>
            <a:extLst>
              <a:ext uri="{FF2B5EF4-FFF2-40B4-BE49-F238E27FC236}">
                <a16:creationId xmlns:a16="http://schemas.microsoft.com/office/drawing/2014/main" xmlns="" id="{86FF76B9-219D-4469-AF87-0236D29032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7" name="Group 8">
            <a:extLst>
              <a:ext uri="{FF2B5EF4-FFF2-40B4-BE49-F238E27FC236}">
                <a16:creationId xmlns:a16="http://schemas.microsoft.com/office/drawing/2014/main" xmlns="" id="{DB88BD78-87E1-424D-B479-C37D8E41B1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 flipH="1">
            <a:off x="10964637" y="2358"/>
            <a:ext cx="1876653" cy="1766008"/>
            <a:chOff x="-648769" y="2358"/>
            <a:chExt cx="1876653" cy="1766008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C05EB894-9410-4B20-95E4-7A25101AB89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rot="2700000">
              <a:off x="-415188" y="-231223"/>
              <a:ext cx="1409491" cy="1876653"/>
            </a:xfrm>
            <a:custGeom>
              <a:avLst/>
              <a:gdLst>
                <a:gd name="connsiteX0" fmla="*/ 0 w 1409491"/>
                <a:gd name="connsiteY0" fmla="*/ 643075 h 1876653"/>
                <a:gd name="connsiteX1" fmla="*/ 643075 w 1409491"/>
                <a:gd name="connsiteY1" fmla="*/ 0 h 1876653"/>
                <a:gd name="connsiteX2" fmla="*/ 1409491 w 1409491"/>
                <a:gd name="connsiteY2" fmla="*/ 0 h 1876653"/>
                <a:gd name="connsiteX3" fmla="*/ 1409491 w 1409491"/>
                <a:gd name="connsiteY3" fmla="*/ 1876653 h 1876653"/>
                <a:gd name="connsiteX4" fmla="*/ 1233578 w 1409491"/>
                <a:gd name="connsiteY4" fmla="*/ 1876653 h 187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491" h="1876653">
                  <a:moveTo>
                    <a:pt x="0" y="643075"/>
                  </a:moveTo>
                  <a:lnTo>
                    <a:pt x="643075" y="0"/>
                  </a:lnTo>
                  <a:lnTo>
                    <a:pt x="1409491" y="0"/>
                  </a:lnTo>
                  <a:lnTo>
                    <a:pt x="1409491" y="1876653"/>
                  </a:lnTo>
                  <a:lnTo>
                    <a:pt x="1233578" y="1876653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0">
              <a:extLst>
                <a:ext uri="{FF2B5EF4-FFF2-40B4-BE49-F238E27FC236}">
                  <a16:creationId xmlns:a16="http://schemas.microsoft.com/office/drawing/2014/main" xmlns="" id="{166E38B6-B050-4340-8E8F-3A971DADC03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rot="2700000">
              <a:off x="301285" y="128278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2">
            <a:extLst>
              <a:ext uri="{FF2B5EF4-FFF2-40B4-BE49-F238E27FC236}">
                <a16:creationId xmlns:a16="http://schemas.microsoft.com/office/drawing/2014/main" xmlns="" id="{2E80C965-DB6D-4F81-9E9E-B027384D0B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273719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xmlns="" id="{633C5E46-DAC5-4661-9C87-22B08E2A51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343436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6420B9BE-139E-406C-B7DE-69A2C2D7059B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" t="3372" r="1677" b="3568"/>
          <a:stretch/>
        </p:blipFill>
        <p:spPr bwMode="auto">
          <a:xfrm>
            <a:off x="643467" y="1248733"/>
            <a:ext cx="10905066" cy="43605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9" name="Крест 8">
            <a:extLst>
              <a:ext uri="{FF2B5EF4-FFF2-40B4-BE49-F238E27FC236}">
                <a16:creationId xmlns:a16="http://schemas.microsoft.com/office/drawing/2014/main" xmlns="" id="{2D96129F-1883-4703-B701-ABE9B88D22C2}"/>
              </a:ext>
            </a:extLst>
          </p:cNvPr>
          <p:cNvSpPr/>
          <p:nvPr/>
        </p:nvSpPr>
        <p:spPr>
          <a:xfrm>
            <a:off x="6139850" y="6351979"/>
            <a:ext cx="379059" cy="368573"/>
          </a:xfrm>
          <a:prstGeom prst="plus">
            <a:avLst/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0F43688-618C-4D4A-972B-ADC59EBD3ED6}"/>
              </a:ext>
            </a:extLst>
          </p:cNvPr>
          <p:cNvSpPr txBox="1"/>
          <p:nvPr/>
        </p:nvSpPr>
        <p:spPr>
          <a:xfrm>
            <a:off x="2791608" y="5568201"/>
            <a:ext cx="82450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Arial Black" panose="020B0A04020102020204" pitchFamily="34" charset="0"/>
              </a:rPr>
              <a:t>Л-Е-В                          К-О-С-Т-Ь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BF6D7D8-F73B-44D2-B23C-37AC6C28069D}"/>
              </a:ext>
            </a:extLst>
          </p:cNvPr>
          <p:cNvSpPr txBox="1"/>
          <p:nvPr/>
        </p:nvSpPr>
        <p:spPr>
          <a:xfrm>
            <a:off x="2957043" y="6312127"/>
            <a:ext cx="2850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3333FF"/>
                </a:solidFill>
                <a:latin typeface="Arial Black" panose="020B0A04020102020204" pitchFamily="34" charset="0"/>
              </a:rPr>
              <a:t>Л-О-В</a:t>
            </a:r>
          </a:p>
        </p:txBody>
      </p:sp>
      <p:sp>
        <p:nvSpPr>
          <p:cNvPr id="5" name="Равно 4">
            <a:extLst>
              <a:ext uri="{FF2B5EF4-FFF2-40B4-BE49-F238E27FC236}">
                <a16:creationId xmlns:a16="http://schemas.microsoft.com/office/drawing/2014/main" xmlns="" id="{9EE3A498-E67B-458C-9860-300C9F563AF9}"/>
              </a:ext>
            </a:extLst>
          </p:cNvPr>
          <p:cNvSpPr/>
          <p:nvPr/>
        </p:nvSpPr>
        <p:spPr>
          <a:xfrm rot="5400000">
            <a:off x="3436315" y="6063989"/>
            <a:ext cx="273580" cy="262386"/>
          </a:xfrm>
          <a:prstGeom prst="mathEqual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E3FA73F-6963-48CC-B24B-1AEA61570C64}"/>
              </a:ext>
            </a:extLst>
          </p:cNvPr>
          <p:cNvSpPr txBox="1"/>
          <p:nvPr/>
        </p:nvSpPr>
        <p:spPr>
          <a:xfrm>
            <a:off x="8355621" y="6310955"/>
            <a:ext cx="249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3333FF"/>
                </a:solidFill>
                <a:latin typeface="Arial Black" panose="020B0A04020102020204" pitchFamily="34" charset="0"/>
              </a:rPr>
              <a:t>К-О-С-Т-Ь</a:t>
            </a:r>
          </a:p>
        </p:txBody>
      </p:sp>
    </p:spTree>
    <p:extLst>
      <p:ext uri="{BB962C8B-B14F-4D97-AF65-F5344CB8AC3E}">
        <p14:creationId xmlns:p14="http://schemas.microsoft.com/office/powerpoint/2010/main" val="420465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Horz">
          <a:fgClr>
            <a:srgbClr val="FFCC99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933D36F4-AC4E-4E66-BE74-7EAF0DDF4CD0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" t="3372" r="1677" b="3568"/>
          <a:stretch/>
        </p:blipFill>
        <p:spPr bwMode="auto">
          <a:xfrm>
            <a:off x="304801" y="193964"/>
            <a:ext cx="4424218" cy="15609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FEA3F4C3-B468-4883-8D81-8DAD8E056565}"/>
              </a:ext>
            </a:extLst>
          </p:cNvPr>
          <p:cNvSpPr txBox="1"/>
          <p:nvPr/>
        </p:nvSpPr>
        <p:spPr>
          <a:xfrm>
            <a:off x="7148946" y="577432"/>
            <a:ext cx="44242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C00000"/>
                </a:solidFill>
                <a:latin typeface="Arial Black" panose="020B0A04020102020204" pitchFamily="34" charset="0"/>
              </a:rPr>
              <a:t>Ответ: </a:t>
            </a:r>
            <a:r>
              <a:rPr lang="ru-RU" sz="3200" dirty="0">
                <a:solidFill>
                  <a:srgbClr val="00B050"/>
                </a:solidFill>
                <a:latin typeface="Arial Black" panose="020B0A04020102020204" pitchFamily="34" charset="0"/>
              </a:rPr>
              <a:t>ЛОВКОСТЬ</a:t>
            </a:r>
          </a:p>
        </p:txBody>
      </p:sp>
      <p:sp>
        <p:nvSpPr>
          <p:cNvPr id="11" name="Стрелка: изогнутая вверх 10">
            <a:extLst>
              <a:ext uri="{FF2B5EF4-FFF2-40B4-BE49-F238E27FC236}">
                <a16:creationId xmlns:a16="http://schemas.microsoft.com/office/drawing/2014/main" xmlns="" id="{FBD6296E-D960-4B9A-AF2D-06217A5E04AB}"/>
              </a:ext>
            </a:extLst>
          </p:cNvPr>
          <p:cNvSpPr/>
          <p:nvPr/>
        </p:nvSpPr>
        <p:spPr>
          <a:xfrm rot="21147951">
            <a:off x="4618183" y="1368369"/>
            <a:ext cx="3195782" cy="775855"/>
          </a:xfrm>
          <a:prstGeom prst="curvedUpArrow">
            <a:avLst/>
          </a:prstGeom>
          <a:solidFill>
            <a:srgbClr val="CCCCFF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DE3C4461-1936-4129-AC38-C963DC281066}"/>
              </a:ext>
            </a:extLst>
          </p:cNvPr>
          <p:cNvSpPr txBox="1"/>
          <p:nvPr/>
        </p:nvSpPr>
        <p:spPr>
          <a:xfrm>
            <a:off x="3297381" y="2750962"/>
            <a:ext cx="5597237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i="0" dirty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>Ловкость</a:t>
            </a:r>
            <a:r>
              <a:rPr lang="ru-RU" sz="2400" b="0" i="0" dirty="0">
                <a:solidFill>
                  <a:srgbClr val="9933FF"/>
                </a:solidFill>
                <a:effectLst/>
                <a:latin typeface="Monotype Corsiva" panose="03010101010201010101" pitchFamily="66" charset="0"/>
              </a:rPr>
              <a:t> – это физическое качество, которое характеризуется высокой скоростью и хорошей координацией движений. Для того, чтобы осуществлялось развитие </a:t>
            </a:r>
            <a:r>
              <a:rPr lang="ru-RU" sz="2400" b="1" i="0" dirty="0">
                <a:solidFill>
                  <a:srgbClr val="9933FF"/>
                </a:solidFill>
                <a:effectLst/>
                <a:latin typeface="Monotype Corsiva" panose="03010101010201010101" pitchFamily="66" charset="0"/>
              </a:rPr>
              <a:t>ловкости</a:t>
            </a:r>
            <a:r>
              <a:rPr lang="ru-RU" sz="2400" b="0" i="0" dirty="0">
                <a:solidFill>
                  <a:srgbClr val="9933FF"/>
                </a:solidFill>
                <a:effectLst/>
                <a:latin typeface="Monotype Corsiva" panose="03010101010201010101" pitchFamily="66" charset="0"/>
              </a:rPr>
              <a:t> у спортсменов, им необходимо быстро и с большой точностью уметь перестраивать сложные двигательные движения в зависимости от заданной обстановки.</a:t>
            </a:r>
            <a:endParaRPr lang="ru-RU" sz="2400" dirty="0">
              <a:solidFill>
                <a:srgbClr val="9933FF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85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157</Words>
  <Application>Microsoft Office PowerPoint</Application>
  <PresentationFormat>Произвольный</PresentationFormat>
  <Paragraphs>35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Спорт - составная часть физической культуры, средство и метод физического воспитания, основанный на использовании соревновательной деятельности и подготовке к ней, в процессе которой сравниваются и оцениваются потенциальные возможности человека.</vt:lpstr>
      <vt:lpstr>Презентация PowerPoint</vt:lpstr>
      <vt:lpstr>Зарядка — комплекс физических упражнений, выполняемых утром после сна с целью повышения общего тонуса организма.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Руслан Дегтярёв</dc:creator>
  <cp:lastModifiedBy>Пользователь Windows</cp:lastModifiedBy>
  <cp:revision>24</cp:revision>
  <dcterms:created xsi:type="dcterms:W3CDTF">2021-02-04T14:00:37Z</dcterms:created>
  <dcterms:modified xsi:type="dcterms:W3CDTF">2021-11-17T19:07:22Z</dcterms:modified>
</cp:coreProperties>
</file>