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56" r:id="rId2"/>
    <p:sldId id="270" r:id="rId3"/>
    <p:sldId id="264" r:id="rId4"/>
    <p:sldId id="258" r:id="rId5"/>
    <p:sldId id="265" r:id="rId6"/>
    <p:sldId id="259" r:id="rId7"/>
    <p:sldId id="266" r:id="rId8"/>
    <p:sldId id="260" r:id="rId9"/>
    <p:sldId id="268" r:id="rId10"/>
    <p:sldId id="261" r:id="rId11"/>
    <p:sldId id="262" r:id="rId12"/>
    <p:sldId id="263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52" autoAdjust="0"/>
    <p:restoredTop sz="94660"/>
  </p:normalViewPr>
  <p:slideViewPr>
    <p:cSldViewPr>
      <p:cViewPr varScale="1">
        <p:scale>
          <a:sx n="87" d="100"/>
          <a:sy n="87" d="100"/>
        </p:scale>
        <p:origin x="132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184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AC098D-D925-4692-8F35-B65A3A4E136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D09118-83BD-4786-A248-4237562820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21B8EC2-BCD0-434A-AA43-C15074F63C0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D14F5B1-F2E6-46C2-A296-7056EB49E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B8EC2-BCD0-434A-AA43-C15074F63C0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4F5B1-F2E6-46C2-A296-7056EB49E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B8EC2-BCD0-434A-AA43-C15074F63C0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4F5B1-F2E6-46C2-A296-7056EB49E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B8EC2-BCD0-434A-AA43-C15074F63C0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4F5B1-F2E6-46C2-A296-7056EB49E7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B8EC2-BCD0-434A-AA43-C15074F63C0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4F5B1-F2E6-46C2-A296-7056EB49E7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B8EC2-BCD0-434A-AA43-C15074F63C0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4F5B1-F2E6-46C2-A296-7056EB49E7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B8EC2-BCD0-434A-AA43-C15074F63C0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4F5B1-F2E6-46C2-A296-7056EB49E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B8EC2-BCD0-434A-AA43-C15074F63C0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4F5B1-F2E6-46C2-A296-7056EB49E7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B8EC2-BCD0-434A-AA43-C15074F63C0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4F5B1-F2E6-46C2-A296-7056EB49E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921B8EC2-BCD0-434A-AA43-C15074F63C0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4F5B1-F2E6-46C2-A296-7056EB49E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21B8EC2-BCD0-434A-AA43-C15074F63C0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D14F5B1-F2E6-46C2-A296-7056EB49E7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21B8EC2-BCD0-434A-AA43-C15074F63C0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D14F5B1-F2E6-46C2-A296-7056EB49E7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Students</a:t>
            </a:r>
          </a:p>
          <a:p>
            <a:r>
              <a:rPr lang="en-US" dirty="0" err="1" smtClean="0"/>
              <a:t>Valieva</a:t>
            </a:r>
            <a:r>
              <a:rPr lang="en-US" dirty="0" smtClean="0"/>
              <a:t> </a:t>
            </a:r>
            <a:r>
              <a:rPr lang="en-US" dirty="0" smtClean="0"/>
              <a:t>Anastasia </a:t>
            </a:r>
            <a:r>
              <a:rPr lang="en-US" dirty="0"/>
              <a:t>7</a:t>
            </a:r>
            <a:r>
              <a:rPr lang="en-US" dirty="0" smtClean="0"/>
              <a:t> </a:t>
            </a:r>
            <a:r>
              <a:rPr lang="en-US" dirty="0" smtClean="0"/>
              <a:t>A</a:t>
            </a:r>
          </a:p>
          <a:p>
            <a:r>
              <a:rPr lang="en-US" dirty="0" err="1" smtClean="0"/>
              <a:t>Tashbolova</a:t>
            </a:r>
            <a:r>
              <a:rPr lang="en-US" dirty="0" smtClean="0"/>
              <a:t> </a:t>
            </a:r>
            <a:r>
              <a:rPr lang="en-US" dirty="0" err="1" smtClean="0"/>
              <a:t>Aelita</a:t>
            </a:r>
            <a:r>
              <a:rPr lang="en-US" smtClean="0"/>
              <a:t> </a:t>
            </a:r>
            <a:r>
              <a:rPr lang="en-US" dirty="0"/>
              <a:t>7</a:t>
            </a:r>
            <a:r>
              <a:rPr lang="en-US" smtClean="0"/>
              <a:t> </a:t>
            </a:r>
            <a:r>
              <a:rPr lang="en-US" dirty="0" smtClean="0"/>
              <a:t>A</a:t>
            </a:r>
          </a:p>
          <a:p>
            <a:r>
              <a:rPr lang="en-US" dirty="0" smtClean="0"/>
              <a:t>School </a:t>
            </a:r>
            <a:r>
              <a:rPr lang="ru-RU" dirty="0" smtClean="0"/>
              <a:t> №</a:t>
            </a:r>
            <a:r>
              <a:rPr lang="en-US" dirty="0" smtClean="0"/>
              <a:t> 612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 rot="10800000" flipV="1">
            <a:off x="1571604" y="354765"/>
            <a:ext cx="621510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0070C0"/>
                </a:solidFill>
              </a:rPr>
              <a:t>Russian </a:t>
            </a:r>
          </a:p>
          <a:p>
            <a:r>
              <a:rPr lang="en-US" sz="6000" dirty="0" smtClean="0">
                <a:solidFill>
                  <a:srgbClr val="0070C0"/>
                </a:solidFill>
              </a:rPr>
              <a:t>winter </a:t>
            </a:r>
          </a:p>
          <a:p>
            <a:r>
              <a:rPr lang="en-US" sz="6000" dirty="0" smtClean="0">
                <a:solidFill>
                  <a:srgbClr val="0070C0"/>
                </a:solidFill>
              </a:rPr>
              <a:t>holidays</a:t>
            </a:r>
            <a:endParaRPr lang="ru-RU" sz="60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71736" y="5929330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Saint-</a:t>
            </a:r>
            <a:r>
              <a:rPr lang="ru-RU" dirty="0" smtClean="0"/>
              <a:t> </a:t>
            </a:r>
            <a:r>
              <a:rPr lang="en-US" dirty="0" smtClean="0"/>
              <a:t>Petersburg</a:t>
            </a:r>
          </a:p>
          <a:p>
            <a:r>
              <a:rPr lang="ru-RU" dirty="0" smtClean="0"/>
              <a:t> </a:t>
            </a:r>
            <a:r>
              <a:rPr lang="en-US" dirty="0" smtClean="0"/>
              <a:t>       2022   </a:t>
            </a:r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2643174" y="5500702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1285860"/>
            <a:ext cx="485421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0070C0"/>
                </a:solidFill>
              </a:rPr>
              <a:t>January 25</a:t>
            </a:r>
          </a:p>
          <a:p>
            <a:r>
              <a:rPr lang="en-US" sz="5400" dirty="0" smtClean="0">
                <a:solidFill>
                  <a:srgbClr val="0070C0"/>
                </a:solidFill>
              </a:rPr>
              <a:t>Tatiana’s  day</a:t>
            </a:r>
          </a:p>
          <a:p>
            <a:r>
              <a:rPr lang="en-US" sz="5400" dirty="0" smtClean="0">
                <a:solidFill>
                  <a:srgbClr val="0070C0"/>
                </a:solidFill>
              </a:rPr>
              <a:t>Students day</a:t>
            </a:r>
            <a:endParaRPr lang="ru-RU" sz="5400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Saint_Tatian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2" y="3000372"/>
            <a:ext cx="2381250" cy="3448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785794"/>
            <a:ext cx="563327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0070C0"/>
                </a:solidFill>
              </a:rPr>
              <a:t>February 23</a:t>
            </a:r>
          </a:p>
          <a:p>
            <a:r>
              <a:rPr lang="en-US" sz="5400" dirty="0" smtClean="0">
                <a:solidFill>
                  <a:srgbClr val="0070C0"/>
                </a:solidFill>
              </a:rPr>
              <a:t>Day of the Army</a:t>
            </a:r>
            <a:endParaRPr lang="ru-RU" sz="5400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Graphic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4214818"/>
            <a:ext cx="5000660" cy="13773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V="1">
            <a:off x="1142976" y="1818052"/>
            <a:ext cx="69294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0070C0"/>
                </a:solidFill>
              </a:rPr>
              <a:t>Shrovetide</a:t>
            </a:r>
          </a:p>
          <a:p>
            <a:r>
              <a:rPr lang="en-US" sz="5400" dirty="0">
                <a:solidFill>
                  <a:srgbClr val="0070C0"/>
                </a:solidFill>
              </a:rPr>
              <a:t>(</a:t>
            </a:r>
            <a:r>
              <a:rPr lang="en-US" sz="5400" dirty="0" err="1" smtClean="0">
                <a:solidFill>
                  <a:srgbClr val="0070C0"/>
                </a:solidFill>
              </a:rPr>
              <a:t>Maslenitsa</a:t>
            </a:r>
            <a:r>
              <a:rPr lang="en-US" sz="5400" dirty="0" smtClean="0">
                <a:solidFill>
                  <a:srgbClr val="0070C0"/>
                </a:solidFill>
              </a:rPr>
              <a:t>)</a:t>
            </a:r>
            <a:endParaRPr lang="ru-RU" sz="5400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71604" y="571480"/>
            <a:ext cx="6139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Late February – </a:t>
            </a:r>
          </a:p>
          <a:p>
            <a:r>
              <a:rPr lang="en-US" sz="3600" dirty="0" smtClean="0">
                <a:solidFill>
                  <a:srgbClr val="0070C0"/>
                </a:solidFill>
              </a:rPr>
              <a:t>early March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6" name="Рисунок 5" descr="масл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2857496"/>
            <a:ext cx="2733209" cy="3786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857232"/>
            <a:ext cx="754886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70C0"/>
                </a:solidFill>
              </a:rPr>
              <a:t>The symbols of the holiday</a:t>
            </a:r>
          </a:p>
          <a:p>
            <a:endParaRPr lang="en-US" sz="3200" dirty="0" smtClean="0">
              <a:solidFill>
                <a:srgbClr val="0070C0"/>
              </a:solidFill>
            </a:endParaRPr>
          </a:p>
          <a:p>
            <a:r>
              <a:rPr lang="en-US" sz="3200" dirty="0" smtClean="0">
                <a:solidFill>
                  <a:srgbClr val="0070C0"/>
                </a:solidFill>
              </a:rPr>
              <a:t>-pancakes/</a:t>
            </a:r>
            <a:r>
              <a:rPr lang="en-US" sz="3200" dirty="0" err="1" smtClean="0">
                <a:solidFill>
                  <a:srgbClr val="0070C0"/>
                </a:solidFill>
              </a:rPr>
              <a:t>cheesefares</a:t>
            </a:r>
            <a:r>
              <a:rPr lang="en-US" sz="3200" dirty="0" smtClean="0">
                <a:solidFill>
                  <a:srgbClr val="0070C0"/>
                </a:solidFill>
              </a:rPr>
              <a:t>/</a:t>
            </a:r>
            <a:r>
              <a:rPr lang="en-US" sz="3200" dirty="0" err="1" smtClean="0">
                <a:solidFill>
                  <a:srgbClr val="0070C0"/>
                </a:solidFill>
              </a:rPr>
              <a:t>blini</a:t>
            </a:r>
            <a:endParaRPr lang="en-US" sz="3200" dirty="0" smtClean="0">
              <a:solidFill>
                <a:srgbClr val="0070C0"/>
              </a:solidFill>
            </a:endParaRPr>
          </a:p>
          <a:p>
            <a:r>
              <a:rPr lang="en-US" sz="3200" dirty="0" smtClean="0">
                <a:solidFill>
                  <a:srgbClr val="0070C0"/>
                </a:solidFill>
              </a:rPr>
              <a:t>-snowball fights</a:t>
            </a:r>
          </a:p>
          <a:p>
            <a:r>
              <a:rPr lang="en-US" sz="3200" dirty="0" smtClean="0">
                <a:solidFill>
                  <a:srgbClr val="0070C0"/>
                </a:solidFill>
              </a:rPr>
              <a:t>-sledding</a:t>
            </a:r>
          </a:p>
          <a:p>
            <a:r>
              <a:rPr lang="en-US" sz="3200" dirty="0" smtClean="0">
                <a:solidFill>
                  <a:srgbClr val="0070C0"/>
                </a:solidFill>
              </a:rPr>
              <a:t>-great bonfire</a:t>
            </a:r>
          </a:p>
          <a:p>
            <a:r>
              <a:rPr lang="en-US" sz="3200" dirty="0" smtClean="0">
                <a:solidFill>
                  <a:srgbClr val="0070C0"/>
                </a:solidFill>
              </a:rPr>
              <a:t>-effigy of Lady </a:t>
            </a:r>
            <a:r>
              <a:rPr lang="en-US" sz="3200" dirty="0" err="1" smtClean="0">
                <a:solidFill>
                  <a:srgbClr val="0070C0"/>
                </a:solidFill>
              </a:rPr>
              <a:t>Maslenitsa</a:t>
            </a:r>
            <a:r>
              <a:rPr lang="en-US" sz="3200" dirty="0" smtClean="0">
                <a:solidFill>
                  <a:srgbClr val="0070C0"/>
                </a:solidFill>
              </a:rPr>
              <a:t>  (Kostroma</a:t>
            </a:r>
            <a:r>
              <a:rPr lang="en-US" sz="3200" dirty="0">
                <a:solidFill>
                  <a:srgbClr val="0070C0"/>
                </a:solidFill>
              </a:rPr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928670"/>
            <a:ext cx="390844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0070C0"/>
                </a:solidFill>
              </a:rPr>
              <a:t>January 1</a:t>
            </a:r>
          </a:p>
          <a:p>
            <a:r>
              <a:rPr lang="en-US" sz="6000" dirty="0" smtClean="0">
                <a:solidFill>
                  <a:srgbClr val="0070C0"/>
                </a:solidFill>
              </a:rPr>
              <a:t>New  Year</a:t>
            </a:r>
            <a:endParaRPr lang="ru-RU" sz="6000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elka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643306" y="2537454"/>
            <a:ext cx="5199602" cy="410768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571480"/>
            <a:ext cx="592935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0070C0"/>
                </a:solidFill>
              </a:rPr>
              <a:t>The main attributes:</a:t>
            </a:r>
          </a:p>
          <a:p>
            <a:endParaRPr lang="en-US" sz="4400" dirty="0" smtClean="0">
              <a:solidFill>
                <a:srgbClr val="0070C0"/>
              </a:solidFill>
            </a:endParaRPr>
          </a:p>
          <a:p>
            <a:r>
              <a:rPr lang="en-US" sz="4400" dirty="0" smtClean="0">
                <a:solidFill>
                  <a:srgbClr val="0070C0"/>
                </a:solidFill>
              </a:rPr>
              <a:t>-New Year tree</a:t>
            </a:r>
          </a:p>
          <a:p>
            <a:r>
              <a:rPr lang="en-US" sz="4400" dirty="0" smtClean="0">
                <a:solidFill>
                  <a:srgbClr val="0070C0"/>
                </a:solidFill>
              </a:rPr>
              <a:t>-Grandfather Frost</a:t>
            </a:r>
          </a:p>
          <a:p>
            <a:r>
              <a:rPr lang="en-US" sz="4400" dirty="0" smtClean="0">
                <a:solidFill>
                  <a:srgbClr val="0070C0"/>
                </a:solidFill>
              </a:rPr>
              <a:t>-Snow Maiden</a:t>
            </a:r>
            <a:endParaRPr lang="ru-RU" sz="4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285860"/>
            <a:ext cx="701345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0070C0"/>
                </a:solidFill>
              </a:rPr>
              <a:t>January 7</a:t>
            </a:r>
          </a:p>
          <a:p>
            <a:r>
              <a:rPr lang="en-US" sz="5400" dirty="0" smtClean="0">
                <a:solidFill>
                  <a:srgbClr val="0070C0"/>
                </a:solidFill>
              </a:rPr>
              <a:t>Russian </a:t>
            </a:r>
          </a:p>
          <a:p>
            <a:r>
              <a:rPr lang="en-US" sz="5400" dirty="0" smtClean="0">
                <a:solidFill>
                  <a:srgbClr val="0070C0"/>
                </a:solidFill>
              </a:rPr>
              <a:t>Orthodox Christmas</a:t>
            </a:r>
            <a:endParaRPr lang="ru-RU" sz="5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1000108"/>
            <a:ext cx="68275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0070C0"/>
                </a:solidFill>
              </a:rPr>
              <a:t>The birth of Jesus Christ</a:t>
            </a:r>
            <a:endParaRPr lang="ru-RU" sz="4400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bbce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2071678"/>
            <a:ext cx="5357825" cy="41791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857232"/>
            <a:ext cx="515397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0070C0"/>
                </a:solidFill>
              </a:rPr>
              <a:t>January 13</a:t>
            </a:r>
          </a:p>
          <a:p>
            <a:r>
              <a:rPr lang="en-US" sz="5400" dirty="0" smtClean="0">
                <a:solidFill>
                  <a:srgbClr val="0070C0"/>
                </a:solidFill>
              </a:rPr>
              <a:t>Russian </a:t>
            </a:r>
          </a:p>
          <a:p>
            <a:r>
              <a:rPr lang="en-US" sz="5400" dirty="0" smtClean="0">
                <a:solidFill>
                  <a:srgbClr val="0070C0"/>
                </a:solidFill>
              </a:rPr>
              <a:t>Old New Year  </a:t>
            </a:r>
            <a:endParaRPr lang="ru-RU" sz="5400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cnfhsq y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3336702"/>
            <a:ext cx="6500858" cy="35212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000108"/>
            <a:ext cx="896243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0070C0"/>
                </a:solidFill>
              </a:rPr>
              <a:t>The Russian</a:t>
            </a:r>
          </a:p>
          <a:p>
            <a:r>
              <a:rPr lang="en-US" sz="4400" dirty="0" smtClean="0">
                <a:solidFill>
                  <a:srgbClr val="0070C0"/>
                </a:solidFill>
              </a:rPr>
              <a:t>Orthodox Church </a:t>
            </a:r>
          </a:p>
          <a:p>
            <a:r>
              <a:rPr lang="en-US" sz="4400" dirty="0" smtClean="0">
                <a:solidFill>
                  <a:srgbClr val="0070C0"/>
                </a:solidFill>
              </a:rPr>
              <a:t>still follows </a:t>
            </a:r>
          </a:p>
          <a:p>
            <a:r>
              <a:rPr lang="en-US" sz="4400" dirty="0">
                <a:solidFill>
                  <a:srgbClr val="0070C0"/>
                </a:solidFill>
              </a:rPr>
              <a:t>t</a:t>
            </a:r>
            <a:r>
              <a:rPr lang="en-US" sz="4400" dirty="0" smtClean="0">
                <a:solidFill>
                  <a:srgbClr val="0070C0"/>
                </a:solidFill>
              </a:rPr>
              <a:t>he old calendar.</a:t>
            </a:r>
            <a:endParaRPr lang="ru-RU" sz="4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1214422"/>
            <a:ext cx="376577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0070C0"/>
                </a:solidFill>
              </a:rPr>
              <a:t>January 19</a:t>
            </a:r>
          </a:p>
          <a:p>
            <a:r>
              <a:rPr lang="en-US" sz="5400" dirty="0" smtClean="0">
                <a:solidFill>
                  <a:srgbClr val="0070C0"/>
                </a:solidFill>
              </a:rPr>
              <a:t>Epiphany</a:t>
            </a:r>
            <a:endParaRPr lang="ru-RU" sz="5400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kreshenie6_b_585581018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8" y="1500174"/>
            <a:ext cx="2928958" cy="47148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1214422"/>
            <a:ext cx="6102953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70C0"/>
                </a:solidFill>
              </a:rPr>
              <a:t>The days  from Christmas </a:t>
            </a:r>
          </a:p>
          <a:p>
            <a:r>
              <a:rPr lang="en-US" sz="3600" dirty="0" smtClean="0">
                <a:solidFill>
                  <a:srgbClr val="0070C0"/>
                </a:solidFill>
              </a:rPr>
              <a:t>to the Epiphany</a:t>
            </a:r>
          </a:p>
          <a:p>
            <a:r>
              <a:rPr lang="en-US" sz="3600" dirty="0">
                <a:solidFill>
                  <a:srgbClr val="0070C0"/>
                </a:solidFill>
              </a:rPr>
              <a:t>a</a:t>
            </a:r>
            <a:r>
              <a:rPr lang="en-US" sz="3600" dirty="0" smtClean="0">
                <a:solidFill>
                  <a:srgbClr val="0070C0"/>
                </a:solidFill>
              </a:rPr>
              <a:t>re called</a:t>
            </a:r>
          </a:p>
          <a:p>
            <a:r>
              <a:rPr lang="en-US" sz="6000" dirty="0" smtClean="0">
                <a:solidFill>
                  <a:srgbClr val="0070C0"/>
                </a:solidFill>
              </a:rPr>
              <a:t>Christmastide</a:t>
            </a:r>
          </a:p>
          <a:p>
            <a:endParaRPr lang="ru-RU" dirty="0"/>
          </a:p>
        </p:txBody>
      </p:sp>
      <p:pic>
        <p:nvPicPr>
          <p:cNvPr id="3" name="Рисунок 2" descr="gadanie-sochelnik-svyatk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4000504"/>
            <a:ext cx="3643338" cy="221457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262</TotalTime>
  <Words>120</Words>
  <Application>Microsoft Office PowerPoint</Application>
  <PresentationFormat>Экран (4:3)</PresentationFormat>
  <Paragraphs>50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Calibri</vt:lpstr>
      <vt:lpstr>Lucida Sans Unicode</vt:lpstr>
      <vt:lpstr>Verdana</vt:lpstr>
      <vt:lpstr>Wingdings 2</vt:lpstr>
      <vt:lpstr>Wingdings 3</vt:lpstr>
      <vt:lpstr>Открытая</vt:lpstr>
      <vt:lpstr>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</dc:title>
  <dc:creator>XTreme</dc:creator>
  <cp:lastModifiedBy>79818842814</cp:lastModifiedBy>
  <cp:revision>32</cp:revision>
  <dcterms:created xsi:type="dcterms:W3CDTF">2012-03-13T19:08:16Z</dcterms:created>
  <dcterms:modified xsi:type="dcterms:W3CDTF">2022-12-18T17:26:06Z</dcterms:modified>
</cp:coreProperties>
</file>