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</p:sldIdLst>
  <p:sldSz cy="5143500" cx="9144000"/>
  <p:notesSz cx="6858000" cy="9144000"/>
  <p:embeddedFontLst>
    <p:embeddedFont>
      <p:font typeface="Raleway"/>
      <p:regular r:id="rId30"/>
      <p:bold r:id="rId31"/>
      <p:italic r:id="rId32"/>
      <p:boldItalic r:id="rId33"/>
    </p:embeddedFont>
    <p:embeddedFont>
      <p:font typeface="Lato"/>
      <p:regular r:id="rId34"/>
      <p:bold r:id="rId35"/>
      <p:italic r:id="rId36"/>
      <p:boldItalic r:id="rId37"/>
    </p:embeddedFont>
    <p:embeddedFont>
      <p:font typeface="Montserrat"/>
      <p:regular r:id="rId38"/>
      <p:bold r:id="rId39"/>
      <p:italic r:id="rId40"/>
      <p:boldItalic r:id="rId4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CE9AA8A5-320D-4E51-A5A6-9C1737BEADE1}">
  <a:tblStyle styleId="{CE9AA8A5-320D-4E51-A5A6-9C1737BEADE1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Montserrat-italic.fntdata"/><Relationship Id="rId20" Type="http://schemas.openxmlformats.org/officeDocument/2006/relationships/slide" Target="slides/slide14.xml"/><Relationship Id="rId41" Type="http://schemas.openxmlformats.org/officeDocument/2006/relationships/font" Target="fonts/Montserrat-boldItalic.fntdata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Raleway-bold.fntdata"/><Relationship Id="rId30" Type="http://schemas.openxmlformats.org/officeDocument/2006/relationships/font" Target="fonts/Raleway-regular.fntdata"/><Relationship Id="rId11" Type="http://schemas.openxmlformats.org/officeDocument/2006/relationships/slide" Target="slides/slide5.xml"/><Relationship Id="rId33" Type="http://schemas.openxmlformats.org/officeDocument/2006/relationships/font" Target="fonts/Raleway-boldItalic.fntdata"/><Relationship Id="rId10" Type="http://schemas.openxmlformats.org/officeDocument/2006/relationships/slide" Target="slides/slide4.xml"/><Relationship Id="rId32" Type="http://schemas.openxmlformats.org/officeDocument/2006/relationships/font" Target="fonts/Raleway-italic.fntdata"/><Relationship Id="rId13" Type="http://schemas.openxmlformats.org/officeDocument/2006/relationships/slide" Target="slides/slide7.xml"/><Relationship Id="rId35" Type="http://schemas.openxmlformats.org/officeDocument/2006/relationships/font" Target="fonts/Lato-bold.fntdata"/><Relationship Id="rId12" Type="http://schemas.openxmlformats.org/officeDocument/2006/relationships/slide" Target="slides/slide6.xml"/><Relationship Id="rId34" Type="http://schemas.openxmlformats.org/officeDocument/2006/relationships/font" Target="fonts/Lato-regular.fntdata"/><Relationship Id="rId15" Type="http://schemas.openxmlformats.org/officeDocument/2006/relationships/slide" Target="slides/slide9.xml"/><Relationship Id="rId37" Type="http://schemas.openxmlformats.org/officeDocument/2006/relationships/font" Target="fonts/Lato-boldItalic.fntdata"/><Relationship Id="rId14" Type="http://schemas.openxmlformats.org/officeDocument/2006/relationships/slide" Target="slides/slide8.xml"/><Relationship Id="rId36" Type="http://schemas.openxmlformats.org/officeDocument/2006/relationships/font" Target="fonts/Lato-italic.fntdata"/><Relationship Id="rId17" Type="http://schemas.openxmlformats.org/officeDocument/2006/relationships/slide" Target="slides/slide11.xml"/><Relationship Id="rId39" Type="http://schemas.openxmlformats.org/officeDocument/2006/relationships/font" Target="fonts/Montserrat-bold.fntdata"/><Relationship Id="rId16" Type="http://schemas.openxmlformats.org/officeDocument/2006/relationships/slide" Target="slides/slide10.xml"/><Relationship Id="rId38" Type="http://schemas.openxmlformats.org/officeDocument/2006/relationships/font" Target="fonts/Montserrat-regular.fntdata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114c8524013_0_1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114c8524013_0_1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114c8524013_0_1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114c8524013_0_1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114ceaac5c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114ceaac5c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114ceaac5c7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114ceaac5c7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114ceaac5c7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114ceaac5c7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114ceaac5c7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114ceaac5c7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114ceaac5c7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114ceaac5c7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114ceaac5c7_0_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114ceaac5c7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114ceaac5c7_0_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114ceaac5c7_0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114ceaac5c7_0_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Google Shape;172;g114ceaac5c7_0_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114c8524013_0_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114c8524013_0_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114ceaac5c7_0_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Google Shape;178;g114ceaac5c7_0_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114ceaac5c7_0_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" name="Google Shape;184;g114ceaac5c7_0_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114ceaac5c7_0_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114ceaac5c7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114ceaac5c7_0_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Google Shape;196;g114ceaac5c7_0_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114c8524013_0_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114c8524013_0_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114c8524013_0_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114c8524013_0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114c8524013_0_8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114c8524013_0_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114c8524013_0_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114c8524013_0_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114c8524013_0_9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114c8524013_0_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114c8524013_0_9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114c8524013_0_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114c8524013_0_1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114c8524013_0_1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" name="Google Shape;11;p2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2" name="Google Shape;12;p2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3" name="Google Shape;13;p2"/>
          <p:cNvSpPr txBox="1"/>
          <p:nvPr>
            <p:ph type="ctrTitle"/>
          </p:nvPr>
        </p:nvSpPr>
        <p:spPr>
          <a:xfrm>
            <a:off x="2371725" y="630225"/>
            <a:ext cx="6331500" cy="154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" type="subTitle"/>
          </p:nvPr>
        </p:nvSpPr>
        <p:spPr>
          <a:xfrm>
            <a:off x="2390267" y="3238450"/>
            <a:ext cx="6331500" cy="1241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1" name="Google Shape;61;p11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62" name="Google Shape;62;p11"/>
          <p:cNvCxnSpPr/>
          <p:nvPr/>
        </p:nvCxnSpPr>
        <p:spPr>
          <a:xfrm>
            <a:off x="425200" y="415650"/>
            <a:ext cx="82968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3" name="Google Shape;63;p11"/>
          <p:cNvSpPr txBox="1"/>
          <p:nvPr>
            <p:ph hasCustomPrompt="1" type="title"/>
          </p:nvPr>
        </p:nvSpPr>
        <p:spPr>
          <a:xfrm>
            <a:off x="853950" y="1304850"/>
            <a:ext cx="7436100" cy="153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r>
              <a:t>xx%</a:t>
            </a:r>
          </a:p>
        </p:txBody>
      </p:sp>
      <p:sp>
        <p:nvSpPr>
          <p:cNvPr id="64" name="Google Shape;64;p11"/>
          <p:cNvSpPr txBox="1"/>
          <p:nvPr>
            <p:ph idx="1" type="body"/>
          </p:nvPr>
        </p:nvSpPr>
        <p:spPr>
          <a:xfrm>
            <a:off x="853950" y="2919450"/>
            <a:ext cx="74361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5" name="Google Shape;65;p11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2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Google Shape;17;p3"/>
          <p:cNvCxnSpPr/>
          <p:nvPr/>
        </p:nvCxnSpPr>
        <p:spPr>
          <a:xfrm>
            <a:off x="425200" y="415650"/>
            <a:ext cx="8296800" cy="0"/>
          </a:xfrm>
          <a:prstGeom prst="straightConnector1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8" name="Google Shape;18;p3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9" name="Google Shape;19;p3"/>
          <p:cNvSpPr txBox="1"/>
          <p:nvPr>
            <p:ph type="title"/>
          </p:nvPr>
        </p:nvSpPr>
        <p:spPr>
          <a:xfrm>
            <a:off x="406425" y="1806825"/>
            <a:ext cx="8296800" cy="154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Google Shape;22;p4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3" name="Google Shape;23;p4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4" name="Google Shape;24;p4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5" name="Google Shape;25;p4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Google Shape;29;p5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0" name="Google Shape;30;p5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1" name="Google Shape;31;p5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2" name="Google Shape;32;p5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" type="body"/>
          </p:nvPr>
        </p:nvSpPr>
        <p:spPr>
          <a:xfrm>
            <a:off x="2400303" y="1602675"/>
            <a:ext cx="30714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5"/>
          <p:cNvSpPr txBox="1"/>
          <p:nvPr>
            <p:ph idx="2" type="body"/>
          </p:nvPr>
        </p:nvSpPr>
        <p:spPr>
          <a:xfrm>
            <a:off x="5650572" y="1602675"/>
            <a:ext cx="30714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303300" y="411575"/>
            <a:ext cx="8520600" cy="63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Google Shape;40;p7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1" name="Google Shape;41;p7"/>
          <p:cNvSpPr txBox="1"/>
          <p:nvPr>
            <p:ph type="title"/>
          </p:nvPr>
        </p:nvSpPr>
        <p:spPr>
          <a:xfrm>
            <a:off x="319500" y="936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319500" y="1846804"/>
            <a:ext cx="2808000" cy="280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3" name="Google Shape;43;p7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lt2"/>
        </a:solidFill>
      </p:bgPr>
    </p:bg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5" name="Google Shape;45;p8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6" name="Google Shape;46;p8"/>
          <p:cNvSpPr txBox="1"/>
          <p:nvPr>
            <p:ph type="title"/>
          </p:nvPr>
        </p:nvSpPr>
        <p:spPr>
          <a:xfrm>
            <a:off x="283103" y="712141"/>
            <a:ext cx="6244200" cy="3835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8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9"/>
          <p:cNvSpPr/>
          <p:nvPr/>
        </p:nvSpPr>
        <p:spPr>
          <a:xfrm>
            <a:off x="4572000" y="1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50" name="Google Shape;50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1" name="Google Shape;51;p9"/>
          <p:cNvSpPr txBox="1"/>
          <p:nvPr>
            <p:ph type="title"/>
          </p:nvPr>
        </p:nvSpPr>
        <p:spPr>
          <a:xfrm>
            <a:off x="265500" y="1397350"/>
            <a:ext cx="4045200" cy="1318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2" name="Google Shape;52;p9"/>
          <p:cNvSpPr txBox="1"/>
          <p:nvPr>
            <p:ph idx="1" type="subTitle"/>
          </p:nvPr>
        </p:nvSpPr>
        <p:spPr>
          <a:xfrm>
            <a:off x="265500" y="273537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3" name="Google Shape;53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4" name="Google Shape;54;p9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6" name="Google Shape;56;p10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57" name="Google Shape;57;p10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8" name="Google Shape;58;p10"/>
          <p:cNvSpPr txBox="1"/>
          <p:nvPr>
            <p:ph idx="1" type="body"/>
          </p:nvPr>
        </p:nvSpPr>
        <p:spPr>
          <a:xfrm>
            <a:off x="328017" y="4226025"/>
            <a:ext cx="83886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9" name="Google Shape;59;p10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wiss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●"/>
              <a:defRPr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3"/>
          <p:cNvSpPr txBox="1"/>
          <p:nvPr>
            <p:ph type="ctrTitle"/>
          </p:nvPr>
        </p:nvSpPr>
        <p:spPr>
          <a:xfrm>
            <a:off x="2371725" y="630225"/>
            <a:ext cx="6331500" cy="154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Русское ударение</a:t>
            </a:r>
            <a:endParaRPr/>
          </a:p>
        </p:txBody>
      </p:sp>
      <p:sp>
        <p:nvSpPr>
          <p:cNvPr id="73" name="Google Shape;73;p13"/>
          <p:cNvSpPr txBox="1"/>
          <p:nvPr>
            <p:ph idx="1" type="subTitle"/>
          </p:nvPr>
        </p:nvSpPr>
        <p:spPr>
          <a:xfrm>
            <a:off x="2390267" y="3238450"/>
            <a:ext cx="6331500" cy="1241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3000"/>
              <a:t>Задание 4 ЕГЭ по русскому языку</a:t>
            </a:r>
            <a:endParaRPr sz="30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2"/>
          <p:cNvSpPr txBox="1"/>
          <p:nvPr>
            <p:ph idx="1" type="body"/>
          </p:nvPr>
        </p:nvSpPr>
        <p:spPr>
          <a:xfrm>
            <a:off x="2410100" y="731250"/>
            <a:ext cx="6321600" cy="386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100"/>
              <a:t>3) В глаголах прошедшего времени ударение будет падать на -лА:  бралА, бралАсь, взялА, взялАсь, влилАсь, ворвалАсь, воспринялА, воссоздалА, гналА, гналАсь, добралА, добралАсь, ждалА, дождалАсь, занялА, заперлА, звалА и другие…</a:t>
            </a:r>
            <a:endParaRPr sz="21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ru" sz="2100"/>
              <a:t>Исключения: клАла, послАла, крАлась, укрАла.</a:t>
            </a:r>
            <a:endParaRPr sz="21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7" name="Google Shape;127;p23"/>
          <p:cNvGraphicFramePr/>
          <p:nvPr/>
        </p:nvGraphicFramePr>
        <p:xfrm>
          <a:off x="589975" y="40768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{CE9AA8A5-320D-4E51-A5A6-9C1737BEADE1}</a:tableStyleId>
              </a:tblPr>
              <a:tblGrid>
                <a:gridCol w="3982025"/>
                <a:gridCol w="3982025"/>
              </a:tblGrid>
              <a:tr h="4259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700"/>
                        <a:t>Ударение на первый слог:</a:t>
                      </a:r>
                      <a:endParaRPr sz="17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700"/>
                        <a:t>чЕрпать</a:t>
                      </a:r>
                      <a:endParaRPr sz="17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700"/>
                        <a:t>щЁлкать</a:t>
                      </a:r>
                      <a:endParaRPr sz="17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700"/>
                        <a:t>клЕить</a:t>
                      </a:r>
                      <a:endParaRPr sz="17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700"/>
                        <a:t>прИбыл</a:t>
                      </a:r>
                      <a:endParaRPr sz="17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700"/>
                        <a:t>прИбыло</a:t>
                      </a:r>
                      <a:endParaRPr sz="17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700"/>
                        <a:t>прИнял</a:t>
                      </a:r>
                      <a:endParaRPr sz="17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700"/>
                        <a:t>прИняли</a:t>
                      </a:r>
                      <a:endParaRPr sz="17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700"/>
                        <a:t>зАнял</a:t>
                      </a:r>
                      <a:endParaRPr sz="17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700"/>
                        <a:t>зАняло</a:t>
                      </a:r>
                      <a:endParaRPr sz="17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700"/>
                        <a:t>зАняли</a:t>
                      </a:r>
                      <a:endParaRPr sz="17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700"/>
                        <a:t>Ударение на 2-3 слоги:</a:t>
                      </a:r>
                      <a:endParaRPr sz="17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700"/>
                        <a:t>клАла</a:t>
                      </a:r>
                      <a:endParaRPr sz="17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700"/>
                        <a:t>послАла</a:t>
                      </a:r>
                      <a:endParaRPr sz="17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700"/>
                        <a:t>крАлась</a:t>
                      </a:r>
                      <a:endParaRPr sz="17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700"/>
                        <a:t>укрАла</a:t>
                      </a:r>
                      <a:endParaRPr sz="17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700"/>
                        <a:t>опОшлить</a:t>
                      </a:r>
                      <a:endParaRPr sz="17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700"/>
                        <a:t>озлОбить</a:t>
                      </a:r>
                      <a:endParaRPr sz="17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700"/>
                        <a:t>оклЕить</a:t>
                      </a:r>
                      <a:endParaRPr sz="17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700"/>
                        <a:t>освЕдомиться</a:t>
                      </a:r>
                      <a:endParaRPr sz="17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700"/>
                        <a:t>откУпорить</a:t>
                      </a:r>
                      <a:endParaRPr sz="17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700"/>
                        <a:t>закУпорить</a:t>
                      </a:r>
                      <a:endParaRPr sz="17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700"/>
                        <a:t>принУдить</a:t>
                      </a:r>
                      <a:endParaRPr sz="17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700"/>
                        <a:t>дозИровать</a:t>
                      </a:r>
                      <a:endParaRPr sz="17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700"/>
                        <a:t>жилОсь</a:t>
                      </a:r>
                      <a:endParaRPr sz="17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700"/>
                        <a:t>исчЕрпать</a:t>
                      </a:r>
                      <a:endParaRPr sz="17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700"/>
                        <a:t>дозвонЯтся</a:t>
                      </a:r>
                      <a:endParaRPr sz="1700"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4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Ударения в причастиях:</a:t>
            </a:r>
            <a:endParaRPr/>
          </a:p>
        </p:txBody>
      </p:sp>
      <p:sp>
        <p:nvSpPr>
          <p:cNvPr id="133" name="Google Shape;133;p24"/>
          <p:cNvSpPr txBox="1"/>
          <p:nvPr>
            <p:ph idx="1" type="body"/>
          </p:nvPr>
        </p:nvSpPr>
        <p:spPr>
          <a:xfrm>
            <a:off x="2410100" y="1245350"/>
            <a:ext cx="6321600" cy="3352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1) В причастиях с суффиксом Т ударение будет падать на первый слог: зАгнутый, зАнятый, зАпертый, нАжитый, нАчатый, прИнятый, снЯтый, сОгнутый.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ru"/>
              <a:t>2) В кратких причастиях с суффиксом Т  ж.р. ударение будет падать на последний слог : занятА, запертА, заселенА, начатА, снятА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5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Ударения в причастиях:</a:t>
            </a:r>
            <a:endParaRPr/>
          </a:p>
        </p:txBody>
      </p:sp>
      <p:sp>
        <p:nvSpPr>
          <p:cNvPr id="139" name="Google Shape;139;p25"/>
          <p:cNvSpPr txBox="1"/>
          <p:nvPr>
            <p:ph idx="1" type="body"/>
          </p:nvPr>
        </p:nvSpPr>
        <p:spPr>
          <a:xfrm>
            <a:off x="2410100" y="1211350"/>
            <a:ext cx="6395700" cy="338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3) В страдательных причастиях с суффиксом ЁНН, ударение будет падать на Ё: включЁнный, решЁнный и т.д. (причастия с безударным ЕНН в  орфоэпическом словнике ЕГЭ от ФИПИ не представлены)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/>
              <a:t>4) В причастиях ударение падает на ЫВ/ИВ, АВ/ЯВ: нанЯвший, начАвший, налИвший, понЯвший, прожИвший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/>
              <a:t>5) В причастиях ударение падает на суффикс ЯЩ: кормЯщий, кровоточАщий, молЯщий,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ru"/>
              <a:t>Необходимо запомнить слова:</a:t>
            </a:r>
            <a:r>
              <a:rPr lang="ru"/>
              <a:t> балОванный, избалОванный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6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Ударение в деепричастиях:</a:t>
            </a:r>
            <a:endParaRPr/>
          </a:p>
        </p:txBody>
      </p:sp>
      <p:sp>
        <p:nvSpPr>
          <p:cNvPr id="145" name="Google Shape;145;p26"/>
          <p:cNvSpPr txBox="1"/>
          <p:nvPr>
            <p:ph idx="1" type="body"/>
          </p:nvPr>
        </p:nvSpPr>
        <p:spPr>
          <a:xfrm>
            <a:off x="2410100" y="1211350"/>
            <a:ext cx="6321600" cy="338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ru" sz="1850">
                <a:solidFill>
                  <a:srgbClr val="444444"/>
                </a:solidFill>
                <a:highlight>
                  <a:srgbClr val="FFFFFF"/>
                </a:highlight>
                <a:latin typeface="Montserrat"/>
                <a:ea typeface="Montserrat"/>
                <a:cs typeface="Montserrat"/>
                <a:sym typeface="Montserrat"/>
              </a:rPr>
              <a:t>В деепричастиях чаще всего ударение падает на </a:t>
            </a:r>
            <a:r>
              <a:rPr lang="ru" sz="1850">
                <a:solidFill>
                  <a:srgbClr val="B8312F"/>
                </a:solidFill>
                <a:highlight>
                  <a:srgbClr val="FFFFFF"/>
                </a:highlight>
                <a:latin typeface="Montserrat"/>
                <a:ea typeface="Montserrat"/>
                <a:cs typeface="Montserrat"/>
                <a:sym typeface="Montserrat"/>
              </a:rPr>
              <a:t>-ЫВ/-ИВ, -АВ/-ЯВ:</a:t>
            </a:r>
            <a:r>
              <a:rPr lang="ru" sz="1850">
                <a:solidFill>
                  <a:srgbClr val="444444"/>
                </a:solidFill>
                <a:highlight>
                  <a:srgbClr val="FFFFFF"/>
                </a:highlight>
                <a:latin typeface="Montserrat"/>
                <a:ea typeface="Montserrat"/>
                <a:cs typeface="Montserrat"/>
                <a:sym typeface="Montserrat"/>
              </a:rPr>
              <a:t> начАв, начАвшись, отдАв, поднЯв, понЯв, прибЫв, создАв.</a:t>
            </a:r>
            <a:endParaRPr sz="1850">
              <a:solidFill>
                <a:srgbClr val="444444"/>
              </a:solidFill>
              <a:highlight>
                <a:srgbClr val="FFFFFF"/>
              </a:highlight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ru" sz="1850">
                <a:solidFill>
                  <a:srgbClr val="444444"/>
                </a:solidFill>
                <a:highlight>
                  <a:srgbClr val="FFFFFF"/>
                </a:highlight>
                <a:latin typeface="Montserrat"/>
                <a:ea typeface="Montserrat"/>
                <a:cs typeface="Montserrat"/>
                <a:sym typeface="Montserrat"/>
              </a:rPr>
              <a:t>Необходимо запомнить слова: </a:t>
            </a:r>
            <a:r>
              <a:rPr lang="ru" sz="1850">
                <a:solidFill>
                  <a:srgbClr val="B8312F"/>
                </a:solidFill>
                <a:highlight>
                  <a:srgbClr val="FFFFFF"/>
                </a:highlight>
                <a:latin typeface="Montserrat"/>
                <a:ea typeface="Montserrat"/>
                <a:cs typeface="Montserrat"/>
                <a:sym typeface="Montserrat"/>
              </a:rPr>
              <a:t>балУясь, закУпорив</a:t>
            </a:r>
            <a:endParaRPr sz="26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0" name="Google Shape;150;p27"/>
          <p:cNvGraphicFramePr/>
          <p:nvPr/>
        </p:nvGraphicFramePr>
        <p:xfrm>
          <a:off x="952500" y="92586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{CE9AA8A5-320D-4E51-A5A6-9C1737BEADE1}</a:tableStyleId>
              </a:tblPr>
              <a:tblGrid>
                <a:gridCol w="3619500"/>
                <a:gridCol w="3619500"/>
              </a:tblGrid>
              <a:tr h="3689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900"/>
                        <a:t>Ударение на первый слог:</a:t>
                      </a:r>
                      <a:endParaRPr sz="19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100"/>
                        <a:buFont typeface="Arial"/>
                        <a:buNone/>
                      </a:pPr>
                      <a:r>
                        <a:rPr lang="ru" sz="1550">
                          <a:solidFill>
                            <a:srgbClr val="444444"/>
                          </a:solidFill>
                          <a:highlight>
                            <a:srgbClr val="FFFFFF"/>
                          </a:highlight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зАсветло</a:t>
                      </a:r>
                      <a:endParaRPr sz="1550">
                        <a:solidFill>
                          <a:srgbClr val="444444"/>
                        </a:solidFill>
                        <a:highlight>
                          <a:srgbClr val="FFFFFF"/>
                        </a:highlight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100"/>
                        <a:buFont typeface="Arial"/>
                        <a:buNone/>
                      </a:pPr>
                      <a:r>
                        <a:rPr lang="ru" sz="1550">
                          <a:solidFill>
                            <a:srgbClr val="444444"/>
                          </a:solidFill>
                          <a:highlight>
                            <a:srgbClr val="FFFFFF"/>
                          </a:highlight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зАтемно</a:t>
                      </a:r>
                      <a:endParaRPr sz="1550">
                        <a:solidFill>
                          <a:srgbClr val="444444"/>
                        </a:solidFill>
                        <a:highlight>
                          <a:srgbClr val="FFFFFF"/>
                        </a:highlight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100"/>
                        <a:buFont typeface="Arial"/>
                        <a:buNone/>
                      </a:pPr>
                      <a:r>
                        <a:rPr lang="ru" sz="1550">
                          <a:solidFill>
                            <a:srgbClr val="444444"/>
                          </a:solidFill>
                          <a:highlight>
                            <a:srgbClr val="FFFFFF"/>
                          </a:highlight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зАгодя</a:t>
                      </a:r>
                      <a:endParaRPr sz="1550">
                        <a:solidFill>
                          <a:srgbClr val="444444"/>
                        </a:solidFill>
                        <a:highlight>
                          <a:srgbClr val="FFFFFF"/>
                        </a:highlight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100"/>
                        <a:buFont typeface="Arial"/>
                        <a:buNone/>
                      </a:pPr>
                      <a:r>
                        <a:rPr lang="ru" sz="1550">
                          <a:solidFill>
                            <a:srgbClr val="B8312F"/>
                          </a:solidFill>
                          <a:highlight>
                            <a:srgbClr val="FFFFFF"/>
                          </a:highlight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(НО: завИдно)</a:t>
                      </a:r>
                      <a:endParaRPr sz="1550">
                        <a:solidFill>
                          <a:srgbClr val="B8312F"/>
                        </a:solidFill>
                        <a:highlight>
                          <a:srgbClr val="FFFFFF"/>
                        </a:highlight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100"/>
                        <a:buFont typeface="Arial"/>
                        <a:buNone/>
                      </a:pPr>
                      <a:r>
                        <a:rPr lang="ru" sz="1550">
                          <a:solidFill>
                            <a:srgbClr val="444444"/>
                          </a:solidFill>
                          <a:highlight>
                            <a:srgbClr val="FFFFFF"/>
                          </a:highlight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дОверху</a:t>
                      </a:r>
                      <a:endParaRPr sz="1550">
                        <a:solidFill>
                          <a:srgbClr val="444444"/>
                        </a:solidFill>
                        <a:highlight>
                          <a:srgbClr val="FFFFFF"/>
                        </a:highlight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100"/>
                        <a:buFont typeface="Arial"/>
                        <a:buNone/>
                      </a:pPr>
                      <a:r>
                        <a:rPr lang="ru" sz="1550">
                          <a:solidFill>
                            <a:srgbClr val="444444"/>
                          </a:solidFill>
                          <a:highlight>
                            <a:srgbClr val="FFFFFF"/>
                          </a:highlight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дОнизу</a:t>
                      </a:r>
                      <a:endParaRPr sz="1550">
                        <a:solidFill>
                          <a:srgbClr val="444444"/>
                        </a:solidFill>
                        <a:highlight>
                          <a:srgbClr val="FFFFFF"/>
                        </a:highlight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100"/>
                        <a:buFont typeface="Arial"/>
                        <a:buNone/>
                      </a:pPr>
                      <a:r>
                        <a:rPr lang="ru" sz="1550">
                          <a:solidFill>
                            <a:srgbClr val="444444"/>
                          </a:solidFill>
                          <a:highlight>
                            <a:srgbClr val="FFFFFF"/>
                          </a:highlight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дОсуха</a:t>
                      </a:r>
                      <a:endParaRPr sz="1550">
                        <a:solidFill>
                          <a:srgbClr val="444444"/>
                        </a:solidFill>
                        <a:highlight>
                          <a:srgbClr val="FFFFFF"/>
                        </a:highlight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100"/>
                        <a:buFont typeface="Arial"/>
                        <a:buNone/>
                      </a:pPr>
                      <a:r>
                        <a:rPr lang="ru" sz="1550">
                          <a:solidFill>
                            <a:srgbClr val="B8312F"/>
                          </a:solidFill>
                          <a:highlight>
                            <a:srgbClr val="FFFFFF"/>
                          </a:highlight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(НО: донЕльзя, добелА)</a:t>
                      </a:r>
                      <a:endParaRPr sz="1550">
                        <a:solidFill>
                          <a:srgbClr val="B8312F"/>
                        </a:solidFill>
                        <a:highlight>
                          <a:srgbClr val="FFFFFF"/>
                        </a:highlight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550">
                          <a:solidFill>
                            <a:srgbClr val="444444"/>
                          </a:solidFill>
                          <a:highlight>
                            <a:srgbClr val="FFFFFF"/>
                          </a:highlight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вОвремя</a:t>
                      </a:r>
                      <a:endParaRPr sz="19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900"/>
                        <a:t>Ударение на 2-3-4 слоги:</a:t>
                      </a:r>
                      <a:endParaRPr sz="19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100"/>
                        <a:buFont typeface="Arial"/>
                        <a:buNone/>
                      </a:pPr>
                      <a:r>
                        <a:rPr lang="ru" sz="1550">
                          <a:solidFill>
                            <a:srgbClr val="444444"/>
                          </a:solidFill>
                          <a:highlight>
                            <a:srgbClr val="FFFFFF"/>
                          </a:highlight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завИдно</a:t>
                      </a:r>
                      <a:endParaRPr sz="1550">
                        <a:solidFill>
                          <a:srgbClr val="444444"/>
                        </a:solidFill>
                        <a:highlight>
                          <a:srgbClr val="FFFFFF"/>
                        </a:highlight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100"/>
                        <a:buFont typeface="Arial"/>
                        <a:buNone/>
                      </a:pPr>
                      <a:r>
                        <a:rPr lang="ru" sz="1550">
                          <a:solidFill>
                            <a:srgbClr val="444444"/>
                          </a:solidFill>
                          <a:highlight>
                            <a:srgbClr val="FFFFFF"/>
                          </a:highlight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донЕльзя</a:t>
                      </a:r>
                      <a:endParaRPr sz="1550">
                        <a:solidFill>
                          <a:srgbClr val="444444"/>
                        </a:solidFill>
                        <a:highlight>
                          <a:srgbClr val="FFFFFF"/>
                        </a:highlight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100"/>
                        <a:buFont typeface="Arial"/>
                        <a:buNone/>
                      </a:pPr>
                      <a:r>
                        <a:rPr lang="ru" sz="1550">
                          <a:solidFill>
                            <a:srgbClr val="444444"/>
                          </a:solidFill>
                          <a:highlight>
                            <a:srgbClr val="FFFFFF"/>
                          </a:highlight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добелА</a:t>
                      </a:r>
                      <a:endParaRPr sz="1550">
                        <a:solidFill>
                          <a:srgbClr val="444444"/>
                        </a:solidFill>
                        <a:highlight>
                          <a:srgbClr val="FFFFFF"/>
                        </a:highlight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100"/>
                        <a:buFont typeface="Arial"/>
                        <a:buNone/>
                      </a:pPr>
                      <a:r>
                        <a:rPr lang="ru" sz="1550">
                          <a:solidFill>
                            <a:srgbClr val="444444"/>
                          </a:solidFill>
                          <a:highlight>
                            <a:srgbClr val="FFFFFF"/>
                          </a:highlight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красИвее</a:t>
                      </a:r>
                      <a:endParaRPr sz="1550">
                        <a:solidFill>
                          <a:srgbClr val="444444"/>
                        </a:solidFill>
                        <a:highlight>
                          <a:srgbClr val="FFFFFF"/>
                        </a:highlight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100"/>
                        <a:buFont typeface="Arial"/>
                        <a:buNone/>
                      </a:pPr>
                      <a:r>
                        <a:rPr lang="ru" sz="1550">
                          <a:solidFill>
                            <a:srgbClr val="444444"/>
                          </a:solidFill>
                          <a:highlight>
                            <a:srgbClr val="FFFFFF"/>
                          </a:highlight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надОлго</a:t>
                      </a:r>
                      <a:endParaRPr sz="1550">
                        <a:solidFill>
                          <a:srgbClr val="444444"/>
                        </a:solidFill>
                        <a:highlight>
                          <a:srgbClr val="FFFFFF"/>
                        </a:highlight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550">
                          <a:solidFill>
                            <a:srgbClr val="444444"/>
                          </a:solidFill>
                          <a:highlight>
                            <a:srgbClr val="FFFFFF"/>
                          </a:highlight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ненадОлго</a:t>
                      </a:r>
                      <a:endParaRPr sz="1900"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151" name="Google Shape;151;p27"/>
          <p:cNvSpPr txBox="1"/>
          <p:nvPr/>
        </p:nvSpPr>
        <p:spPr>
          <a:xfrm>
            <a:off x="2508750" y="250525"/>
            <a:ext cx="41265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2500">
                <a:latin typeface="Lato"/>
                <a:ea typeface="Lato"/>
                <a:cs typeface="Lato"/>
                <a:sym typeface="Lato"/>
              </a:rPr>
              <a:t>Наречия:</a:t>
            </a:r>
            <a:endParaRPr sz="2500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8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Найдите неверно выделенное ударение:</a:t>
            </a:r>
            <a:endParaRPr/>
          </a:p>
        </p:txBody>
      </p:sp>
      <p:sp>
        <p:nvSpPr>
          <p:cNvPr id="157" name="Google Shape;157;p28"/>
          <p:cNvSpPr txBox="1"/>
          <p:nvPr>
            <p:ph idx="1" type="body"/>
          </p:nvPr>
        </p:nvSpPr>
        <p:spPr>
          <a:xfrm>
            <a:off x="2410100" y="1635900"/>
            <a:ext cx="6321600" cy="296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55600" lvl="0" marL="457200" rtl="0" algn="l">
              <a:lnSpc>
                <a:spcPct val="110000"/>
              </a:lnSpc>
              <a:spcBef>
                <a:spcPts val="3600"/>
              </a:spcBef>
              <a:spcAft>
                <a:spcPts val="0"/>
              </a:spcAft>
              <a:buSzPts val="2000"/>
              <a:buFont typeface="Arial"/>
              <a:buChar char="●"/>
            </a:pPr>
            <a:r>
              <a:rPr lang="ru" sz="20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озлОбить</a:t>
            </a:r>
            <a:endParaRPr sz="20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ial"/>
              <a:buChar char="●"/>
            </a:pPr>
            <a:r>
              <a:rPr lang="ru" sz="20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начатА</a:t>
            </a:r>
            <a:endParaRPr sz="20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ial"/>
              <a:buChar char="●"/>
            </a:pPr>
            <a:r>
              <a:rPr lang="ru" sz="20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послалА</a:t>
            </a:r>
            <a:endParaRPr sz="20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ial"/>
              <a:buChar char="●"/>
            </a:pPr>
            <a:r>
              <a:rPr lang="ru" sz="20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сирОты</a:t>
            </a:r>
            <a:endParaRPr sz="20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ial"/>
              <a:buChar char="●"/>
            </a:pPr>
            <a:r>
              <a:rPr lang="ru" sz="20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откУпорил</a:t>
            </a:r>
            <a:endParaRPr sz="20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3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9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Найдите неверно выделенное ударение:</a:t>
            </a:r>
            <a:endParaRPr/>
          </a:p>
        </p:txBody>
      </p:sp>
      <p:sp>
        <p:nvSpPr>
          <p:cNvPr id="163" name="Google Shape;163;p29"/>
          <p:cNvSpPr txBox="1"/>
          <p:nvPr>
            <p:ph idx="1" type="body"/>
          </p:nvPr>
        </p:nvSpPr>
        <p:spPr>
          <a:xfrm>
            <a:off x="2410100" y="1635900"/>
            <a:ext cx="6321600" cy="296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55600" lvl="0" marL="457200" rtl="0" algn="l">
              <a:lnSpc>
                <a:spcPct val="110000"/>
              </a:lnSpc>
              <a:spcBef>
                <a:spcPts val="3600"/>
              </a:spcBef>
              <a:spcAft>
                <a:spcPts val="0"/>
              </a:spcAft>
              <a:buSzPts val="2000"/>
              <a:buFont typeface="Arial"/>
              <a:buChar char="●"/>
            </a:pPr>
            <a:r>
              <a:rPr lang="ru" sz="20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слИвовый</a:t>
            </a:r>
            <a:endParaRPr sz="20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ial"/>
              <a:buChar char="●"/>
            </a:pPr>
            <a:r>
              <a:rPr lang="ru" sz="20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вероисповедАние</a:t>
            </a:r>
            <a:endParaRPr sz="20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ial"/>
              <a:buChar char="●"/>
            </a:pPr>
            <a:r>
              <a:rPr lang="ru" sz="20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заселенА</a:t>
            </a:r>
            <a:endParaRPr sz="20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ial"/>
              <a:buChar char="●"/>
            </a:pPr>
            <a:r>
              <a:rPr lang="ru" sz="20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мозаИчный</a:t>
            </a:r>
            <a:endParaRPr sz="20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ial"/>
              <a:buChar char="●"/>
            </a:pPr>
            <a:r>
              <a:rPr lang="ru" sz="20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вручИт</a:t>
            </a:r>
            <a:endParaRPr sz="20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0000"/>
              </a:lnSpc>
              <a:spcBef>
                <a:spcPts val="3600"/>
              </a:spcBef>
              <a:spcAft>
                <a:spcPts val="0"/>
              </a:spcAft>
              <a:buNone/>
            </a:pPr>
            <a:r>
              <a:t/>
            </a:r>
            <a:endParaRPr sz="20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3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30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Найдите неверно выделенное ударение:</a:t>
            </a:r>
            <a:endParaRPr/>
          </a:p>
        </p:txBody>
      </p:sp>
      <p:sp>
        <p:nvSpPr>
          <p:cNvPr id="169" name="Google Shape;169;p30"/>
          <p:cNvSpPr txBox="1"/>
          <p:nvPr>
            <p:ph idx="1" type="body"/>
          </p:nvPr>
        </p:nvSpPr>
        <p:spPr>
          <a:xfrm>
            <a:off x="2410100" y="1635900"/>
            <a:ext cx="6321600" cy="296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55600" lvl="0" marL="457200" rtl="0" algn="l">
              <a:lnSpc>
                <a:spcPct val="110000"/>
              </a:lnSpc>
              <a:spcBef>
                <a:spcPts val="3600"/>
              </a:spcBef>
              <a:spcAft>
                <a:spcPts val="0"/>
              </a:spcAft>
              <a:buSzPts val="2000"/>
              <a:buFont typeface="Arial"/>
              <a:buChar char="●"/>
            </a:pPr>
            <a:r>
              <a:rPr lang="ru" sz="20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диспансЕр</a:t>
            </a:r>
            <a:endParaRPr sz="20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ial"/>
              <a:buChar char="●"/>
            </a:pPr>
            <a:r>
              <a:rPr lang="ru" sz="20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прИданое</a:t>
            </a:r>
            <a:endParaRPr sz="20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ial"/>
              <a:buChar char="●"/>
            </a:pPr>
            <a:r>
              <a:rPr lang="ru" sz="20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заперлА</a:t>
            </a:r>
            <a:endParaRPr sz="20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ial"/>
              <a:buChar char="●"/>
            </a:pPr>
            <a:r>
              <a:rPr lang="ru" sz="20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сорИт</a:t>
            </a:r>
            <a:endParaRPr sz="20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000"/>
              <a:buFont typeface="Arial"/>
              <a:buChar char="●"/>
            </a:pPr>
            <a:r>
              <a:rPr lang="ru" sz="20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сОгнутый</a:t>
            </a:r>
            <a:endParaRPr sz="20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0000"/>
              </a:lnSpc>
              <a:spcBef>
                <a:spcPts val="3600"/>
              </a:spcBef>
              <a:spcAft>
                <a:spcPts val="0"/>
              </a:spcAft>
              <a:buNone/>
            </a:pPr>
            <a:r>
              <a:t/>
            </a:r>
            <a:endParaRPr sz="20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3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31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Найдите неверно выделенное ударение:</a:t>
            </a:r>
            <a:endParaRPr/>
          </a:p>
        </p:txBody>
      </p:sp>
      <p:sp>
        <p:nvSpPr>
          <p:cNvPr id="175" name="Google Shape;175;p31"/>
          <p:cNvSpPr txBox="1"/>
          <p:nvPr>
            <p:ph idx="1" type="body"/>
          </p:nvPr>
        </p:nvSpPr>
        <p:spPr>
          <a:xfrm>
            <a:off x="2410100" y="1635900"/>
            <a:ext cx="6321600" cy="296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32500" lnSpcReduction="20000"/>
          </a:bodyPr>
          <a:lstStyle/>
          <a:p>
            <a:pPr indent="-355520" lvl="0" marL="457200" rtl="0" algn="l">
              <a:lnSpc>
                <a:spcPct val="110000"/>
              </a:lnSpc>
              <a:spcBef>
                <a:spcPts val="3600"/>
              </a:spcBef>
              <a:spcAft>
                <a:spcPts val="0"/>
              </a:spcAft>
              <a:buSzPct val="100000"/>
              <a:buFont typeface="Arial"/>
              <a:buChar char="●"/>
            </a:pPr>
            <a:r>
              <a:rPr lang="ru" sz="615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углубИть</a:t>
            </a:r>
            <a:endParaRPr sz="615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355520" lvl="0" marL="457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●"/>
            </a:pPr>
            <a:r>
              <a:rPr lang="ru" sz="615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кОрмящий</a:t>
            </a:r>
            <a:endParaRPr sz="615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355520" lvl="0" marL="457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●"/>
            </a:pPr>
            <a:r>
              <a:rPr lang="ru" sz="615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балУясь</a:t>
            </a:r>
            <a:endParaRPr sz="615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355520" lvl="0" marL="457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●"/>
            </a:pPr>
            <a:r>
              <a:rPr lang="ru" sz="615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зАгодя</a:t>
            </a:r>
            <a:endParaRPr sz="615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355520" lvl="0" marL="457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●"/>
            </a:pPr>
            <a:r>
              <a:rPr lang="ru" sz="615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придАное</a:t>
            </a:r>
            <a:endParaRPr sz="615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0000"/>
              </a:lnSpc>
              <a:spcBef>
                <a:spcPts val="3600"/>
              </a:spcBef>
              <a:spcAft>
                <a:spcPts val="0"/>
              </a:spcAft>
              <a:buNone/>
            </a:pPr>
            <a:r>
              <a:t/>
            </a:r>
            <a:endParaRPr sz="20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0000"/>
              </a:lnSpc>
              <a:spcBef>
                <a:spcPts val="3600"/>
              </a:spcBef>
              <a:spcAft>
                <a:spcPts val="0"/>
              </a:spcAft>
              <a:buNone/>
            </a:pPr>
            <a:r>
              <a:t/>
            </a:r>
            <a:endParaRPr sz="20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3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4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Основные правила постановки ударения в сущ:</a:t>
            </a:r>
            <a:endParaRPr/>
          </a:p>
        </p:txBody>
      </p:sp>
      <p:sp>
        <p:nvSpPr>
          <p:cNvPr id="79" name="Google Shape;79;p14"/>
          <p:cNvSpPr txBox="1"/>
          <p:nvPr>
            <p:ph idx="1" type="body"/>
          </p:nvPr>
        </p:nvSpPr>
        <p:spPr>
          <a:xfrm>
            <a:off x="2400250" y="1645350"/>
            <a:ext cx="6525900" cy="331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11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ru" sz="1850">
                <a:solidFill>
                  <a:srgbClr val="444444"/>
                </a:solidFill>
                <a:highlight>
                  <a:srgbClr val="FFFFFF"/>
                </a:highlight>
                <a:latin typeface="Montserrat"/>
                <a:ea typeface="Montserrat"/>
                <a:cs typeface="Montserrat"/>
                <a:sym typeface="Montserrat"/>
              </a:rPr>
              <a:t>1) В существительных И.п. множественного числа ударение падает на -А: </a:t>
            </a:r>
            <a:r>
              <a:rPr i="1" lang="ru" sz="1850">
                <a:solidFill>
                  <a:srgbClr val="444444"/>
                </a:solidFill>
                <a:highlight>
                  <a:srgbClr val="FFFFFF"/>
                </a:highlight>
                <a:latin typeface="Montserrat"/>
                <a:ea typeface="Montserrat"/>
                <a:cs typeface="Montserrat"/>
                <a:sym typeface="Montserrat"/>
              </a:rPr>
              <a:t>бЕрег — берегА, -Ам; вЕчер — вечерА, -Ам. </a:t>
            </a:r>
            <a:endParaRPr i="1" sz="1850">
              <a:solidFill>
                <a:srgbClr val="444444"/>
              </a:solidFill>
              <a:highlight>
                <a:srgbClr val="FFFFFF"/>
              </a:highlight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11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ru" sz="1850">
                <a:solidFill>
                  <a:srgbClr val="444444"/>
                </a:solidFill>
                <a:highlight>
                  <a:srgbClr val="FFFFFF"/>
                </a:highlight>
                <a:latin typeface="Montserrat"/>
                <a:ea typeface="Montserrat"/>
                <a:cs typeface="Montserrat"/>
                <a:sym typeface="Montserrat"/>
              </a:rPr>
              <a:t>2)</a:t>
            </a:r>
            <a:r>
              <a:rPr i="1" lang="ru" sz="1850">
                <a:solidFill>
                  <a:srgbClr val="444444"/>
                </a:solidFill>
                <a:highlight>
                  <a:srgbClr val="FFFFFF"/>
                </a:highlight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ru" sz="1850">
                <a:solidFill>
                  <a:srgbClr val="444444"/>
                </a:solidFill>
                <a:highlight>
                  <a:srgbClr val="FFFFFF"/>
                </a:highlight>
                <a:latin typeface="Montserrat"/>
                <a:ea typeface="Montserrat"/>
                <a:cs typeface="Montserrat"/>
                <a:sym typeface="Montserrat"/>
              </a:rPr>
              <a:t>В заимствованных из других языков существительных (из французского, немецкого языков) ударение падает на последний слог:</a:t>
            </a:r>
            <a:endParaRPr sz="1850">
              <a:solidFill>
                <a:srgbClr val="444444"/>
              </a:solidFill>
              <a:highlight>
                <a:srgbClr val="FFFFFF"/>
              </a:highlight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11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i="1" lang="ru" sz="1850">
                <a:highlight>
                  <a:srgbClr val="FFFFFF"/>
                </a:highlight>
                <a:latin typeface="Montserrat"/>
                <a:ea typeface="Montserrat"/>
                <a:cs typeface="Montserrat"/>
                <a:sym typeface="Montserrat"/>
              </a:rPr>
              <a:t>жалюзИ, партЕр, экспЕрт, диспансЕр, дефИс, квартАл, портфЕль, цемЕнт, докумЕнт.</a:t>
            </a:r>
            <a:endParaRPr i="1" sz="1850">
              <a:highlight>
                <a:srgbClr val="FFFFFF"/>
              </a:highlight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11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32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Найдите неверно выделенное ударение:</a:t>
            </a:r>
            <a:endParaRPr/>
          </a:p>
        </p:txBody>
      </p:sp>
      <p:sp>
        <p:nvSpPr>
          <p:cNvPr id="181" name="Google Shape;181;p32"/>
          <p:cNvSpPr txBox="1"/>
          <p:nvPr>
            <p:ph idx="1" type="body"/>
          </p:nvPr>
        </p:nvSpPr>
        <p:spPr>
          <a:xfrm>
            <a:off x="2410100" y="1635900"/>
            <a:ext cx="6321600" cy="296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25000" lnSpcReduction="20000"/>
          </a:bodyPr>
          <a:lstStyle/>
          <a:p>
            <a:pPr indent="-355600" lvl="0" marL="457200" rtl="0" algn="l">
              <a:lnSpc>
                <a:spcPct val="110000"/>
              </a:lnSpc>
              <a:spcBef>
                <a:spcPts val="3600"/>
              </a:spcBef>
              <a:spcAft>
                <a:spcPts val="0"/>
              </a:spcAft>
              <a:buSzPct val="100000"/>
              <a:buFont typeface="Arial"/>
              <a:buChar char="●"/>
            </a:pPr>
            <a:r>
              <a:rPr lang="ru" sz="80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нОгтя</a:t>
            </a:r>
            <a:endParaRPr sz="80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●"/>
            </a:pPr>
            <a:r>
              <a:rPr lang="ru" sz="80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плодоносИть</a:t>
            </a:r>
            <a:endParaRPr sz="80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●"/>
            </a:pPr>
            <a:r>
              <a:rPr lang="ru" sz="80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наделИт</a:t>
            </a:r>
            <a:endParaRPr sz="80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●"/>
            </a:pPr>
            <a:r>
              <a:rPr lang="ru" sz="80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прирУченный</a:t>
            </a:r>
            <a:endParaRPr sz="80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●"/>
            </a:pPr>
            <a:r>
              <a:rPr lang="ru" sz="80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донЕльзя</a:t>
            </a:r>
            <a:endParaRPr sz="80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lnSpc>
                <a:spcPct val="110000"/>
              </a:lnSpc>
              <a:spcBef>
                <a:spcPts val="3600"/>
              </a:spcBef>
              <a:spcAft>
                <a:spcPts val="0"/>
              </a:spcAft>
              <a:buNone/>
            </a:pPr>
            <a:r>
              <a:t/>
            </a:r>
            <a:endParaRPr sz="24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0000"/>
              </a:lnSpc>
              <a:spcBef>
                <a:spcPts val="3600"/>
              </a:spcBef>
              <a:spcAft>
                <a:spcPts val="0"/>
              </a:spcAft>
              <a:buNone/>
            </a:pPr>
            <a:r>
              <a:t/>
            </a:r>
            <a:endParaRPr sz="20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0000"/>
              </a:lnSpc>
              <a:spcBef>
                <a:spcPts val="3600"/>
              </a:spcBef>
              <a:spcAft>
                <a:spcPts val="0"/>
              </a:spcAft>
              <a:buNone/>
            </a:pPr>
            <a:r>
              <a:t/>
            </a:r>
            <a:endParaRPr sz="20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3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33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Найдите неверно выделенное ударение:</a:t>
            </a:r>
            <a:endParaRPr/>
          </a:p>
        </p:txBody>
      </p:sp>
      <p:sp>
        <p:nvSpPr>
          <p:cNvPr id="187" name="Google Shape;187;p33"/>
          <p:cNvSpPr txBox="1"/>
          <p:nvPr>
            <p:ph idx="1" type="body"/>
          </p:nvPr>
        </p:nvSpPr>
        <p:spPr>
          <a:xfrm>
            <a:off x="2410100" y="1635900"/>
            <a:ext cx="6321600" cy="296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25000" lnSpcReduction="20000"/>
          </a:bodyPr>
          <a:lstStyle/>
          <a:p>
            <a:pPr indent="-355600" lvl="0" marL="457200" rtl="0" algn="l">
              <a:lnSpc>
                <a:spcPct val="110000"/>
              </a:lnSpc>
              <a:spcBef>
                <a:spcPts val="3600"/>
              </a:spcBef>
              <a:spcAft>
                <a:spcPts val="0"/>
              </a:spcAft>
              <a:buSzPct val="100000"/>
              <a:buFont typeface="Arial"/>
              <a:buChar char="●"/>
            </a:pPr>
            <a:r>
              <a:rPr lang="ru" sz="80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некролОг</a:t>
            </a:r>
            <a:endParaRPr sz="80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●"/>
            </a:pPr>
            <a:r>
              <a:rPr lang="ru" sz="80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лекторОв</a:t>
            </a:r>
            <a:endParaRPr sz="80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●"/>
            </a:pPr>
            <a:r>
              <a:rPr lang="ru" sz="80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чЕрпать</a:t>
            </a:r>
            <a:endParaRPr sz="80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●"/>
            </a:pPr>
            <a:r>
              <a:rPr lang="ru" sz="80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надорвалАсь</a:t>
            </a:r>
            <a:endParaRPr sz="80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●"/>
            </a:pPr>
            <a:r>
              <a:rPr lang="ru" sz="80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нАжитый</a:t>
            </a:r>
            <a:endParaRPr sz="80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lnSpc>
                <a:spcPct val="110000"/>
              </a:lnSpc>
              <a:spcBef>
                <a:spcPts val="3600"/>
              </a:spcBef>
              <a:spcAft>
                <a:spcPts val="0"/>
              </a:spcAft>
              <a:buNone/>
            </a:pPr>
            <a:r>
              <a:t/>
            </a:r>
            <a:endParaRPr sz="80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lnSpc>
                <a:spcPct val="110000"/>
              </a:lnSpc>
              <a:spcBef>
                <a:spcPts val="3600"/>
              </a:spcBef>
              <a:spcAft>
                <a:spcPts val="0"/>
              </a:spcAft>
              <a:buNone/>
            </a:pPr>
            <a:r>
              <a:t/>
            </a:r>
            <a:endParaRPr sz="24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0000"/>
              </a:lnSpc>
              <a:spcBef>
                <a:spcPts val="3600"/>
              </a:spcBef>
              <a:spcAft>
                <a:spcPts val="0"/>
              </a:spcAft>
              <a:buNone/>
            </a:pPr>
            <a:r>
              <a:t/>
            </a:r>
            <a:endParaRPr sz="20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0000"/>
              </a:lnSpc>
              <a:spcBef>
                <a:spcPts val="3600"/>
              </a:spcBef>
              <a:spcAft>
                <a:spcPts val="0"/>
              </a:spcAft>
              <a:buNone/>
            </a:pPr>
            <a:r>
              <a:t/>
            </a:r>
            <a:endParaRPr sz="20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3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34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Найдите неверно выделенное ударение:</a:t>
            </a:r>
            <a:endParaRPr/>
          </a:p>
        </p:txBody>
      </p:sp>
      <p:sp>
        <p:nvSpPr>
          <p:cNvPr id="193" name="Google Shape;193;p34"/>
          <p:cNvSpPr txBox="1"/>
          <p:nvPr>
            <p:ph idx="1" type="body"/>
          </p:nvPr>
        </p:nvSpPr>
        <p:spPr>
          <a:xfrm>
            <a:off x="2410100" y="1635900"/>
            <a:ext cx="6321600" cy="296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25000" lnSpcReduction="20000"/>
          </a:bodyPr>
          <a:lstStyle/>
          <a:p>
            <a:pPr indent="-355600" lvl="0" marL="457200" rtl="0" algn="l">
              <a:lnSpc>
                <a:spcPct val="110000"/>
              </a:lnSpc>
              <a:spcBef>
                <a:spcPts val="3600"/>
              </a:spcBef>
              <a:spcAft>
                <a:spcPts val="0"/>
              </a:spcAft>
              <a:buSzPct val="100000"/>
              <a:buFont typeface="Arial"/>
              <a:buChar char="●"/>
            </a:pPr>
            <a:r>
              <a:rPr lang="ru" sz="80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сИроты</a:t>
            </a:r>
            <a:endParaRPr sz="80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●"/>
            </a:pPr>
            <a:r>
              <a:rPr lang="ru" sz="80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Отрочество</a:t>
            </a:r>
            <a:endParaRPr sz="80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●"/>
            </a:pPr>
            <a:r>
              <a:rPr lang="ru" sz="80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красИвейший</a:t>
            </a:r>
            <a:endParaRPr sz="80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●"/>
            </a:pPr>
            <a:r>
              <a:rPr lang="ru" sz="80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прозорлИва</a:t>
            </a:r>
            <a:endParaRPr sz="80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●"/>
            </a:pPr>
            <a:r>
              <a:rPr lang="ru" sz="80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плодоносИть</a:t>
            </a:r>
            <a:endParaRPr sz="80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0000"/>
              </a:lnSpc>
              <a:spcBef>
                <a:spcPts val="3600"/>
              </a:spcBef>
              <a:spcAft>
                <a:spcPts val="0"/>
              </a:spcAft>
              <a:buNone/>
            </a:pPr>
            <a:r>
              <a:t/>
            </a:r>
            <a:endParaRPr sz="80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lnSpc>
                <a:spcPct val="110000"/>
              </a:lnSpc>
              <a:spcBef>
                <a:spcPts val="3600"/>
              </a:spcBef>
              <a:spcAft>
                <a:spcPts val="0"/>
              </a:spcAft>
              <a:buNone/>
            </a:pPr>
            <a:r>
              <a:t/>
            </a:r>
            <a:endParaRPr sz="80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lnSpc>
                <a:spcPct val="110000"/>
              </a:lnSpc>
              <a:spcBef>
                <a:spcPts val="3600"/>
              </a:spcBef>
              <a:spcAft>
                <a:spcPts val="0"/>
              </a:spcAft>
              <a:buNone/>
            </a:pPr>
            <a:r>
              <a:t/>
            </a:r>
            <a:endParaRPr sz="24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0000"/>
              </a:lnSpc>
              <a:spcBef>
                <a:spcPts val="3600"/>
              </a:spcBef>
              <a:spcAft>
                <a:spcPts val="0"/>
              </a:spcAft>
              <a:buNone/>
            </a:pPr>
            <a:r>
              <a:t/>
            </a:r>
            <a:endParaRPr sz="20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0000"/>
              </a:lnSpc>
              <a:spcBef>
                <a:spcPts val="3600"/>
              </a:spcBef>
              <a:spcAft>
                <a:spcPts val="0"/>
              </a:spcAft>
              <a:buNone/>
            </a:pPr>
            <a:r>
              <a:t/>
            </a:r>
            <a:endParaRPr sz="20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3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35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Найдите неверно выделенное ударение:</a:t>
            </a:r>
            <a:endParaRPr/>
          </a:p>
        </p:txBody>
      </p:sp>
      <p:sp>
        <p:nvSpPr>
          <p:cNvPr id="199" name="Google Shape;199;p35"/>
          <p:cNvSpPr txBox="1"/>
          <p:nvPr>
            <p:ph idx="1" type="body"/>
          </p:nvPr>
        </p:nvSpPr>
        <p:spPr>
          <a:xfrm>
            <a:off x="2410100" y="1635900"/>
            <a:ext cx="6321600" cy="296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25000" lnSpcReduction="20000"/>
          </a:bodyPr>
          <a:lstStyle/>
          <a:p>
            <a:pPr indent="-355600" lvl="0" marL="457200" rtl="0" algn="l">
              <a:lnSpc>
                <a:spcPct val="110000"/>
              </a:lnSpc>
              <a:spcBef>
                <a:spcPts val="3600"/>
              </a:spcBef>
              <a:spcAft>
                <a:spcPts val="0"/>
              </a:spcAft>
              <a:buSzPct val="100000"/>
              <a:buFont typeface="Arial"/>
              <a:buChar char="●"/>
            </a:pPr>
            <a:r>
              <a:rPr lang="ru" sz="80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позвонИшь</a:t>
            </a:r>
            <a:endParaRPr sz="80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●"/>
            </a:pPr>
            <a:r>
              <a:rPr lang="ru" sz="80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красИвее</a:t>
            </a:r>
            <a:endParaRPr sz="80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●"/>
            </a:pPr>
            <a:r>
              <a:rPr lang="ru" sz="80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озлОбить</a:t>
            </a:r>
            <a:endParaRPr sz="80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●"/>
            </a:pPr>
            <a:r>
              <a:rPr lang="ru" sz="80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прибЫло</a:t>
            </a:r>
            <a:endParaRPr sz="80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●"/>
            </a:pPr>
            <a:r>
              <a:rPr lang="ru" sz="80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тОрты</a:t>
            </a:r>
            <a:endParaRPr sz="80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lnSpc>
                <a:spcPct val="110000"/>
              </a:lnSpc>
              <a:spcBef>
                <a:spcPts val="3600"/>
              </a:spcBef>
              <a:spcAft>
                <a:spcPts val="0"/>
              </a:spcAft>
              <a:buNone/>
            </a:pPr>
            <a:r>
              <a:t/>
            </a:r>
            <a:endParaRPr sz="80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0000"/>
              </a:lnSpc>
              <a:spcBef>
                <a:spcPts val="3600"/>
              </a:spcBef>
              <a:spcAft>
                <a:spcPts val="0"/>
              </a:spcAft>
              <a:buNone/>
            </a:pPr>
            <a:r>
              <a:t/>
            </a:r>
            <a:endParaRPr sz="80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lnSpc>
                <a:spcPct val="110000"/>
              </a:lnSpc>
              <a:spcBef>
                <a:spcPts val="3600"/>
              </a:spcBef>
              <a:spcAft>
                <a:spcPts val="0"/>
              </a:spcAft>
              <a:buNone/>
            </a:pPr>
            <a:r>
              <a:t/>
            </a:r>
            <a:endParaRPr sz="80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lnSpc>
                <a:spcPct val="110000"/>
              </a:lnSpc>
              <a:spcBef>
                <a:spcPts val="3600"/>
              </a:spcBef>
              <a:spcAft>
                <a:spcPts val="0"/>
              </a:spcAft>
              <a:buNone/>
            </a:pPr>
            <a:r>
              <a:t/>
            </a:r>
            <a:endParaRPr sz="24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0000"/>
              </a:lnSpc>
              <a:spcBef>
                <a:spcPts val="3600"/>
              </a:spcBef>
              <a:spcAft>
                <a:spcPts val="0"/>
              </a:spcAft>
              <a:buNone/>
            </a:pPr>
            <a:r>
              <a:t/>
            </a:r>
            <a:endParaRPr sz="20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0000"/>
              </a:lnSpc>
              <a:spcBef>
                <a:spcPts val="3600"/>
              </a:spcBef>
              <a:spcAft>
                <a:spcPts val="0"/>
              </a:spcAft>
              <a:buNone/>
            </a:pPr>
            <a:r>
              <a:t/>
            </a:r>
            <a:endParaRPr sz="20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3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5"/>
          <p:cNvSpPr txBox="1"/>
          <p:nvPr>
            <p:ph idx="1" type="body"/>
          </p:nvPr>
        </p:nvSpPr>
        <p:spPr>
          <a:xfrm>
            <a:off x="2506500" y="371800"/>
            <a:ext cx="6637500" cy="395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1100"/>
              </a:spcBef>
              <a:spcAft>
                <a:spcPts val="0"/>
              </a:spcAft>
              <a:buNone/>
            </a:pPr>
            <a:r>
              <a:rPr lang="ru" sz="1850">
                <a:solidFill>
                  <a:srgbClr val="444444"/>
                </a:solidFill>
                <a:highlight>
                  <a:srgbClr val="FFFFFF"/>
                </a:highlight>
                <a:latin typeface="Montserrat"/>
                <a:ea typeface="Montserrat"/>
                <a:cs typeface="Montserrat"/>
                <a:sym typeface="Montserrat"/>
              </a:rPr>
              <a:t>3) В существительных, оканчивающихся </a:t>
            </a:r>
            <a:endParaRPr sz="1850">
              <a:solidFill>
                <a:srgbClr val="444444"/>
              </a:solidFill>
              <a:highlight>
                <a:srgbClr val="FFFFFF"/>
              </a:highlight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11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ru" sz="1850">
                <a:solidFill>
                  <a:srgbClr val="444444"/>
                </a:solidFill>
                <a:highlight>
                  <a:srgbClr val="FFFFFF"/>
                </a:highlight>
                <a:latin typeface="Montserrat"/>
                <a:ea typeface="Montserrat"/>
                <a:cs typeface="Montserrat"/>
                <a:sym typeface="Montserrat"/>
              </a:rPr>
              <a:t>на </a:t>
            </a:r>
            <a:r>
              <a:rPr b="1" lang="ru" sz="1850">
                <a:solidFill>
                  <a:srgbClr val="444444"/>
                </a:solidFill>
                <a:highlight>
                  <a:srgbClr val="FFFFFF"/>
                </a:highlight>
                <a:latin typeface="Montserrat"/>
                <a:ea typeface="Montserrat"/>
                <a:cs typeface="Montserrat"/>
                <a:sym typeface="Montserrat"/>
              </a:rPr>
              <a:t>пОрты</a:t>
            </a:r>
            <a:r>
              <a:rPr lang="ru" sz="1850">
                <a:solidFill>
                  <a:srgbClr val="444444"/>
                </a:solidFill>
                <a:highlight>
                  <a:srgbClr val="FFFFFF"/>
                </a:highlight>
                <a:latin typeface="Montserrat"/>
                <a:ea typeface="Montserrat"/>
                <a:cs typeface="Montserrat"/>
                <a:sym typeface="Montserrat"/>
              </a:rPr>
              <a:t>: пОрты, аэропОрты, авиапОрты и т.д.</a:t>
            </a:r>
            <a:endParaRPr sz="1850">
              <a:solidFill>
                <a:srgbClr val="444444"/>
              </a:solidFill>
              <a:highlight>
                <a:srgbClr val="FFFFFF"/>
              </a:highlight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11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ru" sz="1850">
                <a:solidFill>
                  <a:srgbClr val="444444"/>
                </a:solidFill>
                <a:highlight>
                  <a:srgbClr val="FFFFFF"/>
                </a:highlight>
                <a:latin typeface="Montserrat"/>
                <a:ea typeface="Montserrat"/>
                <a:cs typeface="Montserrat"/>
                <a:sym typeface="Montserrat"/>
              </a:rPr>
              <a:t>на </a:t>
            </a:r>
            <a:r>
              <a:rPr b="1" lang="ru" sz="1850">
                <a:solidFill>
                  <a:srgbClr val="444444"/>
                </a:solidFill>
                <a:highlight>
                  <a:srgbClr val="FFFFFF"/>
                </a:highlight>
                <a:latin typeface="Montserrat"/>
                <a:ea typeface="Montserrat"/>
                <a:cs typeface="Montserrat"/>
                <a:sym typeface="Montserrat"/>
              </a:rPr>
              <a:t>вОд</a:t>
            </a:r>
            <a:r>
              <a:rPr lang="ru" sz="1850">
                <a:solidFill>
                  <a:srgbClr val="444444"/>
                </a:solidFill>
                <a:highlight>
                  <a:srgbClr val="FFFFFF"/>
                </a:highlight>
                <a:latin typeface="Montserrat"/>
                <a:ea typeface="Montserrat"/>
                <a:cs typeface="Montserrat"/>
                <a:sym typeface="Montserrat"/>
              </a:rPr>
              <a:t>: газопровОд, нефтепровОд, мусоропровОд, водопровОд</a:t>
            </a:r>
            <a:endParaRPr sz="1850">
              <a:solidFill>
                <a:srgbClr val="444444"/>
              </a:solidFill>
              <a:highlight>
                <a:srgbClr val="FFFFFF"/>
              </a:highlight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ru" sz="1850">
                <a:solidFill>
                  <a:srgbClr val="444444"/>
                </a:solidFill>
                <a:highlight>
                  <a:srgbClr val="FFFFFF"/>
                </a:highlight>
                <a:latin typeface="Montserrat"/>
                <a:ea typeface="Montserrat"/>
                <a:cs typeface="Montserrat"/>
                <a:sym typeface="Montserrat"/>
              </a:rPr>
              <a:t>на </a:t>
            </a:r>
            <a:r>
              <a:rPr b="1" lang="ru" sz="1850">
                <a:solidFill>
                  <a:srgbClr val="444444"/>
                </a:solidFill>
                <a:highlight>
                  <a:srgbClr val="FFFFFF"/>
                </a:highlight>
                <a:latin typeface="Montserrat"/>
                <a:ea typeface="Montserrat"/>
                <a:cs typeface="Montserrat"/>
                <a:sym typeface="Montserrat"/>
              </a:rPr>
              <a:t>лОг</a:t>
            </a:r>
            <a:r>
              <a:rPr lang="ru" sz="1850">
                <a:solidFill>
                  <a:srgbClr val="444444"/>
                </a:solidFill>
                <a:highlight>
                  <a:srgbClr val="FFFFFF"/>
                </a:highlight>
                <a:latin typeface="Montserrat"/>
                <a:ea typeface="Montserrat"/>
                <a:cs typeface="Montserrat"/>
                <a:sym typeface="Montserrat"/>
              </a:rPr>
              <a:t>: каталОг, диалОг, монолОг, </a:t>
            </a:r>
            <a:r>
              <a:rPr lang="ru" sz="1850">
                <a:solidFill>
                  <a:srgbClr val="B8312F"/>
                </a:solidFill>
                <a:highlight>
                  <a:srgbClr val="FFFFFF"/>
                </a:highlight>
                <a:latin typeface="Montserrat"/>
                <a:ea typeface="Montserrat"/>
                <a:cs typeface="Montserrat"/>
                <a:sym typeface="Montserrat"/>
              </a:rPr>
              <a:t>НО: анАлог</a:t>
            </a:r>
            <a:endParaRPr sz="1850">
              <a:solidFill>
                <a:srgbClr val="B8312F"/>
              </a:solidFill>
              <a:highlight>
                <a:srgbClr val="FFFFFF"/>
              </a:highlight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ru" sz="1850">
                <a:solidFill>
                  <a:srgbClr val="444444"/>
                </a:solidFill>
                <a:highlight>
                  <a:srgbClr val="FFFFFF"/>
                </a:highlight>
                <a:latin typeface="Montserrat"/>
                <a:ea typeface="Montserrat"/>
                <a:cs typeface="Montserrat"/>
                <a:sym typeface="Montserrat"/>
              </a:rPr>
              <a:t>на </a:t>
            </a:r>
            <a:r>
              <a:rPr b="1" lang="ru" sz="1850">
                <a:solidFill>
                  <a:srgbClr val="444444"/>
                </a:solidFill>
                <a:highlight>
                  <a:srgbClr val="FFFFFF"/>
                </a:highlight>
                <a:latin typeface="Montserrat"/>
                <a:ea typeface="Montserrat"/>
                <a:cs typeface="Montserrat"/>
                <a:sym typeface="Montserrat"/>
              </a:rPr>
              <a:t>мЕтр:</a:t>
            </a:r>
            <a:r>
              <a:rPr lang="ru" sz="1850">
                <a:solidFill>
                  <a:srgbClr val="444444"/>
                </a:solidFill>
                <a:highlight>
                  <a:srgbClr val="FFFFFF"/>
                </a:highlight>
                <a:latin typeface="Montserrat"/>
                <a:ea typeface="Montserrat"/>
                <a:cs typeface="Montserrat"/>
                <a:sym typeface="Montserrat"/>
              </a:rPr>
              <a:t> киломЕтр, сантимЕтр, децимЕтр, миллимЕтр</a:t>
            </a:r>
            <a:endParaRPr sz="1850">
              <a:solidFill>
                <a:srgbClr val="444444"/>
              </a:solidFill>
              <a:highlight>
                <a:srgbClr val="FFFFFF"/>
              </a:highlight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ru" sz="1850">
                <a:solidFill>
                  <a:srgbClr val="444444"/>
                </a:solidFill>
                <a:highlight>
                  <a:srgbClr val="FFFFFF"/>
                </a:highlight>
                <a:latin typeface="Montserrat"/>
                <a:ea typeface="Montserrat"/>
                <a:cs typeface="Montserrat"/>
                <a:sym typeface="Montserrat"/>
              </a:rPr>
              <a:t>на </a:t>
            </a:r>
            <a:r>
              <a:rPr b="1" lang="ru" sz="1850">
                <a:solidFill>
                  <a:srgbClr val="444444"/>
                </a:solidFill>
                <a:highlight>
                  <a:srgbClr val="FFFFFF"/>
                </a:highlight>
                <a:latin typeface="Montserrat"/>
                <a:ea typeface="Montserrat"/>
                <a:cs typeface="Montserrat"/>
                <a:sym typeface="Montserrat"/>
              </a:rPr>
              <a:t>зЫв</a:t>
            </a:r>
            <a:r>
              <a:rPr lang="ru" sz="1850">
                <a:solidFill>
                  <a:srgbClr val="444444"/>
                </a:solidFill>
                <a:highlight>
                  <a:srgbClr val="FFFFFF"/>
                </a:highlight>
                <a:latin typeface="Montserrat"/>
                <a:ea typeface="Montserrat"/>
                <a:cs typeface="Montserrat"/>
                <a:sym typeface="Montserrat"/>
              </a:rPr>
              <a:t>: созЫв, призЫв, отзЫв (чего-либо или кого-либо) но Отзыв на что-либо(рецензия)</a:t>
            </a:r>
            <a:endParaRPr sz="1850">
              <a:solidFill>
                <a:srgbClr val="444444"/>
              </a:solidFill>
              <a:highlight>
                <a:srgbClr val="FFFFFF"/>
              </a:highlight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ru" sz="1850">
                <a:solidFill>
                  <a:srgbClr val="444444"/>
                </a:solidFill>
                <a:highlight>
                  <a:srgbClr val="FFFFFF"/>
                </a:highlight>
                <a:latin typeface="Montserrat"/>
                <a:ea typeface="Montserrat"/>
                <a:cs typeface="Montserrat"/>
                <a:sym typeface="Montserrat"/>
              </a:rPr>
              <a:t>на </a:t>
            </a:r>
            <a:r>
              <a:rPr b="1" lang="ru" sz="1850">
                <a:solidFill>
                  <a:srgbClr val="444444"/>
                </a:solidFill>
                <a:highlight>
                  <a:srgbClr val="FFFFFF"/>
                </a:highlight>
                <a:latin typeface="Montserrat"/>
                <a:ea typeface="Montserrat"/>
                <a:cs typeface="Montserrat"/>
                <a:sym typeface="Montserrat"/>
              </a:rPr>
              <a:t>Яр</a:t>
            </a:r>
            <a:r>
              <a:rPr lang="ru" sz="1850">
                <a:solidFill>
                  <a:srgbClr val="444444"/>
                </a:solidFill>
                <a:highlight>
                  <a:srgbClr val="FFFFFF"/>
                </a:highlight>
                <a:latin typeface="Montserrat"/>
                <a:ea typeface="Montserrat"/>
                <a:cs typeface="Montserrat"/>
                <a:sym typeface="Montserrat"/>
              </a:rPr>
              <a:t>: школЯр, столЯр,доЯр, малЯр</a:t>
            </a:r>
            <a:endParaRPr sz="26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6"/>
          <p:cNvSpPr txBox="1"/>
          <p:nvPr>
            <p:ph idx="1" type="body"/>
          </p:nvPr>
        </p:nvSpPr>
        <p:spPr>
          <a:xfrm>
            <a:off x="2422512" y="6042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11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ru" sz="2050">
                <a:solidFill>
                  <a:srgbClr val="444444"/>
                </a:solidFill>
                <a:highlight>
                  <a:srgbClr val="FFFFFF"/>
                </a:highlight>
                <a:latin typeface="Montserrat"/>
                <a:ea typeface="Montserrat"/>
                <a:cs typeface="Montserrat"/>
                <a:sym typeface="Montserrat"/>
              </a:rPr>
              <a:t>4) Слова с Ё и с суффиксом ЁР: : </a:t>
            </a:r>
            <a:r>
              <a:rPr lang="ru" sz="2050">
                <a:highlight>
                  <a:srgbClr val="FFFFFF"/>
                </a:highlight>
                <a:latin typeface="Montserrat"/>
                <a:ea typeface="Montserrat"/>
                <a:cs typeface="Montserrat"/>
                <a:sym typeface="Montserrat"/>
              </a:rPr>
              <a:t>свЁкла, договорЁнность, стажЁр, шофЁр.</a:t>
            </a:r>
            <a:endParaRPr sz="2050">
              <a:highlight>
                <a:srgbClr val="FFFFFF"/>
              </a:highlight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11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ru" sz="2050">
                <a:highlight>
                  <a:srgbClr val="FFFFFF"/>
                </a:highlight>
                <a:latin typeface="Montserrat"/>
                <a:ea typeface="Montserrat"/>
                <a:cs typeface="Montserrat"/>
                <a:sym typeface="Montserrat"/>
              </a:rPr>
              <a:t>5) Неподвижное ударение в списке существительных от ФИПИ:</a:t>
            </a:r>
            <a:r>
              <a:rPr i="1" lang="ru" sz="2050">
                <a:highlight>
                  <a:srgbClr val="FFFFFF"/>
                </a:highlight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ru" sz="2050">
                <a:highlight>
                  <a:srgbClr val="FFFFFF"/>
                </a:highlight>
                <a:latin typeface="Montserrat"/>
                <a:ea typeface="Montserrat"/>
                <a:cs typeface="Montserrat"/>
                <a:sym typeface="Montserrat"/>
              </a:rPr>
              <a:t>бАнты, шАрфы, тОрты, срЕдства</a:t>
            </a:r>
            <a:endParaRPr sz="2050">
              <a:highlight>
                <a:srgbClr val="FFFFFF"/>
              </a:highlight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11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4" name="Google Shape;94;p17"/>
          <p:cNvGraphicFramePr/>
          <p:nvPr/>
        </p:nvGraphicFramePr>
        <p:xfrm>
          <a:off x="301825" y="14861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{CE9AA8A5-320D-4E51-A5A6-9C1737BEADE1}</a:tableStyleId>
              </a:tblPr>
              <a:tblGrid>
                <a:gridCol w="2846775"/>
                <a:gridCol w="2846775"/>
                <a:gridCol w="2846775"/>
              </a:tblGrid>
              <a:tr h="46792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700" u="sng"/>
                        <a:t>Ударение на первый слог</a:t>
                      </a:r>
                      <a:r>
                        <a:rPr lang="ru" sz="1700"/>
                        <a:t>:</a:t>
                      </a:r>
                      <a:endParaRPr sz="17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7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700"/>
                        <a:t>бАнты</a:t>
                      </a:r>
                      <a:endParaRPr sz="17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700"/>
                        <a:t>тОрты -тОртов</a:t>
                      </a:r>
                      <a:endParaRPr sz="17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700"/>
                        <a:t>шАрфы</a:t>
                      </a:r>
                      <a:endParaRPr sz="17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700"/>
                        <a:t>срЕдства</a:t>
                      </a:r>
                      <a:endParaRPr sz="17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700"/>
                        <a:t>Иксы</a:t>
                      </a:r>
                      <a:endParaRPr sz="17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700"/>
                        <a:t>крАны</a:t>
                      </a:r>
                      <a:endParaRPr sz="17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700"/>
                        <a:t>кОнусы-кОнусов</a:t>
                      </a:r>
                      <a:endParaRPr sz="17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700"/>
                        <a:t>лЕкторы-лЕкторов</a:t>
                      </a:r>
                      <a:endParaRPr sz="17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700"/>
                        <a:t>мЕстностей</a:t>
                      </a:r>
                      <a:endParaRPr sz="17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700"/>
                        <a:t>чЕлюстей  (НО:новостЕй)</a:t>
                      </a:r>
                      <a:endParaRPr sz="17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700"/>
                        <a:t>нЕдруг</a:t>
                      </a:r>
                      <a:endParaRPr sz="17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700"/>
                        <a:t>нОгтя</a:t>
                      </a:r>
                      <a:endParaRPr sz="17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700"/>
                        <a:t>Отрочество</a:t>
                      </a:r>
                      <a:endParaRPr sz="17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700"/>
                        <a:t>свЁкла</a:t>
                      </a:r>
                      <a:endParaRPr sz="17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700" u="sng"/>
                        <a:t>Ударение на второй слог:</a:t>
                      </a:r>
                      <a:r>
                        <a:rPr lang="ru" sz="1700"/>
                        <a:t> </a:t>
                      </a:r>
                      <a:endParaRPr sz="17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7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700"/>
                        <a:t>анАлог</a:t>
                      </a:r>
                      <a:endParaRPr sz="17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700"/>
                        <a:t>бухгАлтеров</a:t>
                      </a:r>
                      <a:endParaRPr sz="17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700"/>
                        <a:t>досУг</a:t>
                      </a:r>
                      <a:endParaRPr sz="17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700"/>
                        <a:t>недУГ</a:t>
                      </a:r>
                      <a:endParaRPr sz="17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700"/>
                        <a:t>коклЮш</a:t>
                      </a:r>
                      <a:endParaRPr sz="17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700"/>
                        <a:t>корЫсть</a:t>
                      </a:r>
                      <a:endParaRPr sz="17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700"/>
                        <a:t>кремЕнь</a:t>
                      </a:r>
                      <a:endParaRPr sz="17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700"/>
                        <a:t>лыжнЯ</a:t>
                      </a:r>
                      <a:endParaRPr sz="17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700"/>
                        <a:t>намЕрение</a:t>
                      </a:r>
                      <a:endParaRPr sz="17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700"/>
                        <a:t>нарОст</a:t>
                      </a:r>
                      <a:endParaRPr sz="17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700"/>
                        <a:t>придАное</a:t>
                      </a:r>
                      <a:endParaRPr sz="17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700"/>
                        <a:t>сирОты</a:t>
                      </a:r>
                      <a:endParaRPr sz="17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700" u="sng"/>
                        <a:t>Ударение на третий-четвертый слоги:</a:t>
                      </a:r>
                      <a:endParaRPr sz="1700" u="sng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700"/>
                        <a:t>вероисповЕдание</a:t>
                      </a:r>
                      <a:endParaRPr sz="17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700"/>
                        <a:t>новостЕй</a:t>
                      </a:r>
                      <a:endParaRPr sz="17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700"/>
                        <a:t>еретИк</a:t>
                      </a:r>
                      <a:endParaRPr sz="1700"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8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Ударение в прилагательных:</a:t>
            </a:r>
            <a:endParaRPr/>
          </a:p>
        </p:txBody>
      </p:sp>
      <p:sp>
        <p:nvSpPr>
          <p:cNvPr id="100" name="Google Shape;100;p18"/>
          <p:cNvSpPr txBox="1"/>
          <p:nvPr>
            <p:ph idx="1" type="body"/>
          </p:nvPr>
        </p:nvSpPr>
        <p:spPr>
          <a:xfrm>
            <a:off x="2410100" y="1152650"/>
            <a:ext cx="6321600" cy="34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100"/>
              <a:t>1) В прилагательных на лИва ударение падает на И (только в рамках орфоэпического словаря ЕГЭ)</a:t>
            </a:r>
            <a:endParaRPr sz="21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2100"/>
              <a:t>смазлИва, суетлИва, прозорлИва, болтлИва,</a:t>
            </a:r>
            <a:r>
              <a:rPr lang="ru" sz="2100">
                <a:solidFill>
                  <a:srgbClr val="FF0000"/>
                </a:solidFill>
              </a:rPr>
              <a:t> </a:t>
            </a:r>
            <a:endParaRPr sz="2100">
              <a:solidFill>
                <a:srgbClr val="FF0000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2100">
                <a:solidFill>
                  <a:srgbClr val="FF0000"/>
                </a:solidFill>
              </a:rPr>
              <a:t>НО: прожОрлива.</a:t>
            </a:r>
            <a:endParaRPr sz="2100">
              <a:solidFill>
                <a:srgbClr val="FF0000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ru" sz="2100"/>
              <a:t>2) В кратких прилагательных ж.р. ударение чаще всего падает на последний слог: умнА, ловкА, сильнА, </a:t>
            </a:r>
            <a:r>
              <a:rPr lang="ru" sz="2100">
                <a:solidFill>
                  <a:srgbClr val="FF0000"/>
                </a:solidFill>
              </a:rPr>
              <a:t>НО: красИва</a:t>
            </a:r>
            <a:endParaRPr sz="210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9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Ударение в сравнительной степени:</a:t>
            </a:r>
            <a:endParaRPr/>
          </a:p>
        </p:txBody>
      </p:sp>
      <p:sp>
        <p:nvSpPr>
          <p:cNvPr id="106" name="Google Shape;106;p19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108"/>
              <a:t>Если в краткой форме прилагательного ударение падает на последний слог, то в форме сравнительной степени ударение тоже будет падать на последний слог. Если же ударение падает на корень, то в сравнительной степени оно остается на корне: </a:t>
            </a:r>
            <a:r>
              <a:rPr i="1" lang="ru" sz="2108"/>
              <a:t>красИва - красИвее.</a:t>
            </a:r>
            <a:endParaRPr i="1" sz="2108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i="1" lang="ru" sz="2108"/>
              <a:t>беднА — беднЕе, важнА — важнЕе, вкуснА — вкуснЕе, грустнА — грустнЕе, веселА — веселЕе, зеленА — зеленЕе, холоднА — холоднЕе, </a:t>
            </a:r>
            <a:r>
              <a:rPr b="1" i="1" lang="ru" sz="2108"/>
              <a:t>красИва – красИвее</a:t>
            </a:r>
            <a:endParaRPr b="1" i="1" sz="2108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1" name="Google Shape;111;p20"/>
          <p:cNvGraphicFramePr/>
          <p:nvPr/>
        </p:nvGraphicFramePr>
        <p:xfrm>
          <a:off x="493950" y="41096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{CE9AA8A5-320D-4E51-A5A6-9C1737BEADE1}</a:tableStyleId>
              </a:tblPr>
              <a:tblGrid>
                <a:gridCol w="2718700"/>
                <a:gridCol w="2718700"/>
                <a:gridCol w="2718700"/>
              </a:tblGrid>
              <a:tr h="43215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000" u="sng"/>
                        <a:t>Ударение на первый слог:</a:t>
                      </a:r>
                      <a:endParaRPr sz="2000" u="sng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000"/>
                        <a:t>кУхонный</a:t>
                      </a:r>
                      <a:endParaRPr sz="2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000"/>
                        <a:t>слИвовый</a:t>
                      </a:r>
                      <a:endParaRPr sz="2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000"/>
                        <a:t>знАчимый</a:t>
                      </a:r>
                      <a:endParaRPr sz="2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000" u="sng"/>
                        <a:t>Ударение на второй слог:</a:t>
                      </a:r>
                      <a:endParaRPr sz="2000" u="sng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000"/>
                        <a:t>оптОвый</a:t>
                      </a:r>
                      <a:endParaRPr sz="20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000"/>
                        <a:t>прожОрлива</a:t>
                      </a:r>
                      <a:endParaRPr sz="2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000" u="sng"/>
                        <a:t>Ударение на третий-четвертый слоги:</a:t>
                      </a:r>
                      <a:endParaRPr sz="2000" u="sng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2000"/>
                        <a:t>мозаИчный</a:t>
                      </a:r>
                      <a:endParaRPr sz="2000"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1"/>
          <p:cNvSpPr txBox="1"/>
          <p:nvPr>
            <p:ph type="title"/>
          </p:nvPr>
        </p:nvSpPr>
        <p:spPr>
          <a:xfrm>
            <a:off x="2410100" y="402425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Ударение в глаголах:</a:t>
            </a:r>
            <a:endParaRPr/>
          </a:p>
        </p:txBody>
      </p:sp>
      <p:sp>
        <p:nvSpPr>
          <p:cNvPr id="117" name="Google Shape;117;p21"/>
          <p:cNvSpPr txBox="1"/>
          <p:nvPr>
            <p:ph idx="1" type="body"/>
          </p:nvPr>
        </p:nvSpPr>
        <p:spPr>
          <a:xfrm>
            <a:off x="2410100" y="1037825"/>
            <a:ext cx="6612600" cy="3904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1) В инфинитивах ударение падает на Ить, Ать, Ять, ировАть (ПО СЛОВНИКУ): включИть, воспринЯть, воссоздАть, опломбировАть, формировАть, нормировАть, сортировАть, премировАть…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/>
              <a:t>Исключения на ИТЬ: опОшлить, озлОбить, клЕить, освЕдомиться, откУпорить, принУдить, дозИровать, предвосхИтить.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/>
              <a:t>Исключения на АТЬ/ЯТЬ : чЕрпать, исчЕрпать, щЁлкать.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ru"/>
              <a:t>2) В личных формах глаголов на Ишь, Ит, Им, Ите: включИшь, включИте, обзвонИте, облегчИт и др.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wiss">
  <a:themeElements>
    <a:clrScheme name="Swiss">
      <a:dk1>
        <a:srgbClr val="F46524"/>
      </a:dk1>
      <a:lt1>
        <a:srgbClr val="FFFFFF"/>
      </a:lt1>
      <a:dk2>
        <a:srgbClr val="000000"/>
      </a:dk2>
      <a:lt2>
        <a:srgbClr val="757575"/>
      </a:lt2>
      <a:accent1>
        <a:srgbClr val="01579B"/>
      </a:accent1>
      <a:accent2>
        <a:srgbClr val="27C7BD"/>
      </a:accent2>
      <a:accent3>
        <a:srgbClr val="0099E8"/>
      </a:accent3>
      <a:accent4>
        <a:srgbClr val="51B9A3"/>
      </a:accent4>
      <a:accent5>
        <a:srgbClr val="FB8C00"/>
      </a:accent5>
      <a:accent6>
        <a:srgbClr val="FFAE88"/>
      </a:accent6>
      <a:hlink>
        <a:srgbClr val="0277BD"/>
      </a:hlink>
      <a:folHlink>
        <a:srgbClr val="0277B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