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</p:sldIdLst>
  <p:sldSz cx="9144000" cy="6858000" type="screen4x3"/>
  <p:notesSz cx="6858000" cy="9144000"/>
  <p:custDataLst>
    <p:tags r:id="rId26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B3442-2E2C-413F-9608-12D7C41CC12D}" type="datetimeFigureOut">
              <a:rPr lang="ru-RU" smtClean="0"/>
              <a:pPr/>
              <a:t>03.02.2017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87EE3-9CA2-491E-9D8B-9838A782D5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B3442-2E2C-413F-9608-12D7C41CC12D}" type="datetimeFigureOut">
              <a:rPr lang="ru-RU" smtClean="0"/>
              <a:pPr/>
              <a:t>03.02.2017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87EE3-9CA2-491E-9D8B-9838A782D5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B3442-2E2C-413F-9608-12D7C41CC12D}" type="datetimeFigureOut">
              <a:rPr lang="ru-RU" smtClean="0"/>
              <a:pPr/>
              <a:t>03.02.2017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87EE3-9CA2-491E-9D8B-9838A782D5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B3442-2E2C-413F-9608-12D7C41CC12D}" type="datetimeFigureOut">
              <a:rPr lang="ru-RU" smtClean="0"/>
              <a:pPr/>
              <a:t>03.02.2017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87EE3-9CA2-491E-9D8B-9838A782D5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B3442-2E2C-413F-9608-12D7C41CC12D}" type="datetimeFigureOut">
              <a:rPr lang="ru-RU" smtClean="0"/>
              <a:pPr/>
              <a:t>03.02.2017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87EE3-9CA2-491E-9D8B-9838A782D5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B3442-2E2C-413F-9608-12D7C41CC12D}" type="datetimeFigureOut">
              <a:rPr lang="ru-RU" smtClean="0"/>
              <a:pPr/>
              <a:t>03.02.2017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87EE3-9CA2-491E-9D8B-9838A782D5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B3442-2E2C-413F-9608-12D7C41CC12D}" type="datetimeFigureOut">
              <a:rPr lang="ru-RU" smtClean="0"/>
              <a:pPr/>
              <a:t>03.02.2017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87EE3-9CA2-491E-9D8B-9838A782D5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B3442-2E2C-413F-9608-12D7C41CC12D}" type="datetimeFigureOut">
              <a:rPr lang="ru-RU" smtClean="0"/>
              <a:pPr/>
              <a:t>03.02.2017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87EE3-9CA2-491E-9D8B-9838A782D5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B3442-2E2C-413F-9608-12D7C41CC12D}" type="datetimeFigureOut">
              <a:rPr lang="ru-RU" smtClean="0"/>
              <a:pPr/>
              <a:t>03.02.2017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87EE3-9CA2-491E-9D8B-9838A782D5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B3442-2E2C-413F-9608-12D7C41CC12D}" type="datetimeFigureOut">
              <a:rPr lang="ru-RU" smtClean="0"/>
              <a:pPr/>
              <a:t>03.02.2017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87EE3-9CA2-491E-9D8B-9838A782D5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B3442-2E2C-413F-9608-12D7C41CC12D}" type="datetimeFigureOut">
              <a:rPr lang="ru-RU" smtClean="0"/>
              <a:pPr/>
              <a:t>03.02.2017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87EE3-9CA2-491E-9D8B-9838A782D5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2B3442-2E2C-413F-9608-12D7C41CC12D}" type="datetimeFigureOut">
              <a:rPr lang="ru-RU" smtClean="0"/>
              <a:pPr/>
              <a:t>03.02.2017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587EE3-9CA2-491E-9D8B-9838A782D50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2237378"/>
          </a:xfrm>
        </p:spPr>
        <p:txBody>
          <a:bodyPr>
            <a:noAutofit/>
          </a:bodyPr>
          <a:lstStyle/>
          <a:p>
            <a:r>
              <a:rPr lang="en-US" sz="8800" b="1" i="1" dirty="0" smtClean="0">
                <a:solidFill>
                  <a:srgbClr val="FF0000"/>
                </a:solidFill>
              </a:rPr>
              <a:t>Northern Ireland</a:t>
            </a:r>
            <a:endParaRPr lang="ru-RU" sz="8800" b="1" i="1" dirty="0">
              <a:solidFill>
                <a:srgbClr val="FF000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rekom\Desktop\539043_plyaj_v_ballintoy_grafstvo_antrim_severnaya_irland_3961x2971_(www.GdeFon.ru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42976" y="3286124"/>
            <a:ext cx="3286148" cy="2464784"/>
          </a:xfrm>
          <a:prstGeom prst="rect">
            <a:avLst/>
          </a:prstGeom>
          <a:noFill/>
        </p:spPr>
      </p:pic>
      <p:pic>
        <p:nvPicPr>
          <p:cNvPr id="1027" name="Picture 3" descr="C:\Users\rekom\Desktop\ph0518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57753" y="3285484"/>
            <a:ext cx="3286148" cy="24171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i="1" dirty="0" smtClean="0">
                <a:solidFill>
                  <a:srgbClr val="FF0000"/>
                </a:solidFill>
              </a:rPr>
              <a:t>Education</a:t>
            </a:r>
            <a:endParaRPr lang="ru-RU" sz="6600" b="1" i="1" dirty="0">
              <a:solidFill>
                <a:srgbClr val="FF000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i="1" dirty="0" smtClean="0">
                <a:solidFill>
                  <a:srgbClr val="C00000"/>
                </a:solidFill>
              </a:rPr>
              <a:t>     In Northern Ireland education is compulsory for all children aged 5 to 16 years old.</a:t>
            </a:r>
          </a:p>
          <a:p>
            <a:pPr>
              <a:buNone/>
            </a:pPr>
            <a:r>
              <a:rPr lang="en-US" b="1" i="1" dirty="0" smtClean="0">
                <a:solidFill>
                  <a:srgbClr val="002060"/>
                </a:solidFill>
              </a:rPr>
              <a:t>     </a:t>
            </a:r>
            <a:r>
              <a:rPr lang="ru-RU" b="1" i="1" dirty="0" smtClean="0">
                <a:solidFill>
                  <a:srgbClr val="002060"/>
                </a:solidFill>
              </a:rPr>
              <a:t>В Северной Ирландии обучение обязательное для всех детей в возрасте от 5 до 16 лет.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10242" name="Picture 2" descr="C:\Users\rekom\Desktop\227510_2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14414" y="1357298"/>
            <a:ext cx="3429024" cy="2363389"/>
          </a:xfrm>
          <a:prstGeom prst="rect">
            <a:avLst/>
          </a:prstGeom>
          <a:noFill/>
        </p:spPr>
      </p:pic>
      <p:pic>
        <p:nvPicPr>
          <p:cNvPr id="10243" name="Picture 3" descr="C:\Users\rekom\Desktop\2013-04-18-derry-g10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285852" y="3857628"/>
            <a:ext cx="3357586" cy="22383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i="1" dirty="0" smtClean="0">
                <a:solidFill>
                  <a:srgbClr val="FF0000"/>
                </a:solidFill>
              </a:rPr>
              <a:t>Agricultural products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    </a:t>
            </a:r>
            <a:r>
              <a:rPr lang="en-US" b="1" i="1" dirty="0" smtClean="0">
                <a:solidFill>
                  <a:srgbClr val="C00000"/>
                </a:solidFill>
              </a:rPr>
              <a:t>The main agricultural products are eggs, milk, meat, bacon, oats, barley and potatoes .</a:t>
            </a:r>
            <a:endParaRPr lang="ru-RU" b="1" i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b="1" i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    Главными продуктами сельского хозяйства здесь являются яйца, молоко, мясо, бекон, овес, картофель и ячмень.</a:t>
            </a:r>
          </a:p>
          <a:p>
            <a:endParaRPr lang="ru-RU" b="1" i="1" dirty="0">
              <a:solidFill>
                <a:srgbClr val="002060"/>
              </a:solidFill>
            </a:endParaRPr>
          </a:p>
        </p:txBody>
      </p:sp>
      <p:pic>
        <p:nvPicPr>
          <p:cNvPr id="11266" name="Picture 2" descr="C:\Users\rekom\Desktop\bf6531013bc7ec99dd0f2822d778863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42976" y="1357298"/>
            <a:ext cx="3257544" cy="2443158"/>
          </a:xfrm>
          <a:prstGeom prst="rect">
            <a:avLst/>
          </a:prstGeom>
          <a:noFill/>
        </p:spPr>
      </p:pic>
      <p:pic>
        <p:nvPicPr>
          <p:cNvPr id="11267" name="Picture 3" descr="C:\Users\rekom\Desktop\4290724_orig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214414" y="3929066"/>
            <a:ext cx="3214710" cy="24125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i="1" dirty="0" smtClean="0">
                <a:solidFill>
                  <a:srgbClr val="FF0000"/>
                </a:solidFill>
              </a:rPr>
              <a:t>Industry</a:t>
            </a:r>
            <a:endParaRPr lang="ru-RU" sz="6600" b="1" i="1" dirty="0">
              <a:solidFill>
                <a:srgbClr val="FF000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b="1" i="1" dirty="0" smtClean="0">
                <a:solidFill>
                  <a:srgbClr val="C00000"/>
                </a:solidFill>
              </a:rPr>
              <a:t>     Industry is concentrated in the areas of major ports.  Northern Ireland has lignite, iron ore, limestone , sand and gravel.</a:t>
            </a:r>
          </a:p>
          <a:p>
            <a:pPr>
              <a:buNone/>
            </a:pPr>
            <a:r>
              <a:rPr lang="en-US" b="1" i="1" dirty="0" smtClean="0">
                <a:solidFill>
                  <a:srgbClr val="002060"/>
                </a:solidFill>
              </a:rPr>
              <a:t>     </a:t>
            </a:r>
            <a:r>
              <a:rPr lang="ru-RU" b="1" i="1" dirty="0" smtClean="0">
                <a:solidFill>
                  <a:srgbClr val="002060"/>
                </a:solidFill>
              </a:rPr>
              <a:t>Промышленность сосредоточена в районах крупных портов. На территории Северной Ирландии обнаружены бурый уголь, железная руда</a:t>
            </a:r>
            <a:r>
              <a:rPr lang="en-US" b="1" i="1" dirty="0" smtClean="0">
                <a:solidFill>
                  <a:srgbClr val="002060"/>
                </a:solidFill>
              </a:rPr>
              <a:t>, </a:t>
            </a:r>
            <a:r>
              <a:rPr lang="ru-RU" b="1" i="1" dirty="0" smtClean="0">
                <a:solidFill>
                  <a:srgbClr val="002060"/>
                </a:solidFill>
              </a:rPr>
              <a:t>известняк, песок, щебень.</a:t>
            </a:r>
          </a:p>
          <a:p>
            <a:pPr>
              <a:buNone/>
            </a:pPr>
            <a:endParaRPr lang="ru-RU" b="1" i="1" dirty="0" smtClean="0">
              <a:solidFill>
                <a:srgbClr val="C00000"/>
              </a:solidFill>
            </a:endParaRPr>
          </a:p>
          <a:p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12290" name="Picture 2" descr="C:\Users\rekom\Desktop\Prim-7-B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71604" y="1357298"/>
            <a:ext cx="3000396" cy="2249085"/>
          </a:xfrm>
          <a:prstGeom prst="rect">
            <a:avLst/>
          </a:prstGeom>
          <a:noFill/>
        </p:spPr>
      </p:pic>
      <p:pic>
        <p:nvPicPr>
          <p:cNvPr id="12291" name="Picture 3" descr="C:\Users\rekom\Desktop\37769-1u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617688" y="3857628"/>
            <a:ext cx="2954312" cy="2214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i="1" dirty="0" smtClean="0">
                <a:solidFill>
                  <a:srgbClr val="FF0000"/>
                </a:solidFill>
              </a:rPr>
              <a:t> Belfast </a:t>
            </a: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b="1" i="1" dirty="0" smtClean="0">
                <a:solidFill>
                  <a:srgbClr val="C00000"/>
                </a:solidFill>
              </a:rPr>
              <a:t>    Belfast is the capital of Northern Ireland since 1921.</a:t>
            </a:r>
            <a:endParaRPr lang="ru-RU" b="1" i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en-US" b="1" i="1" dirty="0" smtClean="0">
                <a:solidFill>
                  <a:srgbClr val="002060"/>
                </a:solidFill>
              </a:rPr>
              <a:t>     </a:t>
            </a:r>
            <a:r>
              <a:rPr lang="ru-RU" b="1" i="1" dirty="0" smtClean="0">
                <a:solidFill>
                  <a:srgbClr val="002060"/>
                </a:solidFill>
              </a:rPr>
              <a:t>Белфаст – столица Северной Ирландии с 1921 года. </a:t>
            </a:r>
          </a:p>
          <a:p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13314" name="Picture 2" descr="C:\Users\rekom\Desktop\15113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00166" y="1428736"/>
            <a:ext cx="2971792" cy="2050536"/>
          </a:xfrm>
          <a:prstGeom prst="rect">
            <a:avLst/>
          </a:prstGeom>
          <a:noFill/>
        </p:spPr>
      </p:pic>
      <p:pic>
        <p:nvPicPr>
          <p:cNvPr id="13315" name="Picture 3" descr="C:\Users\rekom\Desktop\76_1237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142976" y="3643314"/>
            <a:ext cx="3452810" cy="23004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i="1" dirty="0" smtClean="0">
                <a:solidFill>
                  <a:srgbClr val="FF0000"/>
                </a:solidFill>
              </a:rPr>
              <a:t>Transport</a:t>
            </a:r>
            <a:endParaRPr lang="ru-RU" sz="6600" b="1" i="1" dirty="0">
              <a:solidFill>
                <a:srgbClr val="FF000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b="1" i="1" dirty="0" smtClean="0">
                <a:solidFill>
                  <a:srgbClr val="C00000"/>
                </a:solidFill>
              </a:rPr>
              <a:t>     Most residents move their cars. Public transport </a:t>
            </a:r>
            <a:r>
              <a:rPr lang="ru-RU" b="1" i="1" dirty="0" smtClean="0">
                <a:solidFill>
                  <a:srgbClr val="C00000"/>
                </a:solidFill>
              </a:rPr>
              <a:t>- </a:t>
            </a:r>
            <a:r>
              <a:rPr lang="en-US" b="1" i="1" dirty="0" smtClean="0">
                <a:solidFill>
                  <a:srgbClr val="C00000"/>
                </a:solidFill>
              </a:rPr>
              <a:t>buses . There are two airports , railway station and port.</a:t>
            </a:r>
          </a:p>
          <a:p>
            <a:pPr>
              <a:buNone/>
            </a:pPr>
            <a:r>
              <a:rPr lang="en-US" b="1" i="1" dirty="0" smtClean="0">
                <a:solidFill>
                  <a:srgbClr val="002060"/>
                </a:solidFill>
              </a:rPr>
              <a:t>    </a:t>
            </a:r>
            <a:r>
              <a:rPr lang="ru-RU" b="1" i="1" dirty="0" smtClean="0">
                <a:solidFill>
                  <a:srgbClr val="002060"/>
                </a:solidFill>
              </a:rPr>
              <a:t> Большинство горожан передвигаются на собственных автомобилях. Городской общественный транспорт представлен автобусами. Имеется два аэропорта, железнодорожный вокзал и порт.</a:t>
            </a:r>
          </a:p>
          <a:p>
            <a:pPr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  <p:pic>
        <p:nvPicPr>
          <p:cNvPr id="14338" name="Picture 2" descr="C:\Users\rekom\Desktop\123251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71538" y="1428736"/>
            <a:ext cx="3571900" cy="2304992"/>
          </a:xfrm>
          <a:prstGeom prst="rect">
            <a:avLst/>
          </a:prstGeom>
          <a:noFill/>
        </p:spPr>
      </p:pic>
      <p:pic>
        <p:nvPicPr>
          <p:cNvPr id="14339" name="Picture 3" descr="C:\Users\rekom\Desktop\87577167_IrlandiyaVnutrenniytransportDvuhtazhnyavtobus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214414" y="3857628"/>
            <a:ext cx="3230554" cy="24229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i="1" dirty="0" err="1" smtClean="0">
                <a:solidFill>
                  <a:srgbClr val="FF0000"/>
                </a:solidFill>
              </a:rPr>
              <a:t>Donegall</a:t>
            </a:r>
            <a:r>
              <a:rPr lang="en-US" sz="6000" b="1" i="1" dirty="0" smtClean="0">
                <a:solidFill>
                  <a:srgbClr val="FF0000"/>
                </a:solidFill>
              </a:rPr>
              <a:t> Square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i="1" dirty="0" smtClean="0">
                <a:solidFill>
                  <a:srgbClr val="C00000"/>
                </a:solidFill>
              </a:rPr>
              <a:t>    The main feature of the center is </a:t>
            </a:r>
            <a:r>
              <a:rPr lang="en-US" b="1" i="1" dirty="0" err="1" smtClean="0">
                <a:solidFill>
                  <a:srgbClr val="C00000"/>
                </a:solidFill>
              </a:rPr>
              <a:t>Donegall</a:t>
            </a:r>
            <a:r>
              <a:rPr lang="en-US" b="1" i="1" dirty="0" smtClean="0">
                <a:solidFill>
                  <a:srgbClr val="C00000"/>
                </a:solidFill>
              </a:rPr>
              <a:t> Square, surrounded by the monuments of the Victorian era.</a:t>
            </a:r>
          </a:p>
          <a:p>
            <a:pPr>
              <a:buNone/>
            </a:pPr>
            <a:r>
              <a:rPr lang="en-US" b="1" i="1" dirty="0" smtClean="0">
                <a:solidFill>
                  <a:srgbClr val="002060"/>
                </a:solidFill>
              </a:rPr>
              <a:t>     </a:t>
            </a:r>
            <a:r>
              <a:rPr lang="ru-RU" b="1" i="1" dirty="0" smtClean="0">
                <a:solidFill>
                  <a:srgbClr val="002060"/>
                </a:solidFill>
              </a:rPr>
              <a:t>Основной отличительной чертой центра является площадь </a:t>
            </a:r>
            <a:r>
              <a:rPr lang="ru-RU" b="1" i="1" dirty="0" err="1" smtClean="0">
                <a:solidFill>
                  <a:srgbClr val="002060"/>
                </a:solidFill>
              </a:rPr>
              <a:t>Донегалл</a:t>
            </a:r>
            <a:r>
              <a:rPr lang="ru-RU" b="1" i="1" dirty="0" smtClean="0">
                <a:solidFill>
                  <a:srgbClr val="002060"/>
                </a:solidFill>
              </a:rPr>
              <a:t>, окруженная  памятниками викторианской эпохи. 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15362" name="Picture 2" descr="C:\Users\rekom\Desktop\76_1237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42976" y="1428736"/>
            <a:ext cx="3357586" cy="2236991"/>
          </a:xfrm>
          <a:prstGeom prst="rect">
            <a:avLst/>
          </a:prstGeom>
          <a:noFill/>
        </p:spPr>
      </p:pic>
      <p:pic>
        <p:nvPicPr>
          <p:cNvPr id="15363" name="Picture 3" descr="C:\Users\rekom\Desktop\belfast6_b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214414" y="3857628"/>
            <a:ext cx="3286148" cy="2187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i="1" dirty="0" smtClean="0">
                <a:solidFill>
                  <a:srgbClr val="FF0000"/>
                </a:solidFill>
              </a:rPr>
              <a:t>Linen Hall</a:t>
            </a: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b="1" i="1" dirty="0" smtClean="0">
                <a:solidFill>
                  <a:srgbClr val="C00000"/>
                </a:solidFill>
              </a:rPr>
              <a:t>    There is also a library Linen Hall, which holds the main treasures of Irish Literature .</a:t>
            </a:r>
          </a:p>
          <a:p>
            <a:pPr>
              <a:buNone/>
            </a:pPr>
            <a:r>
              <a:rPr lang="en-US" b="1" i="1" dirty="0" smtClean="0">
                <a:solidFill>
                  <a:srgbClr val="C00000"/>
                </a:solidFill>
              </a:rPr>
              <a:t>     </a:t>
            </a:r>
            <a:r>
              <a:rPr lang="ru-RU" b="1" i="1" dirty="0" smtClean="0">
                <a:solidFill>
                  <a:srgbClr val="002060"/>
                </a:solidFill>
              </a:rPr>
              <a:t>Здесь также находится библиотека </a:t>
            </a:r>
            <a:r>
              <a:rPr lang="ru-RU" b="1" i="1" dirty="0" err="1" smtClean="0">
                <a:solidFill>
                  <a:srgbClr val="002060"/>
                </a:solidFill>
              </a:rPr>
              <a:t>Линен</a:t>
            </a:r>
            <a:r>
              <a:rPr lang="ru-RU" b="1" i="1" dirty="0" smtClean="0">
                <a:solidFill>
                  <a:srgbClr val="002060"/>
                </a:solidFill>
              </a:rPr>
              <a:t> Холл, в которой хранятся основные сокровища ирландской литературы.</a:t>
            </a:r>
          </a:p>
          <a:p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16386" name="Picture 2" descr="C:\Users\rekom\Desktop\belfast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34" y="2214554"/>
            <a:ext cx="4038600" cy="30434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i="1" dirty="0" err="1" smtClean="0">
                <a:solidFill>
                  <a:srgbClr val="FF0000"/>
                </a:solidFill>
              </a:rPr>
              <a:t>Entriz</a:t>
            </a: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b="1" i="1" dirty="0" smtClean="0">
                <a:solidFill>
                  <a:srgbClr val="C00000"/>
                </a:solidFill>
              </a:rPr>
              <a:t>    District High St. is in the north of Belfast. It is known as </a:t>
            </a:r>
            <a:r>
              <a:rPr lang="en-US" b="1" i="1" dirty="0" err="1" smtClean="0">
                <a:solidFill>
                  <a:srgbClr val="C00000"/>
                </a:solidFill>
              </a:rPr>
              <a:t>Entriz</a:t>
            </a:r>
            <a:r>
              <a:rPr lang="en-US" b="1" i="1" dirty="0" smtClean="0">
                <a:solidFill>
                  <a:srgbClr val="C00000"/>
                </a:solidFill>
              </a:rPr>
              <a:t>.</a:t>
            </a:r>
            <a:endParaRPr lang="ru-RU" b="1" i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en-US" b="1" i="1" dirty="0" smtClean="0">
                <a:solidFill>
                  <a:srgbClr val="002060"/>
                </a:solidFill>
              </a:rPr>
              <a:t>    </a:t>
            </a:r>
            <a:r>
              <a:rPr lang="ru-RU" b="1" i="1" dirty="0" smtClean="0">
                <a:solidFill>
                  <a:srgbClr val="002060"/>
                </a:solidFill>
              </a:rPr>
              <a:t>Район Хай </a:t>
            </a:r>
            <a:r>
              <a:rPr lang="ru-RU" b="1" i="1" dirty="0" err="1" smtClean="0">
                <a:solidFill>
                  <a:srgbClr val="002060"/>
                </a:solidFill>
              </a:rPr>
              <a:t>Сент</a:t>
            </a:r>
            <a:r>
              <a:rPr lang="en-US" b="1" i="1" dirty="0" smtClean="0">
                <a:solidFill>
                  <a:srgbClr val="002060"/>
                </a:solidFill>
              </a:rPr>
              <a:t> </a:t>
            </a:r>
            <a:r>
              <a:rPr lang="ru-RU" b="1" i="1" dirty="0" smtClean="0">
                <a:solidFill>
                  <a:srgbClr val="002060"/>
                </a:solidFill>
              </a:rPr>
              <a:t>находится на севере Белфаста. Он известен под названием </a:t>
            </a:r>
            <a:r>
              <a:rPr lang="ru-RU" b="1" i="1" dirty="0" err="1" smtClean="0">
                <a:solidFill>
                  <a:srgbClr val="002060"/>
                </a:solidFill>
              </a:rPr>
              <a:t>Энтриз</a:t>
            </a:r>
            <a:r>
              <a:rPr lang="ru-RU" b="1" i="1" dirty="0" smtClean="0">
                <a:solidFill>
                  <a:srgbClr val="002060"/>
                </a:solidFill>
              </a:rPr>
              <a:t>. </a:t>
            </a:r>
          </a:p>
          <a:p>
            <a:endParaRPr lang="ru-RU" dirty="0"/>
          </a:p>
        </p:txBody>
      </p:sp>
      <p:pic>
        <p:nvPicPr>
          <p:cNvPr id="17410" name="Picture 2" descr="C:\Users\rekom\Desktop\34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10" y="2285992"/>
            <a:ext cx="4038600" cy="3028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i="1" dirty="0" smtClean="0">
                <a:solidFill>
                  <a:srgbClr val="FF0000"/>
                </a:solidFill>
              </a:rPr>
              <a:t> Large building </a:t>
            </a: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38642" cy="4525963"/>
          </a:xfrm>
        </p:spPr>
        <p:txBody>
          <a:bodyPr/>
          <a:lstStyle/>
          <a:p>
            <a:pPr>
              <a:buNone/>
            </a:pPr>
            <a:r>
              <a:rPr lang="en-US" b="1" i="1" dirty="0" smtClean="0">
                <a:solidFill>
                  <a:srgbClr val="C00000"/>
                </a:solidFill>
              </a:rPr>
              <a:t>     Grand Opera House is one of the most famous building in Belfast.</a:t>
            </a:r>
            <a:endParaRPr lang="ru-RU" b="1" i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en-US" b="1" i="1" dirty="0" smtClean="0">
                <a:solidFill>
                  <a:srgbClr val="C00000"/>
                </a:solidFill>
              </a:rPr>
              <a:t>   </a:t>
            </a:r>
          </a:p>
          <a:p>
            <a:pPr>
              <a:buNone/>
            </a:pPr>
            <a:r>
              <a:rPr lang="en-US" b="1" i="1" dirty="0" smtClean="0">
                <a:solidFill>
                  <a:srgbClr val="002060"/>
                </a:solidFill>
              </a:rPr>
              <a:t>      </a:t>
            </a:r>
            <a:r>
              <a:rPr lang="ru-RU" b="1" i="1" dirty="0" smtClean="0">
                <a:solidFill>
                  <a:srgbClr val="002060"/>
                </a:solidFill>
              </a:rPr>
              <a:t>Оперный театр является одним из самых знаменитых зданий в Белфасте.</a:t>
            </a:r>
            <a:endParaRPr lang="ru-RU" b="1" i="1" dirty="0">
              <a:solidFill>
                <a:srgbClr val="002060"/>
              </a:solidFill>
            </a:endParaRPr>
          </a:p>
        </p:txBody>
      </p:sp>
      <p:pic>
        <p:nvPicPr>
          <p:cNvPr id="18435" name="Picture 3" descr="C:\Users\rekom\Desktop\TopHat_248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71538" y="1428736"/>
            <a:ext cx="3571900" cy="2375314"/>
          </a:xfrm>
          <a:prstGeom prst="rect">
            <a:avLst/>
          </a:prstGeom>
          <a:noFill/>
        </p:spPr>
      </p:pic>
      <p:pic>
        <p:nvPicPr>
          <p:cNvPr id="18436" name="Picture 4" descr="C:\Users\rekom\Desktop\joseph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142976" y="3953065"/>
            <a:ext cx="3500462" cy="2324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i="1" dirty="0" smtClean="0">
                <a:solidFill>
                  <a:srgbClr val="FF0000"/>
                </a:solidFill>
              </a:rPr>
              <a:t> History and culture 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i="1" dirty="0" smtClean="0">
                <a:solidFill>
                  <a:srgbClr val="C00000"/>
                </a:solidFill>
              </a:rPr>
              <a:t>    History and culture of the city is presented in Ulster Museum near the University of Queens .</a:t>
            </a:r>
            <a:endParaRPr lang="ru-RU" b="1" i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en-US" b="1" i="1" dirty="0" smtClean="0">
                <a:solidFill>
                  <a:srgbClr val="002060"/>
                </a:solidFill>
              </a:rPr>
              <a:t>     </a:t>
            </a:r>
            <a:r>
              <a:rPr lang="ru-RU" b="1" i="1" dirty="0" smtClean="0">
                <a:solidFill>
                  <a:srgbClr val="002060"/>
                </a:solidFill>
              </a:rPr>
              <a:t>История и культура города представлены в </a:t>
            </a:r>
            <a:r>
              <a:rPr lang="ru-RU" b="1" i="1" dirty="0" err="1" smtClean="0">
                <a:solidFill>
                  <a:srgbClr val="002060"/>
                </a:solidFill>
              </a:rPr>
              <a:t>Ольстерском</a:t>
            </a:r>
            <a:r>
              <a:rPr lang="ru-RU" b="1" i="1" dirty="0" smtClean="0">
                <a:solidFill>
                  <a:srgbClr val="002060"/>
                </a:solidFill>
              </a:rPr>
              <a:t> Музее рядом с университетом </a:t>
            </a:r>
            <a:r>
              <a:rPr lang="ru-RU" b="1" i="1" dirty="0" err="1" smtClean="0">
                <a:solidFill>
                  <a:srgbClr val="002060"/>
                </a:solidFill>
              </a:rPr>
              <a:t>Квинс</a:t>
            </a:r>
            <a:r>
              <a:rPr lang="ru-RU" b="1" i="1" dirty="0" smtClean="0">
                <a:solidFill>
                  <a:srgbClr val="002060"/>
                </a:solidFill>
              </a:rPr>
              <a:t>.</a:t>
            </a:r>
          </a:p>
          <a:p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19458" name="Picture 2" descr="C:\Users\rekom\Desktop\main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42976" y="1357298"/>
            <a:ext cx="3500462" cy="2263851"/>
          </a:xfrm>
          <a:prstGeom prst="rect">
            <a:avLst/>
          </a:prstGeom>
          <a:noFill/>
        </p:spPr>
      </p:pic>
      <p:pic>
        <p:nvPicPr>
          <p:cNvPr id="19459" name="Picture 3" descr="C:\Users\rekom\Desktop\192a6637cb1bc031fb9cf71150ca234b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71538" y="3857628"/>
            <a:ext cx="3714776" cy="22288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FF0000"/>
                </a:solidFill>
              </a:rPr>
              <a:t> </a:t>
            </a:r>
            <a:r>
              <a:rPr lang="en-US" sz="5400" b="1" i="1" dirty="0" smtClean="0">
                <a:solidFill>
                  <a:srgbClr val="FF0000"/>
                </a:solidFill>
              </a:rPr>
              <a:t>Northern Ireland 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3100" b="1" i="1" dirty="0" smtClean="0">
                <a:solidFill>
                  <a:srgbClr val="C00000"/>
                </a:solidFill>
              </a:rPr>
              <a:t>     </a:t>
            </a:r>
            <a:r>
              <a:rPr lang="en-US" sz="3100" b="1" i="1" dirty="0" smtClean="0">
                <a:solidFill>
                  <a:srgbClr val="C00000"/>
                </a:solidFill>
              </a:rPr>
              <a:t>Northern Ireland is a part of the United Kingdom of Great Britain and Northern Ireland. It is situated in the northeast of the island of Ireland .</a:t>
            </a:r>
            <a:endParaRPr lang="ru-RU" sz="3100" b="1" i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3100" b="1" i="1" dirty="0" smtClean="0">
                <a:solidFill>
                  <a:srgbClr val="C00000"/>
                </a:solidFill>
              </a:rPr>
              <a:t>   </a:t>
            </a:r>
          </a:p>
          <a:p>
            <a:pPr>
              <a:buNone/>
            </a:pPr>
            <a:r>
              <a:rPr lang="ru-RU" sz="3100" b="1" i="1" dirty="0" smtClean="0">
                <a:solidFill>
                  <a:srgbClr val="002060"/>
                </a:solidFill>
              </a:rPr>
              <a:t>     Северная Ирландия - составная часть Соединенного Королевства Великобритании и Северной Ирландии. Она расположена на северо-востоке острова Ирландия. </a:t>
            </a:r>
          </a:p>
          <a:p>
            <a:pPr>
              <a:buNone/>
            </a:pPr>
            <a:r>
              <a:rPr lang="ru-RU" sz="3100" b="1" i="1" dirty="0" smtClean="0">
                <a:solidFill>
                  <a:srgbClr val="002060"/>
                </a:solidFill>
              </a:rPr>
              <a:t> 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2050" name="Picture 2" descr="C:\Users\rekom\Desktop\309156.gif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1357298"/>
            <a:ext cx="3500462" cy="2415319"/>
          </a:xfrm>
          <a:prstGeom prst="rect">
            <a:avLst/>
          </a:prstGeom>
          <a:noFill/>
        </p:spPr>
      </p:pic>
      <p:pic>
        <p:nvPicPr>
          <p:cNvPr id="2051" name="Picture 3" descr="C:\Users\rekom\Desktop\1373828347_0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142976" y="4000504"/>
            <a:ext cx="3429024" cy="24288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i="1" dirty="0" smtClean="0">
                <a:solidFill>
                  <a:srgbClr val="FF0000"/>
                </a:solidFill>
              </a:rPr>
              <a:t>Zoo</a:t>
            </a:r>
            <a:endParaRPr lang="ru-RU" sz="6600" b="1" i="1" dirty="0">
              <a:solidFill>
                <a:srgbClr val="FF000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b="1" i="1" dirty="0" smtClean="0">
                <a:solidFill>
                  <a:srgbClr val="C00000"/>
                </a:solidFill>
              </a:rPr>
              <a:t>   </a:t>
            </a:r>
            <a:endParaRPr lang="ru-RU" b="1" i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   </a:t>
            </a:r>
            <a:r>
              <a:rPr lang="en-US" b="1" i="1" dirty="0" smtClean="0">
                <a:solidFill>
                  <a:srgbClr val="C00000"/>
                </a:solidFill>
              </a:rPr>
              <a:t>  Zoo is in the suburb of Belfast .</a:t>
            </a:r>
          </a:p>
          <a:p>
            <a:pPr>
              <a:buNone/>
            </a:pPr>
            <a:endParaRPr lang="en-US" b="1" i="1" dirty="0" smtClean="0"/>
          </a:p>
          <a:p>
            <a:pPr>
              <a:buNone/>
            </a:pPr>
            <a:r>
              <a:rPr lang="ru-RU" b="1" i="1" dirty="0" smtClean="0"/>
              <a:t> </a:t>
            </a:r>
            <a:r>
              <a:rPr lang="en-US" b="1" i="1" dirty="0" smtClean="0"/>
              <a:t>    </a:t>
            </a:r>
            <a:r>
              <a:rPr lang="ru-RU" b="1" i="1" dirty="0" smtClean="0">
                <a:solidFill>
                  <a:srgbClr val="002060"/>
                </a:solidFill>
              </a:rPr>
              <a:t>В пригороде Белфаста находится зоопарк.</a:t>
            </a:r>
          </a:p>
          <a:p>
            <a:pPr>
              <a:buNone/>
            </a:pPr>
            <a:endParaRPr lang="ru-RU" b="1" i="1" dirty="0" smtClean="0"/>
          </a:p>
          <a:p>
            <a:endParaRPr lang="ru-RU" b="1" i="1" dirty="0"/>
          </a:p>
        </p:txBody>
      </p:sp>
      <p:pic>
        <p:nvPicPr>
          <p:cNvPr id="20482" name="Picture 2" descr="C:\Users\rekom\Desktop\castelul-belfast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71538" y="1571612"/>
            <a:ext cx="3500462" cy="2338309"/>
          </a:xfrm>
          <a:prstGeom prst="rect">
            <a:avLst/>
          </a:prstGeom>
          <a:noFill/>
        </p:spPr>
      </p:pic>
      <p:pic>
        <p:nvPicPr>
          <p:cNvPr id="20483" name="Picture 3" descr="C:\Users\rekom\Desktop\39404_603x35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71538" y="4071942"/>
            <a:ext cx="3429024" cy="20130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i="1" dirty="0" smtClean="0">
                <a:solidFill>
                  <a:srgbClr val="FF0000"/>
                </a:solidFill>
              </a:rPr>
              <a:t>Big Fish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i="1" dirty="0" smtClean="0">
                <a:solidFill>
                  <a:srgbClr val="C00000"/>
                </a:solidFill>
              </a:rPr>
              <a:t>    One of the most popular attractions is the 10 - meter figure of "Big Fish”.</a:t>
            </a:r>
          </a:p>
          <a:p>
            <a:pPr>
              <a:buNone/>
            </a:pPr>
            <a:endParaRPr lang="ru-RU" b="1" i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en-US" b="1" i="1" dirty="0" smtClean="0">
                <a:solidFill>
                  <a:srgbClr val="002060"/>
                </a:solidFill>
              </a:rPr>
              <a:t>    </a:t>
            </a:r>
            <a:r>
              <a:rPr lang="ru-RU" b="1" i="1" dirty="0" smtClean="0">
                <a:solidFill>
                  <a:srgbClr val="002060"/>
                </a:solidFill>
              </a:rPr>
              <a:t>Одной из самых популярных </a:t>
            </a:r>
            <a:r>
              <a:rPr lang="ru-RU" b="1" i="1" dirty="0" err="1" smtClean="0">
                <a:solidFill>
                  <a:srgbClr val="002060"/>
                </a:solidFill>
              </a:rPr>
              <a:t>достопримечатель-ностей</a:t>
            </a:r>
            <a:r>
              <a:rPr lang="ru-RU" b="1" i="1" dirty="0" smtClean="0">
                <a:solidFill>
                  <a:srgbClr val="002060"/>
                </a:solidFill>
              </a:rPr>
              <a:t> является 10-метровая фигура «Большой рыбы».</a:t>
            </a:r>
          </a:p>
          <a:p>
            <a:endParaRPr lang="ru-RU" b="1" i="1" dirty="0">
              <a:solidFill>
                <a:srgbClr val="002060"/>
              </a:solidFill>
            </a:endParaRPr>
          </a:p>
        </p:txBody>
      </p:sp>
      <p:pic>
        <p:nvPicPr>
          <p:cNvPr id="21506" name="Picture 2" descr="C:\Users\rekom\Desktop\belfast8_b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10" y="2357430"/>
            <a:ext cx="4038600" cy="26885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i="1" dirty="0" smtClean="0">
                <a:solidFill>
                  <a:srgbClr val="FF0000"/>
                </a:solidFill>
              </a:rPr>
              <a:t>National anthem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b="1" i="1" dirty="0" smtClean="0">
                <a:solidFill>
                  <a:srgbClr val="C00000"/>
                </a:solidFill>
              </a:rPr>
              <a:t>    The national anthem of the United Kingdom “God Save the Queen” is sung at all public events.</a:t>
            </a:r>
          </a:p>
          <a:p>
            <a:pPr>
              <a:buNone/>
            </a:pPr>
            <a:endParaRPr lang="ru-RU" b="1" i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     Национальный гимн Соединённого Королевства «</a:t>
            </a:r>
            <a:r>
              <a:rPr lang="ru-RU" b="1" i="1" dirty="0" err="1" smtClean="0">
                <a:solidFill>
                  <a:srgbClr val="002060"/>
                </a:solidFill>
              </a:rPr>
              <a:t>God</a:t>
            </a:r>
            <a:r>
              <a:rPr lang="ru-RU" b="1" i="1" dirty="0" smtClean="0">
                <a:solidFill>
                  <a:srgbClr val="002060"/>
                </a:solidFill>
              </a:rPr>
              <a:t> </a:t>
            </a:r>
            <a:r>
              <a:rPr lang="ru-RU" b="1" i="1" dirty="0" err="1" smtClean="0">
                <a:solidFill>
                  <a:srgbClr val="002060"/>
                </a:solidFill>
              </a:rPr>
              <a:t>Save</a:t>
            </a:r>
            <a:r>
              <a:rPr lang="ru-RU" b="1" i="1" dirty="0" smtClean="0">
                <a:solidFill>
                  <a:srgbClr val="002060"/>
                </a:solidFill>
              </a:rPr>
              <a:t> </a:t>
            </a:r>
            <a:r>
              <a:rPr lang="ru-RU" b="1" i="1" dirty="0" err="1" smtClean="0">
                <a:solidFill>
                  <a:srgbClr val="002060"/>
                </a:solidFill>
              </a:rPr>
              <a:t>the</a:t>
            </a:r>
            <a:r>
              <a:rPr lang="ru-RU" b="1" i="1" dirty="0" smtClean="0">
                <a:solidFill>
                  <a:srgbClr val="002060"/>
                </a:solidFill>
              </a:rPr>
              <a:t> </a:t>
            </a:r>
            <a:r>
              <a:rPr lang="ru-RU" b="1" i="1" dirty="0" err="1" smtClean="0">
                <a:solidFill>
                  <a:srgbClr val="002060"/>
                </a:solidFill>
              </a:rPr>
              <a:t>Queen</a:t>
            </a:r>
            <a:r>
              <a:rPr lang="ru-RU" b="1" i="1" dirty="0" smtClean="0">
                <a:solidFill>
                  <a:srgbClr val="002060"/>
                </a:solidFill>
              </a:rPr>
              <a:t>» исполняется на всех государственных мероприятиях в Северной Ирландии. 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22530" name="Picture 2" descr="C:\Users\rekom\Desktop\3207685_dangervip_00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14414" y="1428736"/>
            <a:ext cx="3328982" cy="2225663"/>
          </a:xfrm>
          <a:prstGeom prst="rect">
            <a:avLst/>
          </a:prstGeom>
          <a:noFill/>
        </p:spPr>
      </p:pic>
      <p:pic>
        <p:nvPicPr>
          <p:cNvPr id="22531" name="Picture 3" descr="C:\Users\rekom\Desktop\0c0b356465e94fb3b761d98fc34476a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285852" y="3857628"/>
            <a:ext cx="3214690" cy="24110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i="1" dirty="0" smtClean="0">
                <a:solidFill>
                  <a:srgbClr val="FF0000"/>
                </a:solidFill>
              </a:rPr>
              <a:t> National flag 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b="1" i="1" dirty="0" smtClean="0">
                <a:solidFill>
                  <a:srgbClr val="C00000"/>
                </a:solidFill>
              </a:rPr>
              <a:t>     National flag of Northern Ireland consists of the St. George Cross inside which a white six-pointed star and a red hand. Above the star is a crown.</a:t>
            </a:r>
          </a:p>
          <a:p>
            <a:pPr>
              <a:buNone/>
            </a:pPr>
            <a:r>
              <a:rPr lang="en-US" b="1" i="1" dirty="0" smtClean="0">
                <a:solidFill>
                  <a:srgbClr val="002060"/>
                </a:solidFill>
              </a:rPr>
              <a:t>     </a:t>
            </a:r>
            <a:r>
              <a:rPr lang="ru-RU" b="1" i="1" dirty="0" smtClean="0">
                <a:solidFill>
                  <a:srgbClr val="002060"/>
                </a:solidFill>
              </a:rPr>
              <a:t>Государственный флаг Северной Ирландии состоит из георгиевского креста, внутри которого  расположены белая шестиконечная звезда и красная кисть руки. Сверху над звездой находится корона</a:t>
            </a:r>
            <a:r>
              <a:rPr lang="en-US" b="1" i="1" dirty="0" smtClean="0">
                <a:solidFill>
                  <a:srgbClr val="002060"/>
                </a:solidFill>
              </a:rPr>
              <a:t>.</a:t>
            </a:r>
            <a:endParaRPr lang="ru-RU" b="1" i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b="1" i="1" dirty="0" smtClean="0">
              <a:solidFill>
                <a:srgbClr val="C00000"/>
              </a:solidFill>
            </a:endParaRPr>
          </a:p>
          <a:p>
            <a:endParaRPr lang="ru-RU" dirty="0"/>
          </a:p>
        </p:txBody>
      </p:sp>
      <p:pic>
        <p:nvPicPr>
          <p:cNvPr id="23554" name="Picture 2" descr="C:\Users\rekom\Desktop\flagge_nordirland.gif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2214554"/>
            <a:ext cx="4038600" cy="28208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b="1" i="1" dirty="0" smtClean="0">
                <a:solidFill>
                  <a:srgbClr val="FF0000"/>
                </a:solidFill>
              </a:rPr>
              <a:t>Symbol of Northern Ireland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    </a:t>
            </a:r>
            <a:r>
              <a:rPr lang="en-US" b="1" i="1" dirty="0" smtClean="0">
                <a:solidFill>
                  <a:srgbClr val="C00000"/>
                </a:solidFill>
              </a:rPr>
              <a:t>Shamrock is the symbol of Northern Ireland. It is associated with Saint Patrick, the Saint patron of Ireland.</a:t>
            </a:r>
            <a:endParaRPr lang="ru-RU" b="1" i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    Трилистник – символ Северной Ирландии. Он связан со Святым Патриком, святым покровителем Ирландии.</a:t>
            </a:r>
          </a:p>
          <a:p>
            <a:pPr>
              <a:buNone/>
            </a:pPr>
            <a:endParaRPr lang="ru-RU" b="1" i="1" dirty="0" smtClean="0">
              <a:solidFill>
                <a:srgbClr val="C00000"/>
              </a:solidFill>
            </a:endParaRPr>
          </a:p>
          <a:p>
            <a:endParaRPr lang="ru-RU" dirty="0"/>
          </a:p>
        </p:txBody>
      </p:sp>
      <p:pic>
        <p:nvPicPr>
          <p:cNvPr id="24578" name="Picture 2" descr="C:\Users\rekom\Desktop\0926e4e1ba70cd06c3cb0b6928c3923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4348" y="2071678"/>
            <a:ext cx="4071966" cy="28821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i="1" dirty="0" smtClean="0">
                <a:solidFill>
                  <a:srgbClr val="FF0000"/>
                </a:solidFill>
              </a:rPr>
              <a:t>Loch Ness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    </a:t>
            </a:r>
            <a:r>
              <a:rPr lang="en-US" b="1" i="1" dirty="0" smtClean="0">
                <a:solidFill>
                  <a:srgbClr val="C00000"/>
                </a:solidFill>
              </a:rPr>
              <a:t>The rolling hills surround the central lowlands. Loch Ness is  the largest lake in the British Isles is situated there.</a:t>
            </a:r>
            <a:endParaRPr lang="ru-RU" b="1" i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b="1" i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     Холмистые возвышенности окружают центральные низменности. Там расположено озеро Лох-Несс, крупнейшее озеро на Британских островах.</a:t>
            </a:r>
          </a:p>
          <a:p>
            <a:endParaRPr lang="ru-RU" b="1" i="1" dirty="0">
              <a:solidFill>
                <a:srgbClr val="002060"/>
              </a:solidFill>
            </a:endParaRPr>
          </a:p>
        </p:txBody>
      </p:sp>
      <p:pic>
        <p:nvPicPr>
          <p:cNvPr id="3074" name="Picture 2" descr="C:\Users\rekom\Desktop\article_88_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57290" y="1500175"/>
            <a:ext cx="3043230" cy="2143140"/>
          </a:xfrm>
          <a:prstGeom prst="rect">
            <a:avLst/>
          </a:prstGeom>
          <a:noFill/>
        </p:spPr>
      </p:pic>
      <p:pic>
        <p:nvPicPr>
          <p:cNvPr id="3075" name="Picture 3" descr="C:\Users\rekom\Desktop\65055882_1286608412_Loch_Lochy_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300892" y="3997953"/>
            <a:ext cx="3056794" cy="20742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i="1" dirty="0" smtClean="0">
                <a:solidFill>
                  <a:srgbClr val="FF0000"/>
                </a:solidFill>
              </a:rPr>
              <a:t>     </a:t>
            </a:r>
            <a:r>
              <a:rPr lang="en-US" sz="6000" b="1" i="1" dirty="0" smtClean="0">
                <a:solidFill>
                  <a:srgbClr val="FF0000"/>
                </a:solidFill>
              </a:rPr>
              <a:t>Beautiful landscapes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    </a:t>
            </a:r>
            <a:r>
              <a:rPr lang="en-US" b="1" i="1" dirty="0" smtClean="0">
                <a:solidFill>
                  <a:srgbClr val="C00000"/>
                </a:solidFill>
              </a:rPr>
              <a:t>There are many beautiful landscapes in Northern Ireland.</a:t>
            </a:r>
            <a:endParaRPr lang="ru-RU" b="1" i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  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     В Северной Ирландии много прекрасных пейзажей.</a:t>
            </a:r>
            <a:endParaRPr lang="ru-RU" b="1" i="1" dirty="0">
              <a:solidFill>
                <a:srgbClr val="002060"/>
              </a:solidFill>
            </a:endParaRPr>
          </a:p>
        </p:txBody>
      </p:sp>
      <p:pic>
        <p:nvPicPr>
          <p:cNvPr id="4098" name="Picture 2" descr="C:\Users\rekom\Desktop\539031_bellikasla_grafstvo_antrim_severnaya_irlandiya_rec_4032x3024_(www.GdeFon.ru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14414" y="1496580"/>
            <a:ext cx="3214710" cy="2411033"/>
          </a:xfrm>
          <a:prstGeom prst="rect">
            <a:avLst/>
          </a:prstGeom>
          <a:noFill/>
        </p:spPr>
      </p:pic>
      <p:pic>
        <p:nvPicPr>
          <p:cNvPr id="4099" name="Picture 3" descr="C:\Users\rekom\Desktop\World_Ireland_Stone_Coast__Northern_Ireland_025823_2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214414" y="4018347"/>
            <a:ext cx="3143272" cy="23574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i="1" dirty="0" smtClean="0">
                <a:solidFill>
                  <a:srgbClr val="FF0000"/>
                </a:solidFill>
              </a:rPr>
              <a:t>Climate</a:t>
            </a: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   </a:t>
            </a:r>
            <a:r>
              <a:rPr lang="en-US" b="1" i="1" dirty="0" smtClean="0">
                <a:solidFill>
                  <a:srgbClr val="C00000"/>
                </a:solidFill>
              </a:rPr>
              <a:t> Climate of Northern Ireland is mild with warm winters and cool summers.</a:t>
            </a:r>
          </a:p>
          <a:p>
            <a:pPr>
              <a:buNone/>
            </a:pPr>
            <a:r>
              <a:rPr lang="en-US" b="1" i="1" dirty="0" smtClean="0">
                <a:solidFill>
                  <a:srgbClr val="002060"/>
                </a:solidFill>
              </a:rPr>
              <a:t>     </a:t>
            </a:r>
            <a:r>
              <a:rPr lang="ru-RU" b="1" i="1" dirty="0" smtClean="0">
                <a:solidFill>
                  <a:srgbClr val="002060"/>
                </a:solidFill>
              </a:rPr>
              <a:t>Климат Северной Ирландии умеренный, с мягкой зимой и прохладным летом. </a:t>
            </a:r>
          </a:p>
          <a:p>
            <a:pPr>
              <a:buNone/>
            </a:pPr>
            <a:endParaRPr lang="ru-RU" b="1" i="1" dirty="0">
              <a:solidFill>
                <a:srgbClr val="002060"/>
              </a:solidFill>
            </a:endParaRPr>
          </a:p>
        </p:txBody>
      </p:sp>
      <p:pic>
        <p:nvPicPr>
          <p:cNvPr id="5122" name="Picture 2" descr="C:\Users\rekom\Desktop\d32c426e2c009cf33ec6c68873a5f6fe136196629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85852" y="1500174"/>
            <a:ext cx="3214710" cy="2131978"/>
          </a:xfrm>
          <a:prstGeom prst="rect">
            <a:avLst/>
          </a:prstGeom>
          <a:noFill/>
        </p:spPr>
      </p:pic>
      <p:pic>
        <p:nvPicPr>
          <p:cNvPr id="5123" name="Picture 3" descr="C:\Users\rekom\Desktop\22_thumb2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285852" y="3786190"/>
            <a:ext cx="3214710" cy="2143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C00000"/>
                </a:solidFill>
              </a:rPr>
              <a:t> </a:t>
            </a:r>
            <a:r>
              <a:rPr lang="en-US" sz="6000" b="1" i="1" dirty="0" smtClean="0">
                <a:solidFill>
                  <a:srgbClr val="FF0000"/>
                </a:solidFill>
              </a:rPr>
              <a:t>Counties and districts 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b="1" i="1" dirty="0" smtClean="0">
                <a:solidFill>
                  <a:srgbClr val="C00000"/>
                </a:solidFill>
              </a:rPr>
              <a:t>     Northern Ireland is divided into 6 counties and 26 districts .</a:t>
            </a:r>
            <a:endParaRPr lang="ru-RU" b="1" i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en-US" b="1" i="1" dirty="0" smtClean="0">
                <a:solidFill>
                  <a:srgbClr val="002060"/>
                </a:solidFill>
              </a:rPr>
              <a:t>    </a:t>
            </a:r>
            <a:r>
              <a:rPr lang="ru-RU" b="1" i="1" dirty="0" smtClean="0">
                <a:solidFill>
                  <a:srgbClr val="002060"/>
                </a:solidFill>
              </a:rPr>
              <a:t>Северная Ирландия разделена на 6 графств и 26 районов. </a:t>
            </a:r>
          </a:p>
          <a:p>
            <a:endParaRPr lang="ru-RU" b="1" i="1" dirty="0">
              <a:solidFill>
                <a:srgbClr val="002060"/>
              </a:solidFill>
            </a:endParaRPr>
          </a:p>
        </p:txBody>
      </p:sp>
      <p:pic>
        <p:nvPicPr>
          <p:cNvPr id="6146" name="Picture 2" descr="C:\Users\rekom\Desktop\tzoo.g.local.55337.33133.Manners-BnB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28662" y="1357298"/>
            <a:ext cx="3790950" cy="2200275"/>
          </a:xfrm>
          <a:prstGeom prst="rect">
            <a:avLst/>
          </a:prstGeom>
          <a:noFill/>
        </p:spPr>
      </p:pic>
      <p:pic>
        <p:nvPicPr>
          <p:cNvPr id="6147" name="Picture 3" descr="C:\Users\rekom\Desktop\06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214414" y="3786190"/>
            <a:ext cx="3071834" cy="23037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i="1" dirty="0" smtClean="0">
                <a:solidFill>
                  <a:srgbClr val="FF0000"/>
                </a:solidFill>
              </a:rPr>
              <a:t>Area</a:t>
            </a:r>
            <a:endParaRPr lang="ru-RU" sz="6600" b="1" i="1" dirty="0">
              <a:solidFill>
                <a:srgbClr val="FF000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b="1" i="1" dirty="0" smtClean="0">
                <a:solidFill>
                  <a:srgbClr val="C00000"/>
                </a:solidFill>
              </a:rPr>
              <a:t>     Although Northern Ireland occupies one sixth of Ireland throughout the area , but there lives one third of the population of the island.</a:t>
            </a:r>
          </a:p>
          <a:p>
            <a:pPr>
              <a:buNone/>
            </a:pPr>
            <a:r>
              <a:rPr lang="en-US" b="1" i="1" dirty="0" smtClean="0">
                <a:solidFill>
                  <a:schemeClr val="accent5">
                    <a:lumMod val="50000"/>
                  </a:schemeClr>
                </a:solidFill>
              </a:rPr>
              <a:t>    </a:t>
            </a:r>
            <a:endParaRPr lang="ru-RU" b="1" i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</a:rPr>
              <a:t>    </a:t>
            </a:r>
            <a:r>
              <a:rPr lang="en-US" b="1" i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</a:rPr>
              <a:t>Хотя Северная Ирландия занимает площадь  1/6 всей площади Ирландии, однако там проживает 1/3 населения острова. </a:t>
            </a:r>
          </a:p>
          <a:p>
            <a:pPr>
              <a:buNone/>
            </a:pPr>
            <a:endParaRPr lang="ru-RU" b="1" i="1" dirty="0" smtClean="0">
              <a:solidFill>
                <a:srgbClr val="C00000"/>
              </a:solidFill>
            </a:endParaRPr>
          </a:p>
          <a:p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7170" name="Picture 2" descr="C:\Users\rekom\Desktop\samobitniy-uels-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4348" y="1428736"/>
            <a:ext cx="4038600" cy="2423160"/>
          </a:xfrm>
          <a:prstGeom prst="rect">
            <a:avLst/>
          </a:prstGeom>
          <a:noFill/>
        </p:spPr>
      </p:pic>
      <p:pic>
        <p:nvPicPr>
          <p:cNvPr id="7171" name="Picture 3" descr="C:\Users\rekom\Desktop\CRW_9518-M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357290" y="4071942"/>
            <a:ext cx="3024182" cy="20161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i="1" dirty="0" smtClean="0">
                <a:solidFill>
                  <a:srgbClr val="FF0000"/>
                </a:solidFill>
              </a:rPr>
              <a:t>Population</a:t>
            </a:r>
            <a:endParaRPr lang="ru-RU" sz="6600" b="1" i="1" dirty="0">
              <a:solidFill>
                <a:srgbClr val="FF000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b="1" i="1" dirty="0" smtClean="0">
                <a:solidFill>
                  <a:srgbClr val="C00000"/>
                </a:solidFill>
              </a:rPr>
              <a:t>     There are three groups of populations live in Northern Ireland</a:t>
            </a:r>
            <a:r>
              <a:rPr lang="ru-RU" b="1" i="1" dirty="0" smtClean="0">
                <a:solidFill>
                  <a:srgbClr val="C00000"/>
                </a:solidFill>
              </a:rPr>
              <a:t>:</a:t>
            </a:r>
            <a:r>
              <a:rPr lang="en-US" b="1" i="1" dirty="0" smtClean="0">
                <a:solidFill>
                  <a:srgbClr val="C00000"/>
                </a:solidFill>
              </a:rPr>
              <a:t> about 500 thousand indigenous inhabitants of the island of Ireland - Irish and about 1 million Englishmen and Scots .</a:t>
            </a:r>
          </a:p>
          <a:p>
            <a:pPr>
              <a:buNone/>
            </a:pPr>
            <a:r>
              <a:rPr lang="en-US" b="1" i="1" dirty="0" smtClean="0">
                <a:solidFill>
                  <a:srgbClr val="002060"/>
                </a:solidFill>
              </a:rPr>
              <a:t>     </a:t>
            </a:r>
            <a:r>
              <a:rPr lang="ru-RU" b="1" i="1" dirty="0" smtClean="0">
                <a:solidFill>
                  <a:srgbClr val="002060"/>
                </a:solidFill>
              </a:rPr>
              <a:t>В Северной Ирландии  проживают три группы населения: около 500 тыс. коренных жителей острова Ирландия — ирландцев и примерно 1 млн. англичан и шотландцев.</a:t>
            </a:r>
          </a:p>
          <a:p>
            <a:pPr>
              <a:buNone/>
            </a:pPr>
            <a:endParaRPr lang="en-US" b="1" i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b="1" i="1" dirty="0" smtClean="0">
              <a:solidFill>
                <a:srgbClr val="C00000"/>
              </a:solidFill>
            </a:endParaRPr>
          </a:p>
          <a:p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8195" name="Picture 3" descr="C:\Users\rekom\Desktop\3114311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42976" y="3786190"/>
            <a:ext cx="3286148" cy="2190765"/>
          </a:xfrm>
          <a:prstGeom prst="rect">
            <a:avLst/>
          </a:prstGeom>
          <a:noFill/>
        </p:spPr>
      </p:pic>
      <p:pic>
        <p:nvPicPr>
          <p:cNvPr id="8198" name="Picture 6" descr="C:\Users\rekom\Desktop\irland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285852" y="1357298"/>
            <a:ext cx="2971792" cy="22556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i="1" dirty="0" smtClean="0">
                <a:solidFill>
                  <a:srgbClr val="FF0000"/>
                </a:solidFill>
              </a:rPr>
              <a:t>Language</a:t>
            </a:r>
            <a:endParaRPr lang="ru-RU" sz="6600" b="1" i="1" dirty="0">
              <a:solidFill>
                <a:srgbClr val="FF000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i="1" dirty="0" smtClean="0">
                <a:solidFill>
                  <a:srgbClr val="C00000"/>
                </a:solidFill>
              </a:rPr>
              <a:t>    The official language of Northern Ireland is English, although some schools study Gaelic .</a:t>
            </a:r>
          </a:p>
          <a:p>
            <a:pPr>
              <a:buNone/>
            </a:pPr>
            <a:endParaRPr lang="ru-RU" b="1" i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en-US" b="1" i="1" dirty="0" smtClean="0">
                <a:solidFill>
                  <a:srgbClr val="002060"/>
                </a:solidFill>
              </a:rPr>
              <a:t>    </a:t>
            </a:r>
            <a:r>
              <a:rPr lang="ru-RU" b="1" i="1" dirty="0" smtClean="0">
                <a:solidFill>
                  <a:srgbClr val="002060"/>
                </a:solidFill>
              </a:rPr>
              <a:t>Официальный язык Северной Ирландии английский, хотя в некоторых  школах изучают гаэльский язык.</a:t>
            </a:r>
          </a:p>
          <a:p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9218" name="Picture 2" descr="C:\Users\rekom\Desktop\21178017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00166" y="1500174"/>
            <a:ext cx="2786082" cy="2086900"/>
          </a:xfrm>
          <a:prstGeom prst="rect">
            <a:avLst/>
          </a:prstGeom>
          <a:noFill/>
        </p:spPr>
      </p:pic>
      <p:pic>
        <p:nvPicPr>
          <p:cNvPr id="9219" name="Picture 3" descr="C:\Users\rekom\Desktop\120974_tribune_rihanna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00100" y="3714752"/>
            <a:ext cx="3643338" cy="27566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d5d9d8fcd69d3296edc3243b7384bc2a38f2c5af"/>
</p:tagLst>
</file>

<file path=ppt/theme/theme1.xml><?xml version="1.0" encoding="utf-8"?>
<a:theme xmlns:a="http://schemas.openxmlformats.org/drawingml/2006/main" name="Северная Ирланди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Северная Ирландия</Template>
  <TotalTime>393</TotalTime>
  <Words>809</Words>
  <Application>Microsoft Office PowerPoint</Application>
  <PresentationFormat>Экран (4:3)</PresentationFormat>
  <Paragraphs>83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Северная Ирландия</vt:lpstr>
      <vt:lpstr>Northern Ireland</vt:lpstr>
      <vt:lpstr> Northern Ireland </vt:lpstr>
      <vt:lpstr>Loch Ness</vt:lpstr>
      <vt:lpstr>     Beautiful landscapes</vt:lpstr>
      <vt:lpstr>Climate</vt:lpstr>
      <vt:lpstr> Counties and districts </vt:lpstr>
      <vt:lpstr>Area</vt:lpstr>
      <vt:lpstr>Population</vt:lpstr>
      <vt:lpstr>Language</vt:lpstr>
      <vt:lpstr>Education</vt:lpstr>
      <vt:lpstr>Agricultural products</vt:lpstr>
      <vt:lpstr>Industry</vt:lpstr>
      <vt:lpstr> Belfast </vt:lpstr>
      <vt:lpstr>Transport</vt:lpstr>
      <vt:lpstr>Donegall Square</vt:lpstr>
      <vt:lpstr>Linen Hall</vt:lpstr>
      <vt:lpstr>Entriz</vt:lpstr>
      <vt:lpstr> Large building </vt:lpstr>
      <vt:lpstr> History and culture </vt:lpstr>
      <vt:lpstr>Zoo</vt:lpstr>
      <vt:lpstr>Big Fish</vt:lpstr>
      <vt:lpstr>National anthem</vt:lpstr>
      <vt:lpstr> National flag </vt:lpstr>
      <vt:lpstr>Symbol of Northern Ireland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Северная Ирландия</dc:title>
  <dc:creator>rekom</dc:creator>
  <cp:lastModifiedBy>HP</cp:lastModifiedBy>
  <cp:revision>42</cp:revision>
  <dcterms:created xsi:type="dcterms:W3CDTF">2014-03-31T11:02:46Z</dcterms:created>
  <dcterms:modified xsi:type="dcterms:W3CDTF">2017-02-03T12:40:06Z</dcterms:modified>
</cp:coreProperties>
</file>