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pPr/>
              <a:t>27/02/2018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010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pPr/>
              <a:t>27/02/2018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17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pPr/>
              <a:t>27/02/2018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01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pPr/>
              <a:t>27/02/2018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978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pPr/>
              <a:t>27/02/2018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9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pPr/>
              <a:t>27/02/2018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33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pPr/>
              <a:t>27/02/2018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117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pPr/>
              <a:t>27/02/2018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28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pPr/>
              <a:t>27/02/2018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52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pPr/>
              <a:t>27/02/2018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80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pPr/>
              <a:t>27/02/2018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97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1"/>
            <a:ext cx="9144000" cy="6858001"/>
          </a:xfrm>
          <a:prstGeom prst="rect">
            <a:avLst/>
          </a:prstGeom>
          <a:gradFill flip="none" rotWithShape="1">
            <a:gsLst>
              <a:gs pos="79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34"/>
          <a:stretch/>
        </p:blipFill>
        <p:spPr>
          <a:xfrm>
            <a:off x="0" y="-2"/>
            <a:ext cx="9144000" cy="1371601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331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88967-1E6E-4C30-9519-42C1FF020400}" type="datetimeFigureOut">
              <a:rPr lang="en-GB" smtClean="0"/>
              <a:pPr/>
              <a:t>27/02/2018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56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" y="-304800"/>
            <a:ext cx="9143998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124200"/>
            <a:ext cx="9135140" cy="1143000"/>
          </a:xfrm>
        </p:spPr>
        <p:txBody>
          <a:bodyPr>
            <a:no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«СКАЗКА В КРАСКАХ»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18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762000"/>
            <a:ext cx="6629400" cy="18288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МАСТЕР-КЛАСС </a:t>
            </a:r>
          </a:p>
          <a:p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рамках 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школьного методического объединения на базе </a:t>
            </a:r>
            <a:r>
              <a:rPr lang="ru-RU" sz="2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Ракшинского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филиала МБОУ </a:t>
            </a:r>
            <a:r>
              <a:rPr lang="ru-RU" sz="2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Большекуликовской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СОШ</a:t>
            </a:r>
            <a:endParaRPr lang="ru-RU" sz="2400" b="1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24600" y="5769935"/>
            <a:ext cx="2667000" cy="83099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/>
            <a:r>
              <a:rPr lang="ru-RU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Составила </a:t>
            </a: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учитель начальных классов </a:t>
            </a:r>
            <a:r>
              <a:rPr lang="ru-RU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Сложеникина</a:t>
            </a: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Н.И.</a:t>
            </a:r>
            <a:endParaRPr lang="ru-RU" sz="16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2632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152400"/>
            <a:ext cx="7315200" cy="1143000"/>
          </a:xfrm>
        </p:spPr>
        <p:txBody>
          <a:bodyPr>
            <a:normAutofit/>
          </a:bodyPr>
          <a:lstStyle/>
          <a:p>
            <a:r>
              <a:rPr lang="ru-RU" sz="34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Творческий </a:t>
            </a:r>
            <a:r>
              <a:rPr lang="ru-RU" sz="340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 </a:t>
            </a:r>
            <a:endParaRPr lang="ru-RU" sz="3400" dirty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	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          Детский рисунок, процесс рисования – это  частица духовной жизни ребенка. В.А. Сухомлинский</a:t>
            </a:r>
          </a:p>
          <a:p>
            <a:endParaRPr lang="ru-RU" sz="2800" dirty="0"/>
          </a:p>
        </p:txBody>
      </p:sp>
      <p:pic>
        <p:nvPicPr>
          <p:cNvPr id="7" name="Рисунок 6" descr="D:\Фото\DSC_483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514600"/>
            <a:ext cx="4829175" cy="3210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648200"/>
            <a:ext cx="2792095" cy="2097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648200"/>
            <a:ext cx="2804160" cy="2103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6705600" cy="1033166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метода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отвечает требованиям ФГОС :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	                         -  развивает личность ученика,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-  выполняет функцию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здоровьесбережения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-  формирует и развивает УУД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не имеет ограничений по возрасту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применяться как в виде основного, так и в качестве одного из вспомогательных средств в образовательном процессе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не имеет ограничений и противопоказаний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широко  применяется при работе с детьми с ОВЗ.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мастер-класса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76400"/>
            <a:ext cx="8458200" cy="44497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Ознакомление со способами использования нетрадиционной техники рисования для снятия тревожных состояний и развитию творческого потенциала у детей.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Программа мастер-класса предполагает обучение методическим навыкам выстраивания взаимодействия со всеми участниками образовательного процесса – коллегами, родителями, обучающимися.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304800"/>
            <a:ext cx="6553200" cy="12192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 </a:t>
            </a:r>
            <a:r>
              <a:rPr lang="ru-RU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Цель, с которой мы используем этот метод в работе с детьми.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/>
          </a:bodyPr>
          <a:lstStyle/>
          <a:p>
            <a:endParaRPr lang="ru-RU" sz="1800" dirty="0" smtClean="0"/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развитие коммуникативных навыков;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развитие моторных способностей 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</a:rPr>
              <a:t>детей.снижение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эмоциональной тревожности;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повышение самооценки;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развитие самосознания;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осознание внутренних ресурсов;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позитивные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изменения в психологическом состоянии детей, и образе Я.</a:t>
            </a:r>
          </a:p>
          <a:p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 descr="http://mygalery.ru/images/f-w-31426-6b0a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048000"/>
            <a:ext cx="29718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152400"/>
            <a:ext cx="6400800" cy="1033166"/>
          </a:xfrm>
        </p:spPr>
        <p:txBody>
          <a:bodyPr/>
          <a:lstStyle/>
          <a:p>
            <a:pPr algn="l"/>
            <a:r>
              <a:rPr lang="ru-RU" dirty="0" smtClean="0"/>
              <a:t>	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Материалы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33600" y="1600200"/>
            <a:ext cx="6553200" cy="4525963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sz="3300" b="1" dirty="0" smtClean="0">
                <a:solidFill>
                  <a:schemeClr val="accent3">
                    <a:lumMod val="50000"/>
                  </a:schemeClr>
                </a:solidFill>
              </a:rPr>
              <a:t>Краски </a:t>
            </a:r>
          </a:p>
          <a:p>
            <a:pPr marL="514350" indent="-514350">
              <a:buNone/>
            </a:pPr>
            <a:r>
              <a:rPr lang="ru-RU" sz="3300" b="1" dirty="0" smtClean="0">
                <a:solidFill>
                  <a:schemeClr val="accent3">
                    <a:lumMod val="50000"/>
                  </a:schemeClr>
                </a:solidFill>
              </a:rPr>
              <a:t>2.   Мука </a:t>
            </a:r>
          </a:p>
          <a:p>
            <a:pPr marL="514350" indent="-514350">
              <a:buNone/>
            </a:pPr>
            <a:r>
              <a:rPr lang="ru-RU" sz="3300" b="1" dirty="0" smtClean="0">
                <a:solidFill>
                  <a:schemeClr val="accent3">
                    <a:lumMod val="50000"/>
                  </a:schemeClr>
                </a:solidFill>
              </a:rPr>
              <a:t>3.   Соль </a:t>
            </a:r>
          </a:p>
          <a:p>
            <a:pPr marL="514350" indent="-514350">
              <a:buNone/>
            </a:pPr>
            <a:r>
              <a:rPr lang="ru-RU" sz="3300" b="1" dirty="0" smtClean="0">
                <a:solidFill>
                  <a:schemeClr val="accent3">
                    <a:lumMod val="50000"/>
                  </a:schemeClr>
                </a:solidFill>
              </a:rPr>
              <a:t>4.   Вода</a:t>
            </a:r>
          </a:p>
          <a:p>
            <a:pPr marL="514350" indent="-514350">
              <a:buNone/>
            </a:pPr>
            <a:r>
              <a:rPr lang="ru-RU" sz="3300" b="1" dirty="0" smtClean="0">
                <a:solidFill>
                  <a:schemeClr val="accent3">
                    <a:lumMod val="50000"/>
                  </a:schemeClr>
                </a:solidFill>
              </a:rPr>
              <a:t>5.   Картон</a:t>
            </a:r>
          </a:p>
          <a:p>
            <a:pPr marL="514350" indent="-514350">
              <a:buNone/>
            </a:pPr>
            <a:r>
              <a:rPr lang="ru-RU" sz="3300" b="1" dirty="0" smtClean="0">
                <a:solidFill>
                  <a:schemeClr val="accent3">
                    <a:lumMod val="50000"/>
                  </a:schemeClr>
                </a:solidFill>
              </a:rPr>
              <a:t>6.   Клеенка</a:t>
            </a:r>
          </a:p>
          <a:p>
            <a:pPr marL="514350" indent="-514350">
              <a:buNone/>
            </a:pPr>
            <a:r>
              <a:rPr lang="ru-RU" sz="3300" b="1" dirty="0" smtClean="0">
                <a:solidFill>
                  <a:schemeClr val="accent3">
                    <a:lumMod val="50000"/>
                  </a:schemeClr>
                </a:solidFill>
              </a:rPr>
              <a:t>7.  Клей ПВА</a:t>
            </a:r>
          </a:p>
          <a:p>
            <a:pPr marL="514350" indent="-514350">
              <a:buNone/>
            </a:pPr>
            <a:r>
              <a:rPr lang="ru-RU" sz="3300" b="1" dirty="0" smtClean="0">
                <a:solidFill>
                  <a:schemeClr val="accent3">
                    <a:lumMod val="50000"/>
                  </a:schemeClr>
                </a:solidFill>
              </a:rPr>
              <a:t> 8. Пластмассовые чашки </a:t>
            </a:r>
          </a:p>
          <a:p>
            <a:pPr marL="514350" indent="-514350">
              <a:buNone/>
            </a:pPr>
            <a:r>
              <a:rPr lang="ru-RU" sz="3300" b="1" dirty="0" smtClean="0">
                <a:solidFill>
                  <a:schemeClr val="accent3">
                    <a:lumMod val="50000"/>
                  </a:schemeClr>
                </a:solidFill>
              </a:rPr>
              <a:t>10. Масло подсолнечное </a:t>
            </a:r>
          </a:p>
          <a:p>
            <a:pPr marL="514350" indent="-514350">
              <a:buNone/>
            </a:pPr>
            <a:r>
              <a:rPr lang="ru-RU" sz="3300" b="1" dirty="0" smtClean="0">
                <a:solidFill>
                  <a:schemeClr val="accent3">
                    <a:lumMod val="50000"/>
                  </a:schemeClr>
                </a:solidFill>
              </a:rPr>
              <a:t>11. Ветошь для обтирания рук </a:t>
            </a:r>
          </a:p>
          <a:p>
            <a:endParaRPr lang="ru-RU" dirty="0"/>
          </a:p>
        </p:txBody>
      </p:sp>
      <p:pic>
        <p:nvPicPr>
          <p:cNvPr id="5" name="Рисунок 4" descr="http://www.elena-kuzmina.ru/assets/images/foto3/so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524000"/>
            <a:ext cx="2457450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www.xxlbook.ru/imgh1491399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114800"/>
            <a:ext cx="1828800" cy="1958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http://i2.organicstore.ru/1/2787/27863530/afacdb/maslo-podsolnechnoe-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981200"/>
            <a:ext cx="20574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lares.ru/upload/iblock/e55/e559c0ca6ae6e722b53752b747376eba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5029200"/>
            <a:ext cx="1666875" cy="1666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6705600" cy="1033166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 Волшебных красок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 anchor="ctr"/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Мука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–   «Сытыми быть» 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Масло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– «Чтобы шло всё как по маслу» 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Клей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–    «Всё склеилось»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Соль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–    «Много новых знаний приобрести»    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Вода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–    «Сила жизни и радости входила в  	  		      наши души»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152400"/>
            <a:ext cx="6248400" cy="103316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</a:t>
            </a:r>
            <a:r>
              <a:rPr lang="ru-RU" sz="3200" dirty="0" err="1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АРТ-терапии</a:t>
            </a:r>
            <a:r>
              <a:rPr lang="ru-RU" sz="32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примененные в мастер-классе «Сказка в красках»</a:t>
            </a:r>
            <a:endParaRPr lang="ru-RU" sz="3200" dirty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colors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800600"/>
            <a:ext cx="3733800" cy="1895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img0.liveinternet.ru/images/attach/c/9/107/275/107275242_5179278_final_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676400"/>
            <a:ext cx="3169322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8600" y="-256845"/>
            <a:ext cx="86868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2B2B2B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rgbClr val="2B2B2B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Цветотерапия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 из методов развития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творческого потенциала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помощи цвета.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152400"/>
            <a:ext cx="6477000" cy="103316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</a:t>
            </a:r>
            <a:r>
              <a:rPr lang="ru-RU" sz="3200" dirty="0" err="1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АРТ-терапии</a:t>
            </a:r>
            <a:r>
              <a:rPr lang="ru-RU" sz="32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примененные в мастер-классе «Сказка в красках»</a:t>
            </a:r>
            <a:endParaRPr lang="ru-RU" sz="3200" dirty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7244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</a:rPr>
              <a:t>Сказкотерапия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Волшебный сказочный мир,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наполненный чудесами и тайнами,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будоражит воображение детей и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взрослых.</a:t>
            </a:r>
          </a:p>
          <a:p>
            <a:pPr algn="r"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 Это проживание и осмысление </a:t>
            </a:r>
          </a:p>
          <a:p>
            <a:pPr algn="r"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какой-либо жизненно важной </a:t>
            </a:r>
          </a:p>
          <a:p>
            <a:pPr algn="r"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ситуации, в заданной игровой форме.</a:t>
            </a:r>
          </a:p>
          <a:p>
            <a:pPr algn="r"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Войти в этот мир, принять его всем сердцем, </a:t>
            </a:r>
          </a:p>
          <a:p>
            <a:pPr algn="r"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ощутить себя в нем творцом и создателем – </a:t>
            </a:r>
          </a:p>
          <a:p>
            <a:pPr algn="r"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значит внести реальные изменения и в </a:t>
            </a:r>
          </a:p>
          <a:p>
            <a:pPr algn="r"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реальную физическую жизнь.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 descr="http://dnevnyk-uspeha.com/wp-content/uploads/2016/01/kak-primenjat-skazkoterapiju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828800"/>
            <a:ext cx="3252286" cy="1647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art-therapy.me/upload/medialibrary/33a/33a76ebd6a6f90067a647233942351a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962400"/>
            <a:ext cx="32766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6705600" cy="103316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</a:t>
            </a:r>
            <a:r>
              <a:rPr lang="ru-RU" sz="3200" dirty="0" err="1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АРТ-терапии</a:t>
            </a:r>
            <a:r>
              <a:rPr lang="ru-RU" sz="32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примененные в мастер-классе «Сказка в красках»</a:t>
            </a:r>
            <a:endParaRPr lang="ru-RU" sz="3200" dirty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724400"/>
          </a:xfrm>
        </p:spPr>
        <p:txBody>
          <a:bodyPr/>
          <a:lstStyle/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Музыкотерапия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– одно из направлений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</a:rPr>
              <a:t>арт-терапии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, реализуется при помощи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музыки. </a:t>
            </a:r>
          </a:p>
          <a:p>
            <a:pPr algn="r">
              <a:buNone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Музыкотерапия помогает</a:t>
            </a:r>
          </a:p>
          <a:p>
            <a:pPr algn="r">
              <a:buNone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преодолеть внутренние</a:t>
            </a:r>
          </a:p>
          <a:p>
            <a:pPr algn="r">
              <a:buNone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конфликты и достичь </a:t>
            </a:r>
          </a:p>
          <a:p>
            <a:pPr algn="r">
              <a:buNone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внутренней гармонии.</a:t>
            </a:r>
          </a:p>
          <a:p>
            <a:endParaRPr lang="ru-RU" dirty="0"/>
          </a:p>
        </p:txBody>
      </p:sp>
      <p:pic>
        <p:nvPicPr>
          <p:cNvPr id="5" name="Рисунок 4" descr="http://lisimnik.ru/wp-content/uploads/2014/03/55.jpg5_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0"/>
            <a:ext cx="4419600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go1.imgsmail.ru/imgpreview?key=1a0ee9e24a4ee10d&amp;mb=imgdb_preview_174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1524000"/>
            <a:ext cx="21336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284</Words>
  <Application>Microsoft Office PowerPoint</Application>
  <PresentationFormat>Экран (4:3)</PresentationFormat>
  <Paragraphs>74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«СКАЗКА В КРАСКАХ»  </vt:lpstr>
      <vt:lpstr>Актуальность метода</vt:lpstr>
      <vt:lpstr>Цель мастер-класса</vt:lpstr>
      <vt:lpstr> Цель, с которой мы используем этот метод в работе с детьми. </vt:lpstr>
      <vt:lpstr> Материалы</vt:lpstr>
      <vt:lpstr>Состав Волшебных красок</vt:lpstr>
      <vt:lpstr>Виды АРТ-терапии примененные в мастер-классе «Сказка в красках»</vt:lpstr>
      <vt:lpstr>Виды АРТ-терапии примененные в мастер-классе «Сказка в красках»</vt:lpstr>
      <vt:lpstr>Виды АРТ-терапии примененные в мастер-классе «Сказка в красках»</vt:lpstr>
      <vt:lpstr>Творческий процесс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«СКАЗКА В КРАСКАХ»</dc:title>
  <dc:creator>Администратор</dc:creator>
  <cp:lastModifiedBy>Наталья</cp:lastModifiedBy>
  <cp:revision>19</cp:revision>
  <dcterms:created xsi:type="dcterms:W3CDTF">2015-12-09T15:59:37Z</dcterms:created>
  <dcterms:modified xsi:type="dcterms:W3CDTF">2018-02-27T17:01:27Z</dcterms:modified>
</cp:coreProperties>
</file>