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688" r:id="rId4"/>
  </p:sldMasterIdLst>
  <p:notesMasterIdLst>
    <p:notesMasterId r:id="rId18"/>
  </p:notesMasterIdLst>
  <p:sldIdLst>
    <p:sldId id="284" r:id="rId5"/>
    <p:sldId id="260" r:id="rId6"/>
    <p:sldId id="261" r:id="rId7"/>
    <p:sldId id="262" r:id="rId8"/>
    <p:sldId id="282" r:id="rId9"/>
    <p:sldId id="267" r:id="rId10"/>
    <p:sldId id="268" r:id="rId11"/>
    <p:sldId id="269" r:id="rId12"/>
    <p:sldId id="270" r:id="rId13"/>
    <p:sldId id="271" r:id="rId14"/>
    <p:sldId id="275" r:id="rId15"/>
    <p:sldId id="300" r:id="rId16"/>
    <p:sldId id="29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lackladys32@outlook.com" initials="b" lastIdx="1" clrIdx="0">
    <p:extLst>
      <p:ext uri="{19B8F6BF-5375-455C-9EA6-DF929625EA0E}">
        <p15:presenceInfo xmlns:p15="http://schemas.microsoft.com/office/powerpoint/2012/main" userId="ebf26e32fbc51aa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4" d="100"/>
          <a:sy n="114" d="100"/>
        </p:scale>
        <p:origin x="150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C5332-C835-4418-90B2-DFCDC313F0B0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04D2FF-0FBE-4781-AAF0-846F0431C88D}">
      <dgm:prSet phldrT="[Текст]"/>
      <dgm:spPr/>
      <dgm:t>
        <a:bodyPr/>
        <a:lstStyle/>
        <a:p>
          <a:r>
            <a:rPr lang="ru-RU" dirty="0"/>
            <a:t>Быстрая фаза</a:t>
          </a:r>
        </a:p>
      </dgm:t>
    </dgm:pt>
    <dgm:pt modelId="{E5663F9C-77D8-4E59-A58E-90970C400725}" type="parTrans" cxnId="{E6DFBD96-8BF5-4E98-BC27-1C3D51F296C4}">
      <dgm:prSet/>
      <dgm:spPr/>
      <dgm:t>
        <a:bodyPr/>
        <a:lstStyle/>
        <a:p>
          <a:endParaRPr lang="ru-RU"/>
        </a:p>
      </dgm:t>
    </dgm:pt>
    <dgm:pt modelId="{5614A16B-B05E-45FF-81D6-930D265AB22B}" type="sibTrans" cxnId="{E6DFBD96-8BF5-4E98-BC27-1C3D51F296C4}">
      <dgm:prSet/>
      <dgm:spPr/>
      <dgm:t>
        <a:bodyPr/>
        <a:lstStyle/>
        <a:p>
          <a:endParaRPr lang="ru-RU"/>
        </a:p>
      </dgm:t>
    </dgm:pt>
    <dgm:pt modelId="{B3549E45-210C-4E45-B550-80C69B0ECF81}">
      <dgm:prSet phldrT="[Текст]"/>
      <dgm:spPr/>
      <dgm:t>
        <a:bodyPr/>
        <a:lstStyle/>
        <a:p>
          <a:r>
            <a:rPr lang="ru-RU" dirty="0"/>
            <a:t>Медленная фаза</a:t>
          </a:r>
        </a:p>
      </dgm:t>
    </dgm:pt>
    <dgm:pt modelId="{F068AA20-E785-48A2-B9BD-B82903CAEA4F}" type="parTrans" cxnId="{BF1B1A70-F1A2-42F8-A169-163039D3E125}">
      <dgm:prSet/>
      <dgm:spPr/>
      <dgm:t>
        <a:bodyPr/>
        <a:lstStyle/>
        <a:p>
          <a:endParaRPr lang="ru-RU"/>
        </a:p>
      </dgm:t>
    </dgm:pt>
    <dgm:pt modelId="{48AD1742-D8F7-4148-A3D2-040BA0C9076A}" type="sibTrans" cxnId="{BF1B1A70-F1A2-42F8-A169-163039D3E125}">
      <dgm:prSet/>
      <dgm:spPr/>
      <dgm:t>
        <a:bodyPr/>
        <a:lstStyle/>
        <a:p>
          <a:endParaRPr lang="ru-RU"/>
        </a:p>
      </dgm:t>
    </dgm:pt>
    <dgm:pt modelId="{97EB435C-3798-4813-BD4F-107D978DE8EE}" type="pres">
      <dgm:prSet presAssocID="{A8CC5332-C835-4418-90B2-DFCDC313F0B0}" presName="cycle" presStyleCnt="0">
        <dgm:presLayoutVars>
          <dgm:dir/>
          <dgm:resizeHandles val="exact"/>
        </dgm:presLayoutVars>
      </dgm:prSet>
      <dgm:spPr/>
    </dgm:pt>
    <dgm:pt modelId="{462EC7E3-EC06-4851-9ADD-467B9D1F9AA6}" type="pres">
      <dgm:prSet presAssocID="{AD04D2FF-0FBE-4781-AAF0-846F0431C88D}" presName="arrow" presStyleLbl="node1" presStyleIdx="0" presStyleCnt="2" custRadScaleRad="100118" custRadScaleInc="-349">
        <dgm:presLayoutVars>
          <dgm:bulletEnabled val="1"/>
        </dgm:presLayoutVars>
      </dgm:prSet>
      <dgm:spPr/>
    </dgm:pt>
    <dgm:pt modelId="{0116A276-C37C-4D05-8869-5038E1596C56}" type="pres">
      <dgm:prSet presAssocID="{B3549E45-210C-4E45-B550-80C69B0ECF81}" presName="arrow" presStyleLbl="node1" presStyleIdx="1" presStyleCnt="2" custRadScaleRad="108949" custRadScaleInc="1706">
        <dgm:presLayoutVars>
          <dgm:bulletEnabled val="1"/>
        </dgm:presLayoutVars>
      </dgm:prSet>
      <dgm:spPr/>
    </dgm:pt>
  </dgm:ptLst>
  <dgm:cxnLst>
    <dgm:cxn modelId="{BF1B1A70-F1A2-42F8-A169-163039D3E125}" srcId="{A8CC5332-C835-4418-90B2-DFCDC313F0B0}" destId="{B3549E45-210C-4E45-B550-80C69B0ECF81}" srcOrd="1" destOrd="0" parTransId="{F068AA20-E785-48A2-B9BD-B82903CAEA4F}" sibTransId="{48AD1742-D8F7-4148-A3D2-040BA0C9076A}"/>
    <dgm:cxn modelId="{E6DFBD96-8BF5-4E98-BC27-1C3D51F296C4}" srcId="{A8CC5332-C835-4418-90B2-DFCDC313F0B0}" destId="{AD04D2FF-0FBE-4781-AAF0-846F0431C88D}" srcOrd="0" destOrd="0" parTransId="{E5663F9C-77D8-4E59-A58E-90970C400725}" sibTransId="{5614A16B-B05E-45FF-81D6-930D265AB22B}"/>
    <dgm:cxn modelId="{2BA7E298-E0C1-495D-835E-D274FC875DB9}" type="presOf" srcId="{A8CC5332-C835-4418-90B2-DFCDC313F0B0}" destId="{97EB435C-3798-4813-BD4F-107D978DE8EE}" srcOrd="0" destOrd="0" presId="urn:microsoft.com/office/officeart/2005/8/layout/arrow1"/>
    <dgm:cxn modelId="{52BC9FAF-ADEA-414C-9E68-4A1496AB208F}" type="presOf" srcId="{B3549E45-210C-4E45-B550-80C69B0ECF81}" destId="{0116A276-C37C-4D05-8869-5038E1596C56}" srcOrd="0" destOrd="0" presId="urn:microsoft.com/office/officeart/2005/8/layout/arrow1"/>
    <dgm:cxn modelId="{A3E7B3B8-A661-49A7-92B0-3FB3E0C96CF5}" type="presOf" srcId="{AD04D2FF-0FBE-4781-AAF0-846F0431C88D}" destId="{462EC7E3-EC06-4851-9ADD-467B9D1F9AA6}" srcOrd="0" destOrd="0" presId="urn:microsoft.com/office/officeart/2005/8/layout/arrow1"/>
    <dgm:cxn modelId="{D3BD0DB5-A5ED-4332-9932-E009E61CDCCD}" type="presParOf" srcId="{97EB435C-3798-4813-BD4F-107D978DE8EE}" destId="{462EC7E3-EC06-4851-9ADD-467B9D1F9AA6}" srcOrd="0" destOrd="0" presId="urn:microsoft.com/office/officeart/2005/8/layout/arrow1"/>
    <dgm:cxn modelId="{F95C12E8-AFBF-45ED-BE11-F7E67612529A}" type="presParOf" srcId="{97EB435C-3798-4813-BD4F-107D978DE8EE}" destId="{0116A276-C37C-4D05-8869-5038E1596C56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2EC7E3-EC06-4851-9ADD-467B9D1F9AA6}">
      <dsp:nvSpPr>
        <dsp:cNvPr id="0" name=""/>
        <dsp:cNvSpPr/>
      </dsp:nvSpPr>
      <dsp:spPr>
        <a:xfrm rot="16200000">
          <a:off x="0" y="597"/>
          <a:ext cx="2015626" cy="2015626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Быстрая фаза</a:t>
          </a:r>
        </a:p>
      </dsp:txBody>
      <dsp:txXfrm rot="5400000">
        <a:off x="352735" y="504503"/>
        <a:ext cx="1662891" cy="1007813"/>
      </dsp:txXfrm>
    </dsp:sp>
    <dsp:sp modelId="{0116A276-C37C-4D05-8869-5038E1596C56}">
      <dsp:nvSpPr>
        <dsp:cNvPr id="0" name=""/>
        <dsp:cNvSpPr/>
      </dsp:nvSpPr>
      <dsp:spPr>
        <a:xfrm rot="5400000">
          <a:off x="4969149" y="597"/>
          <a:ext cx="2015626" cy="2015626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900" kern="1200" dirty="0"/>
            <a:t>Медленная фаза</a:t>
          </a:r>
        </a:p>
      </dsp:txBody>
      <dsp:txXfrm rot="-5400000">
        <a:off x="4969149" y="504504"/>
        <a:ext cx="1662891" cy="1007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A5E48-4037-464B-B0CD-A57309264C70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D4A70-2F51-4146-B9C4-8BA4F7541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31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6404" y="4800600"/>
            <a:ext cx="7063740" cy="169164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54F2B-4BCF-4197-901F-D7CA0C5C3346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8182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F21A-8405-4DA5-BEAC-3D4CC71D54EA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43573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404" y="758952"/>
            <a:ext cx="706374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4800600"/>
            <a:ext cx="706374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5F84-9683-4B1B-940C-516296C3B9E2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3429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0782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6404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4860" y="1828801"/>
            <a:ext cx="336042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7B2AD-074C-4247-B20E-4BA1D1B80702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68556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717185"/>
            <a:ext cx="336042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6404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99432" y="1717185"/>
            <a:ext cx="3364992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800"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94860" y="2507550"/>
            <a:ext cx="336042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C26FB-39E8-4A97-A330-257F2E3058A9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175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6405D-5078-464B-95D5-AD1D787A29C3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67954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55EF8-B59A-48DF-A116-AFDAD4B003AB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17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400300" cy="1600197"/>
          </a:xfrm>
        </p:spPr>
        <p:txBody>
          <a:bodyPr anchor="b">
            <a:normAutofit/>
          </a:bodyPr>
          <a:lstStyle>
            <a:lvl1pPr>
              <a:defRPr sz="28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8200" y="685800"/>
            <a:ext cx="4559300" cy="5486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99735"/>
            <a:ext cx="24003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4AEE7-DB1F-4DD1-9290-70ECE3C49600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822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846963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57800"/>
            <a:ext cx="748665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1"/>
            <a:ext cx="846963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6108590"/>
            <a:ext cx="748665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F845D-AA64-4C6F-B170-8AA45DD4B329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9858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08BB0-1F20-4C6B-A56C-896A9F73FB4A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771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6525" y="381000"/>
            <a:ext cx="1857375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81000"/>
            <a:ext cx="5800725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60DA-11B7-472A-AFEF-07FB059A27D8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06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/>
              <a:t>Образец заголовка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3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418195" y="0"/>
            <a:ext cx="73152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6404" y="365760"/>
            <a:ext cx="726948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6404" y="1828801"/>
            <a:ext cx="644652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831456" y="1044178"/>
            <a:ext cx="19049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rgbClr val="969696"/>
                </a:solidFill>
              </a:defRPr>
            </a:lvl1pPr>
          </a:lstStyle>
          <a:p>
            <a:fld id="{893EB801-F7DF-4DB7-AD7A-DFFF56000347}" type="datetimeFigureOut">
              <a:rPr lang="en-US" dirty="0"/>
              <a:t>12/18/2022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6993255" y="4092178"/>
            <a:ext cx="3581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1055" y="6172201"/>
            <a:ext cx="685800" cy="593725"/>
          </a:xfrm>
          <a:prstGeom prst="rect">
            <a:avLst/>
          </a:prstGeom>
        </p:spPr>
        <p:txBody>
          <a:bodyPr vert="horz" lIns="27432" tIns="45720" rIns="27432" bIns="45720" rtlCol="0" anchor="ctr">
            <a:normAutofit/>
          </a:bodyPr>
          <a:lstStyle>
            <a:lvl1pPr algn="ctr">
              <a:defRPr sz="3200">
                <a:solidFill>
                  <a:srgbClr val="777777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5908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9" descr="Изображение выглядит как облака, природа, облачный, темный&#10;&#10;Автоматически созданное описание">
            <a:extLst>
              <a:ext uri="{FF2B5EF4-FFF2-40B4-BE49-F238E27FC236}">
                <a16:creationId xmlns:a16="http://schemas.microsoft.com/office/drawing/2014/main" id="{067FB56F-48C0-1A96-37C2-ACEC896F0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58" y="1747568"/>
            <a:ext cx="6581954" cy="374408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5AF973-BA52-8F1E-A7C0-B8751D39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16" y="3933056"/>
            <a:ext cx="8132120" cy="1684995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br>
              <a:rPr lang="ru-RU" sz="3100" dirty="0"/>
            </a:br>
            <a:r>
              <a:rPr lang="ru-RU" sz="3100" dirty="0"/>
              <a:t>Сон и здоровье человека</a:t>
            </a:r>
            <a:br>
              <a:rPr lang="ru-RU" sz="3100" dirty="0"/>
            </a:br>
            <a:r>
              <a:rPr lang="ru-RU" sz="3100" dirty="0"/>
              <a:t>Биология</a:t>
            </a:r>
            <a:br>
              <a:rPr lang="ru-RU" sz="3100" dirty="0"/>
            </a:b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548507-E972-686F-F620-C571AF9DA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812202" y="5417840"/>
            <a:ext cx="9145016" cy="144016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>
              <a:ea typeface="+mn-lt"/>
              <a:cs typeface="+mn-lt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ea typeface="+mn-lt"/>
                <a:cs typeface="+mn-lt"/>
              </a:rPr>
              <a:t>Автор учитель биологии 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>
                <a:ea typeface="+mn-lt"/>
                <a:cs typeface="+mn-lt"/>
              </a:rPr>
              <a:t>Герасимова Лариса Сергеевна</a:t>
            </a:r>
            <a:endParaRPr lang="en-US" sz="1600" dirty="0">
              <a:ea typeface="+mn-lt"/>
              <a:cs typeface="+mn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dirty="0">
                <a:ea typeface="+mn-lt"/>
                <a:cs typeface="+mn-lt"/>
              </a:rPr>
              <a:t>                             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B6AED8-A9B7-4E04-BFAE-C674C4E927E5}"/>
              </a:ext>
            </a:extLst>
          </p:cNvPr>
          <p:cNvSpPr txBox="1"/>
          <p:nvPr/>
        </p:nvSpPr>
        <p:spPr>
          <a:xfrm>
            <a:off x="111193" y="230484"/>
            <a:ext cx="793848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</a:rPr>
              <a:t>ГОСУДАРСТВЕННОЕ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БЮДЖЕТНОЕ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НЕТИПОВОЕ</a:t>
            </a:r>
            <a:endParaRPr lang="en-US" sz="1800" dirty="0">
              <a:latin typeface="Times New Roman" panose="02020603050405020304" pitchFamily="18" charset="0"/>
            </a:endParaRPr>
          </a:p>
          <a:p>
            <a:pPr algn="ctr"/>
            <a:r>
              <a:rPr lang="ru-RU" sz="1800" dirty="0">
                <a:latin typeface="Times New Roman" panose="02020603050405020304" pitchFamily="18" charset="0"/>
              </a:rPr>
              <a:t>ОБРАЗОВАТЕЛЬНОЕ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УЧРЕЖДЕНИЕ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ЦЕНТР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ПСИХОЛОГО</a:t>
            </a:r>
            <a:r>
              <a:rPr lang="en-US" sz="1800" dirty="0">
                <a:latin typeface="Times New Roman" panose="02020603050405020304" pitchFamily="18" charset="0"/>
              </a:rPr>
              <a:t>-</a:t>
            </a:r>
            <a:r>
              <a:rPr lang="ru-RU" sz="1800" dirty="0">
                <a:latin typeface="Times New Roman" panose="02020603050405020304" pitchFamily="18" charset="0"/>
              </a:rPr>
              <a:t>ПЕДАГОГИЧЕСКОЙ</a:t>
            </a:r>
            <a:r>
              <a:rPr lang="en-US" sz="1800" dirty="0">
                <a:latin typeface="Times New Roman" panose="02020603050405020304" pitchFamily="18" charset="0"/>
              </a:rPr>
              <a:t>, </a:t>
            </a:r>
            <a:r>
              <a:rPr lang="ru-RU" sz="1800" dirty="0">
                <a:latin typeface="Times New Roman" panose="02020603050405020304" pitchFamily="18" charset="0"/>
              </a:rPr>
              <a:t>МЕДИЦИНСКОЙ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И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СОЦИАЛЬНОЙ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ПОМОЩИ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КРАСНОГВАРДЕЙСКОГО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РАЙОНА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САНКТ</a:t>
            </a:r>
            <a:r>
              <a:rPr lang="en-US" sz="1800" dirty="0">
                <a:latin typeface="Times New Roman" panose="02020603050405020304" pitchFamily="18" charset="0"/>
              </a:rPr>
              <a:t>-</a:t>
            </a:r>
            <a:r>
              <a:rPr lang="ru-RU" sz="1800" dirty="0">
                <a:latin typeface="Times New Roman" panose="02020603050405020304" pitchFamily="18" charset="0"/>
              </a:rPr>
              <a:t>ПЕТЕРБУРГА</a:t>
            </a:r>
            <a:r>
              <a:rPr lang="en-US" sz="1800" dirty="0">
                <a:latin typeface="Times New Roman" panose="02020603050405020304" pitchFamily="18" charset="0"/>
              </a:rPr>
              <a:t> «</a:t>
            </a:r>
            <a:r>
              <a:rPr lang="ru-RU" sz="1800" dirty="0">
                <a:latin typeface="Times New Roman" panose="02020603050405020304" pitchFamily="18" charset="0"/>
              </a:rPr>
              <a:t>ШКОЛА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ЗДОРОВЬЯ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И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ИНДИВИДУАЛЬНОГО</a:t>
            </a:r>
            <a:r>
              <a:rPr lang="en-US" sz="1800" dirty="0">
                <a:latin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</a:rPr>
              <a:t>РАЗВИТИЯ</a:t>
            </a:r>
            <a:r>
              <a:rPr lang="en-US" sz="1800" dirty="0">
                <a:latin typeface="Times New Roman" panose="02020603050405020304" pitchFamily="18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876281944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Полезно ли спать днем?</a:t>
            </a:r>
          </a:p>
          <a:p>
            <a:pPr algn="ctr"/>
            <a:endParaRPr lang="ru-RU" sz="3600" b="1" u="sng" dirty="0"/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5628854" cy="4503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2563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1845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Как научиться рано просыпаться?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59903"/>
            <a:ext cx="3960440" cy="28601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B8DC57C-B8F3-4C2E-A36C-1C04F598AE24}"/>
              </a:ext>
            </a:extLst>
          </p:cNvPr>
          <p:cNvSpPr txBox="1"/>
          <p:nvPr/>
        </p:nvSpPr>
        <p:spPr>
          <a:xfrm>
            <a:off x="4176464" y="1625173"/>
            <a:ext cx="4283968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ложиться спать не слишком поздно и не после сытного ужина с планшетом;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просыпаться с первым сигналом будильника, не откладывать подъем еще на 5 минуточек;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включать бодрящую музыку и как можно больше света;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выпивать стакан воды;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делать приятную, необременительную гимнастику под ритмичную музыку;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умываться прохладной водой, если в состоянии – контрастный душ;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/>
              <a:t>заряжать организм энергией с помощью сытного завтрака!</a:t>
            </a:r>
          </a:p>
        </p:txBody>
      </p:sp>
    </p:spTree>
    <p:extLst>
      <p:ext uri="{BB962C8B-B14F-4D97-AF65-F5344CB8AC3E}">
        <p14:creationId xmlns:p14="http://schemas.microsoft.com/office/powerpoint/2010/main" val="271336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59D36C-A24B-4A58-AD7A-5BE0F5679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-662781"/>
            <a:ext cx="7269480" cy="1325562"/>
          </a:xfrm>
        </p:spPr>
        <p:txBody>
          <a:bodyPr>
            <a:normAutofit/>
          </a:bodyPr>
          <a:lstStyle/>
          <a:p>
            <a:r>
              <a:rPr lang="ru-RU" sz="3200" dirty="0"/>
              <a:t>Памятка по 9 заповедям сна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6F7554-7AD8-4427-A1CA-C3AA02F4C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37" t="5972" r="10914" b="39144"/>
          <a:stretch/>
        </p:blipFill>
        <p:spPr>
          <a:xfrm>
            <a:off x="611560" y="764704"/>
            <a:ext cx="7269480" cy="5804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619945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E1AC08-85B7-4C7D-A719-E772411E1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-531440"/>
            <a:ext cx="5184576" cy="1656184"/>
          </a:xfrm>
        </p:spPr>
        <p:txBody>
          <a:bodyPr/>
          <a:lstStyle/>
          <a:p>
            <a:pPr algn="ctr"/>
            <a:r>
              <a:rPr lang="ru-RU" sz="3600" b="1" u="sng" dirty="0"/>
              <a:t>Заключение</a:t>
            </a:r>
            <a:r>
              <a:rPr lang="ru-RU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CB5DD3-5032-4CC8-86B3-7FC92A540FF4}"/>
              </a:ext>
            </a:extLst>
          </p:cNvPr>
          <p:cNvSpPr txBox="1"/>
          <p:nvPr/>
        </p:nvSpPr>
        <p:spPr>
          <a:xfrm>
            <a:off x="323528" y="980728"/>
            <a:ext cx="784887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en-US" dirty="0"/>
              <a:t> </a:t>
            </a:r>
            <a:r>
              <a:rPr lang="ru-RU" sz="2800" dirty="0"/>
              <a:t>Сон-это неотъемлемая часть нашей жизни</a:t>
            </a:r>
            <a:r>
              <a:rPr lang="en-US" sz="2800" dirty="0"/>
              <a:t>,</a:t>
            </a:r>
            <a:r>
              <a:rPr lang="ru-RU" sz="2800" dirty="0"/>
              <a:t> без которой мы не можем существовать</a:t>
            </a:r>
            <a:r>
              <a:rPr lang="en-US" sz="2800" dirty="0"/>
              <a:t>.</a:t>
            </a:r>
            <a:r>
              <a:rPr lang="ru-RU" sz="2800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85859"/>
            <a:ext cx="7200800" cy="4572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4567809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 </a:t>
            </a:r>
            <a:r>
              <a:rPr lang="ru-RU" sz="3600" b="1" u="sng" dirty="0"/>
              <a:t>Что такое сон?</a:t>
            </a:r>
          </a:p>
          <a:p>
            <a:pPr algn="ctr"/>
            <a:r>
              <a:rPr lang="ru-RU" sz="3600" dirty="0"/>
              <a:t>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40350"/>
            <a:ext cx="6624736" cy="4415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95823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3867"/>
            <a:ext cx="68407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Фазы сна</a:t>
            </a:r>
            <a:r>
              <a:rPr lang="ru-RU" sz="2400" b="1" u="sng" dirty="0"/>
              <a:t> </a:t>
            </a:r>
          </a:p>
          <a:p>
            <a:pPr algn="ctr"/>
            <a:endParaRPr lang="ru-RU" sz="2400" b="1" u="sng" dirty="0"/>
          </a:p>
          <a:p>
            <a:pPr algn="ctr"/>
            <a:r>
              <a:rPr lang="ru-RU" dirty="0"/>
              <a:t>  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40968"/>
            <a:ext cx="6264696" cy="3523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9" name="Схема 8">
            <a:extLst>
              <a:ext uri="{FF2B5EF4-FFF2-40B4-BE49-F238E27FC236}">
                <a16:creationId xmlns:a16="http://schemas.microsoft.com/office/drawing/2014/main" id="{5B9B13B0-6A86-43FA-9E08-436CC5FB7E6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1068834"/>
              </p:ext>
            </p:extLst>
          </p:nvPr>
        </p:nvGraphicFramePr>
        <p:xfrm>
          <a:off x="683568" y="836712"/>
          <a:ext cx="6984776" cy="201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0517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21530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Сновидения</a:t>
            </a:r>
          </a:p>
          <a:p>
            <a:pPr algn="ctr"/>
            <a:endParaRPr lang="ru-RU" sz="2400" b="1" u="sng" dirty="0"/>
          </a:p>
          <a:p>
            <a:pPr algn="ctr"/>
            <a:r>
              <a:rPr lang="ru-RU" sz="2400" b="1" dirty="0"/>
              <a:t>Теории возникновения сновидений и основные гипотезы сна.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988840"/>
            <a:ext cx="72728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474511"/>
            <a:ext cx="5328592" cy="40619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135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 </a:t>
            </a:r>
            <a:r>
              <a:rPr lang="ru-RU" sz="3600" b="1" u="sng" dirty="0"/>
              <a:t>Теория счастливых запрограммированных снов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50" y="1700808"/>
            <a:ext cx="738082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780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175374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Вещие сны</a:t>
            </a:r>
          </a:p>
          <a:p>
            <a:pPr algn="ctr"/>
            <a:endParaRPr lang="ru-RU" sz="24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1" y="1194431"/>
            <a:ext cx="5904656" cy="5530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3238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563" y="404664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Сон и здоровье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63" y="1412776"/>
            <a:ext cx="7386698" cy="4995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2346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4539"/>
            <a:ext cx="6624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Нормы </a:t>
            </a:r>
          </a:p>
          <a:p>
            <a:pPr algn="ctr"/>
            <a:r>
              <a:rPr lang="ru-RU" sz="3600" b="1" u="sng" dirty="0"/>
              <a:t>и продолжительность сна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250699" y="2060848"/>
            <a:ext cx="2201620" cy="3096344"/>
          </a:xfrm>
        </p:spPr>
        <p:txBody>
          <a:bodyPr>
            <a:normAutofit/>
          </a:bodyPr>
          <a:lstStyle/>
          <a:p>
            <a:br>
              <a:rPr lang="ru-RU" sz="2000" dirty="0"/>
            </a:br>
            <a:br>
              <a:rPr lang="ru-RU" sz="2000" dirty="0"/>
            </a:br>
            <a:r>
              <a:rPr lang="ru-RU" sz="2000" dirty="0"/>
              <a:t>● </a:t>
            </a:r>
            <a:r>
              <a:rPr lang="ru-RU" sz="2400" dirty="0"/>
              <a:t>тинэйджеры 14 – 17 лет нуждаются в 8 – 10 часах сна;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76" y="1628800"/>
            <a:ext cx="4567364" cy="4320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32290661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9263" y="404664"/>
            <a:ext cx="784887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/>
              <a:t>Бессонница</a:t>
            </a:r>
          </a:p>
          <a:p>
            <a:pPr algn="ctr"/>
            <a:endParaRPr lang="ru-RU" sz="2400" b="1" u="sng" dirty="0"/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-1" r="2703" b="901"/>
          <a:stretch/>
        </p:blipFill>
        <p:spPr>
          <a:xfrm>
            <a:off x="469134" y="1412776"/>
            <a:ext cx="7776865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FB1F00-B1AB-46A4-ADC0-9C915BC5E87E}"/>
              </a:ext>
            </a:extLst>
          </p:cNvPr>
          <p:cNvSpPr txBox="1"/>
          <p:nvPr/>
        </p:nvSpPr>
        <p:spPr>
          <a:xfrm>
            <a:off x="5436096" y="1697326"/>
            <a:ext cx="28518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40595981"/>
      </p:ext>
    </p:extLst>
  </p:cSld>
  <p:clrMapOvr>
    <a:masterClrMapping/>
  </p:clrMapOvr>
</p:sld>
</file>

<file path=ppt/theme/theme1.xml><?xml version="1.0" encoding="utf-8"?>
<a:theme xmlns:a="http://schemas.openxmlformats.org/drawingml/2006/main" name="1_Textured template_Wine Segoe_TP10286784">
  <a:themeElements>
    <a:clrScheme name="Red Template Template">
      <a:dk1>
        <a:srgbClr val="000000"/>
      </a:dk1>
      <a:lt1>
        <a:srgbClr val="FFFFFF"/>
      </a:lt1>
      <a:dk2>
        <a:srgbClr val="9C2828"/>
      </a:dk2>
      <a:lt2>
        <a:srgbClr val="FFFF99"/>
      </a:lt2>
      <a:accent1>
        <a:srgbClr val="FFC000"/>
      </a:accent1>
      <a:accent2>
        <a:srgbClr val="0D84CD"/>
      </a:accent2>
      <a:accent3>
        <a:srgbClr val="AD5778"/>
      </a:accent3>
      <a:accent4>
        <a:srgbClr val="919E7A"/>
      </a:accent4>
      <a:accent5>
        <a:srgbClr val="DA804E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866257B-E5CE-4C43-9210-F2DE76BE10B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0DE799-400D-457A-A0F1-CBEB124E44E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Образцы слайдов презентации (темно-красное текстурированное оформление)</Template>
  <TotalTime>2277</TotalTime>
  <Words>224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Arial</vt:lpstr>
      <vt:lpstr>Calibri</vt:lpstr>
      <vt:lpstr>Century Schoolbook</vt:lpstr>
      <vt:lpstr>Courier New</vt:lpstr>
      <vt:lpstr>Times New Roman</vt:lpstr>
      <vt:lpstr>Wingdings</vt:lpstr>
      <vt:lpstr>Wingdings 2</vt:lpstr>
      <vt:lpstr>1_Textured template_Wine Segoe_TP10286784</vt:lpstr>
      <vt:lpstr>Белый текст и шрифт Courier для слайдов с кодом</vt:lpstr>
      <vt:lpstr>View</vt:lpstr>
      <vt:lpstr> Сон и здоровье человека Биология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● тинэйджеры 14 – 17 лет нуждаются в 8 – 10 часах сна; </vt:lpstr>
      <vt:lpstr>Презентация PowerPoint</vt:lpstr>
      <vt:lpstr>Презентация PowerPoint</vt:lpstr>
      <vt:lpstr>Презентация PowerPoint</vt:lpstr>
      <vt:lpstr>Памятка по 9 заповедям сна</vt:lpstr>
      <vt:lpstr>Заключение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«Пищевая промышленность и здоровье человека».</dc:title>
  <dc:creator>RePack by Diakov</dc:creator>
  <cp:keywords/>
  <cp:lastModifiedBy>RePack by Diakov</cp:lastModifiedBy>
  <cp:revision>510</cp:revision>
  <dcterms:created xsi:type="dcterms:W3CDTF">2017-02-27T14:02:10Z</dcterms:created>
  <dcterms:modified xsi:type="dcterms:W3CDTF">2022-12-18T16:05:46Z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TC102867849990</vt:lpwstr>
  </property>
</Properties>
</file>