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6" r:id="rId2"/>
    <p:sldId id="263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1" autoAdjust="0"/>
    <p:restoredTop sz="94718" autoAdjust="0"/>
  </p:normalViewPr>
  <p:slideViewPr>
    <p:cSldViewPr>
      <p:cViewPr varScale="1">
        <p:scale>
          <a:sx n="109" d="100"/>
          <a:sy n="109" d="100"/>
        </p:scale>
        <p:origin x="161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23" d="100"/>
          <a:sy n="23" d="100"/>
        </p:scale>
        <p:origin x="-176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PowerPoint.sldx"/><Relationship Id="rId2" Type="http://schemas.openxmlformats.org/officeDocument/2006/relationships/vmlDrawing" Target="../drawings/vmlDrawing1.vml"/><Relationship Id="rId1" Type="http://schemas.openxmlformats.org/officeDocument/2006/relationships/theme" Target="../theme/theme2.xml"/><Relationship Id="rId4" Type="http://schemas.openxmlformats.org/officeDocument/2006/relationships/image" Target="../media/image1.emf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1143000" y="857224"/>
          <a:ext cx="4570413" cy="3429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Слайд" r:id="rId3" imgW="4570330" imgH="3427597" progId="PowerPoint.Slide.12">
                  <p:embed/>
                </p:oleObj>
              </mc:Choice>
              <mc:Fallback>
                <p:oleObj name="Слайд" r:id="rId3" imgW="4570330" imgH="3427597" progId="PowerPoint.Slide.12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857224"/>
                        <a:ext cx="4570413" cy="34290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4F81BD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EEECE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28177" y="166318"/>
            <a:ext cx="708764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0" indent="0" algn="ctr" fontAlgn="base">
              <a:spcAft>
                <a:spcPct val="0"/>
              </a:spcAft>
              <a:buClrTx/>
              <a:buSzTx/>
              <a:buNone/>
            </a:pPr>
            <a:r>
              <a:rPr lang="ru-RU" sz="1200" dirty="0" smtClean="0"/>
              <a:t>Государственное бюджетное дошкольное образовательное учреждение                                                          центр развития ребёнка №38 Красносельского района Санкт-Петербурга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600" dirty="0" smtClean="0"/>
              <a:t>Родительский клуб «За руку с семьей»</a:t>
            </a:r>
            <a:br>
              <a:rPr lang="ru-RU" sz="1600" dirty="0" smtClean="0"/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457200" y="980728"/>
            <a:ext cx="8229600" cy="55446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Детские конфликты: </a:t>
            </a:r>
            <a:br>
              <a:rPr lang="ru-RU" sz="28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родители – высшая инстанция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Советы родителям</a:t>
            </a:r>
          </a:p>
          <a:p>
            <a:pPr algn="ctr">
              <a:buNone/>
            </a:pPr>
            <a:endParaRPr lang="ru-RU" sz="4000" b="1" dirty="0" smtClean="0">
              <a:solidFill>
                <a:srgbClr val="002060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7170" name="Picture 2" descr="http://go3.imgsmail.ru/imgpreview?key=372814d540656e97&amp;mb=imgdb_preview_17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564904"/>
            <a:ext cx="3312368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9963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6453336"/>
            <a:ext cx="6512511" cy="7200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548680"/>
            <a:ext cx="770485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</a:rPr>
              <a:t>	</a:t>
            </a:r>
            <a:r>
              <a:rPr lang="ru-RU" sz="2000" b="1" dirty="0" smtClean="0">
                <a:solidFill>
                  <a:srgbClr val="7030A0"/>
                </a:solidFill>
              </a:rPr>
              <a:t>Детские конфликты – неизбежны, ведь у живущих вместе людей рано или поздно происходит соприкосновение сфер их интересов. И родителям необходимо относиться к ним с пониманием, оказывая детям необходимую им помощь и поддержку, но и не вмешиваясь без крайней необходимости. </a:t>
            </a:r>
          </a:p>
          <a:p>
            <a:pPr algn="just"/>
            <a:r>
              <a:rPr lang="ru-RU" sz="2000" b="1" dirty="0" smtClean="0">
                <a:solidFill>
                  <a:srgbClr val="7030A0"/>
                </a:solidFill>
              </a:rPr>
              <a:t>	</a:t>
            </a:r>
          </a:p>
          <a:p>
            <a:pPr algn="just"/>
            <a:r>
              <a:rPr lang="ru-RU" sz="2000" b="1" dirty="0" smtClean="0">
                <a:solidFill>
                  <a:srgbClr val="7030A0"/>
                </a:solidFill>
              </a:rPr>
              <a:t>	Именно в процессе выяснения отношений ваши двое детей находят устраивающее их обоих решение и обучаются искусству компромиссов, умению защитить своих интересы и уступить в непринципиальных вопросах. О том, что следует и не следует делать родителям, если присутствуют конфликты у детей в семье, мы разберем в разделе психология отношений в семье с двумя детьми, не приводя желательные и нежелательные действия со стороны родителей. Конечно, решение конфликтов между детьми – дело благородное, но, как оказалось, неблагодарное.</a:t>
            </a:r>
          </a:p>
          <a:p>
            <a:pPr algn="just"/>
            <a:endParaRPr lang="ru-RU" sz="24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76064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88640"/>
            <a:ext cx="8229600" cy="6408712"/>
          </a:xfrm>
        </p:spPr>
        <p:txBody>
          <a:bodyPr>
            <a:noAutofit/>
          </a:bodyPr>
          <a:lstStyle/>
          <a:p>
            <a:pPr indent="449580" algn="ctr">
              <a:buNone/>
            </a:pPr>
            <a:r>
              <a:rPr lang="ru-RU" sz="1600" b="1" dirty="0" smtClean="0">
                <a:solidFill>
                  <a:srgbClr val="002060"/>
                </a:solidFill>
              </a:rPr>
              <a:t>Что НЕ надо делать родителям при детских конфликтах</a:t>
            </a:r>
          </a:p>
          <a:p>
            <a:pPr algn="ctr">
              <a:buNone/>
            </a:pPr>
            <a:r>
              <a:rPr lang="ru-RU" sz="1200" b="1" dirty="0" smtClean="0">
                <a:solidFill>
                  <a:srgbClr val="002060"/>
                </a:solidFill>
              </a:rPr>
              <a:t>Изоляция враждующих сторон друг от друга</a:t>
            </a:r>
            <a:endParaRPr lang="ru-RU" sz="1200" dirty="0" smtClean="0">
              <a:solidFill>
                <a:srgbClr val="002060"/>
              </a:solidFill>
            </a:endParaRPr>
          </a:p>
          <a:p>
            <a:pPr algn="just"/>
            <a:r>
              <a:rPr lang="ru-RU" sz="1200" b="1" dirty="0" smtClean="0">
                <a:solidFill>
                  <a:srgbClr val="7030A0"/>
                </a:solidFill>
              </a:rPr>
              <a:t>Разводя детей по разным углам, родители успокаивают спорщиков, и в доме наступает долгожданное перемирие. Но проблема между детьми так и не осталась решенной, и напряжение будет в дальнейшем только нарастать, а дети не получат опыт решения спорных вопросов. Метод изоляции спорщиков действенен только в том случае, если после того, как дети приведут эмоции в порядок, они вместе с родителями обсудят произошедшее, и разберутся в ситуации.</a:t>
            </a:r>
          </a:p>
          <a:p>
            <a:pPr algn="just"/>
            <a:r>
              <a:rPr lang="ru-RU" sz="1200" b="1" dirty="0" smtClean="0">
                <a:solidFill>
                  <a:srgbClr val="7030A0"/>
                </a:solidFill>
              </a:rPr>
              <a:t>Иногда вообще следует выбрать политику невмешательства, ели дети не переходят к членовредительским мерам. У детей-школьников уже можно спросить напрямую, нужна ли им ваша помощь. И если обе стороны ответили единогласным «нет!» - идите на кухню пить свою валерьянку.</a:t>
            </a:r>
          </a:p>
          <a:p>
            <a:pPr algn="ctr">
              <a:buNone/>
            </a:pPr>
            <a:r>
              <a:rPr lang="ru-RU" sz="1200" b="1" dirty="0" smtClean="0">
                <a:solidFill>
                  <a:srgbClr val="002060"/>
                </a:solidFill>
              </a:rPr>
              <a:t>Защита при спорных вопросах интересов одного и того же ребенка</a:t>
            </a:r>
          </a:p>
          <a:p>
            <a:pPr algn="just"/>
            <a:r>
              <a:rPr lang="ru-RU" sz="1200" b="1" dirty="0" smtClean="0">
                <a:solidFill>
                  <a:srgbClr val="7030A0"/>
                </a:solidFill>
              </a:rPr>
              <a:t>Часто можно услышать от родителей фразы «Отдай ему игрушку, он еще маленький!» или «Уступи ей, она же девочка!», могут быть и другие поводы, которые в глазах родителей полностью заменяют любые разумные доводы.</a:t>
            </a:r>
          </a:p>
          <a:p>
            <a:pPr algn="just"/>
            <a:r>
              <a:rPr lang="ru-RU" sz="1200" b="1" dirty="0" smtClean="0">
                <a:solidFill>
                  <a:srgbClr val="7030A0"/>
                </a:solidFill>
              </a:rPr>
              <a:t>Однако «маленький» и «девочка» быстро понимают преимущества своего положения и начинают беспардонно этим пользоваться, ущемляя интересы второго ребенка. Регулярная поддержка интересов одного из детей приводит к тому, что пострадавшая сторона начинает чувствовать себя не любимым ребенком, обделенным и справедливостью и вниманием родителей. Как результат – скрытая агрессия и неприязнь к «любимчику» родителей.</a:t>
            </a:r>
          </a:p>
          <a:p>
            <a:pPr algn="just"/>
            <a:r>
              <a:rPr lang="ru-RU" sz="1200" b="1" dirty="0" smtClean="0">
                <a:solidFill>
                  <a:srgbClr val="7030A0"/>
                </a:solidFill>
              </a:rPr>
              <a:t>Обращаясь в вышестоящую инстанцию, любой взрослый надеется на справедливое решение. Дети – они тоже обращаясь к родителям желают получить аргументированный ответ почему спор разрешился в пользу того или другого ребенка. В конфликтной ситуации виноваты всегда двое, поэтому выступая в роли миротворца нужно занять нейтральную позицию, без оглядки на возраст и пол. </a:t>
            </a:r>
          </a:p>
          <a:p>
            <a:pPr algn="ctr">
              <a:buNone/>
            </a:pPr>
            <a:r>
              <a:rPr lang="ru-RU" sz="1200" b="1" dirty="0" smtClean="0">
                <a:solidFill>
                  <a:srgbClr val="002060"/>
                </a:solidFill>
              </a:rPr>
              <a:t>Вмешательство в конфликт без явной необходимости</a:t>
            </a:r>
          </a:p>
          <a:p>
            <a:pPr algn="just"/>
            <a:r>
              <a:rPr lang="ru-RU" sz="1200" b="1" dirty="0" smtClean="0">
                <a:solidFill>
                  <a:srgbClr val="7030A0"/>
                </a:solidFill>
              </a:rPr>
              <a:t>Если дети уже достаточно взрослые и уже ходят в школу, их всегда можно спросить о том, нужна ли им помощь в разрешении спорной ситуации. Конечно же проще выступить в роли миротворцев и быстро решить вспыхнувшие конфликт, но думая и решая все за детей вы лишаете их опыта построения отношений и возможности в спорах друг с другом найти общий язык. Если жизни и здоровью детей ничего особенно не угрожает, лучшей политикой будет невмешательство, хотя очень сложно сохранять спокойствие и равновесие в эпицентре бури детских эмоций.</a:t>
            </a:r>
          </a:p>
          <a:p>
            <a:pPr algn="just"/>
            <a:endParaRPr lang="ru-RU" sz="1200" dirty="0" smtClean="0"/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54344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60648"/>
            <a:ext cx="8229600" cy="633670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sz="1600" b="1" dirty="0" smtClean="0"/>
          </a:p>
          <a:p>
            <a:pPr algn="ctr">
              <a:buNone/>
            </a:pPr>
            <a:r>
              <a:rPr lang="ru-RU" sz="1700" b="1" dirty="0" smtClean="0">
                <a:solidFill>
                  <a:srgbClr val="002060"/>
                </a:solidFill>
              </a:rPr>
              <a:t>Неприятные сравнения своих детей с другими или даже между собой</a:t>
            </a:r>
            <a:endParaRPr lang="ru-RU" sz="1700" dirty="0" smtClean="0">
              <a:solidFill>
                <a:srgbClr val="002060"/>
              </a:solidFill>
            </a:endParaRPr>
          </a:p>
          <a:p>
            <a:pPr algn="just"/>
            <a:r>
              <a:rPr lang="ru-RU" sz="1500" b="1" dirty="0" smtClean="0">
                <a:solidFill>
                  <a:srgbClr val="7030A0"/>
                </a:solidFill>
              </a:rPr>
              <a:t>Идеальные дети с глянцевых страниц популярных изданий – это продукт рекламного бизнеса и </a:t>
            </a:r>
            <a:r>
              <a:rPr lang="ru-RU" sz="1500" b="1" dirty="0" err="1" smtClean="0">
                <a:solidFill>
                  <a:srgbClr val="7030A0"/>
                </a:solidFill>
              </a:rPr>
              <a:t>фотошопа</a:t>
            </a:r>
            <a:r>
              <a:rPr lang="ru-RU" sz="1500" b="1" dirty="0" smtClean="0">
                <a:solidFill>
                  <a:srgbClr val="7030A0"/>
                </a:solidFill>
              </a:rPr>
              <a:t>. Да и детей соседей и друзей вы видите чаще всего только с приятной стороны, не сталкиваясь с отрицательными сторонами их характера.</a:t>
            </a:r>
          </a:p>
          <a:p>
            <a:pPr algn="just"/>
            <a:r>
              <a:rPr lang="ru-RU" sz="1500" b="1" dirty="0" smtClean="0">
                <a:solidFill>
                  <a:srgbClr val="7030A0"/>
                </a:solidFill>
              </a:rPr>
              <a:t>Так и детские конфликты, сталкивающие лбами ваших драгоценных детишек, ничуть не умаляют их достоинств и не переводят ваших детей в разряд «плохих». Приведя в пример образцово-показательных детей своим отпрыскам во время их ссоры, вы не только не погасите конфликт, но и вызовете раздражение и неприятие и к приведенному в пример ребенку, и к вам. Особенно если дети знают о приведенном «образце поведения» мощную компрометирующую информацию.</a:t>
            </a:r>
          </a:p>
          <a:p>
            <a:pPr algn="just"/>
            <a:r>
              <a:rPr lang="ru-RU" sz="1500" b="1" dirty="0" smtClean="0">
                <a:solidFill>
                  <a:srgbClr val="7030A0"/>
                </a:solidFill>
              </a:rPr>
              <a:t>Так что сравнение детей с неким идеальным ребенком не погасит разгорающийся конфликт и не заставит бросить ссору и немедленно начать подражать приведенному образцу поведения. Зато это вполне точно скажет ребенку о том, что родители считают его неполноценным, плохим и заставит сомневаться в любви мамы и папы. И уж тем более не стоит приводить в пример одного из спорщиков. Это не </a:t>
            </a:r>
            <a:r>
              <a:rPr lang="ru-RU" sz="1500" b="1" dirty="0" err="1" smtClean="0">
                <a:solidFill>
                  <a:srgbClr val="7030A0"/>
                </a:solidFill>
              </a:rPr>
              <a:t>политкорректно</a:t>
            </a:r>
            <a:r>
              <a:rPr lang="ru-RU" sz="1500" b="1" dirty="0" smtClean="0">
                <a:solidFill>
                  <a:srgbClr val="7030A0"/>
                </a:solidFill>
              </a:rPr>
              <a:t> по отношению ко второму ребенку, способно вызвать обиду, раздражение и неприязнь брата или сестры, и только еще больше усилит ревность и неприятие между детьми.</a:t>
            </a:r>
          </a:p>
          <a:p>
            <a:pPr algn="ctr">
              <a:buNone/>
            </a:pPr>
            <a:r>
              <a:rPr lang="ru-RU" sz="1700" b="1" dirty="0" smtClean="0">
                <a:solidFill>
                  <a:srgbClr val="002060"/>
                </a:solidFill>
              </a:rPr>
              <a:t>Запрет выяснения отношений и наказание за конфронтацию</a:t>
            </a:r>
          </a:p>
          <a:p>
            <a:pPr algn="just"/>
            <a:r>
              <a:rPr lang="ru-RU" sz="1500" b="1" dirty="0" smtClean="0">
                <a:solidFill>
                  <a:srgbClr val="7030A0"/>
                </a:solidFill>
              </a:rPr>
              <a:t>Очень часто родители решают детские конфликты весьма радикальным способом, назначая наказание обоим ребятишкам за бурное выяснение отношений. Аргументируют это, как правило, тем, что братья и сестры – родные люди и не должны ссориться. Но жить без конфликтов могут только те люди, которым нечего делить. А у ваших детей общие родители, общий дом, общая комната и часто – общие вещи, техника, игрушки и </a:t>
            </a:r>
            <a:r>
              <a:rPr lang="ru-RU" sz="1500" b="1" dirty="0" err="1" smtClean="0">
                <a:solidFill>
                  <a:srgbClr val="7030A0"/>
                </a:solidFill>
              </a:rPr>
              <a:t>гаджеты</a:t>
            </a:r>
            <a:r>
              <a:rPr lang="ru-RU" sz="1500" b="1" dirty="0" smtClean="0">
                <a:solidFill>
                  <a:srgbClr val="7030A0"/>
                </a:solidFill>
              </a:rPr>
              <a:t>.</a:t>
            </a:r>
          </a:p>
          <a:p>
            <a:pPr algn="just"/>
            <a:r>
              <a:rPr lang="ru-RU" sz="1500" b="1" dirty="0" smtClean="0">
                <a:solidFill>
                  <a:srgbClr val="7030A0"/>
                </a:solidFill>
              </a:rPr>
              <a:t>Конечно, запретив ссоры, вы вряд ли уберете их из вашей жизни (ну разве что ругаться дети будут тише, и вместо драки вы получите тайные щипки и тычки). А вот чувство вины и сомнения в родственной любви со стороны детей вы гарантированно получите.</a:t>
            </a:r>
          </a:p>
          <a:p>
            <a:pPr algn="just"/>
            <a:r>
              <a:rPr lang="ru-RU" sz="1500" b="1" dirty="0" smtClean="0">
                <a:solidFill>
                  <a:srgbClr val="7030A0"/>
                </a:solidFill>
              </a:rPr>
              <a:t>Запрещая детские конфликты, вы лишаете детей опыта построения отношений и права на собственное мнение. Срывающие истинные чувства дети испытывают сильное нервное перенапряжение и стресс.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8974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Autofit/>
          </a:bodyPr>
          <a:lstStyle/>
          <a:p>
            <a:pPr marL="0" indent="0" algn="ctr">
              <a:lnSpc>
                <a:spcPct val="115000"/>
              </a:lnSpc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Что родителям НАДО делать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для разрешения детских конфликтов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412776"/>
            <a:ext cx="8229600" cy="4945182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endParaRPr lang="ru-RU" dirty="0" smtClean="0"/>
          </a:p>
          <a:p>
            <a:pPr algn="just"/>
            <a:r>
              <a:rPr lang="ru-RU" b="1" dirty="0" smtClean="0">
                <a:solidFill>
                  <a:srgbClr val="7030A0"/>
                </a:solidFill>
              </a:rPr>
              <a:t>У родителей должно возникнуть понимание того, что ссоры и споры между братьями и сестрами – абсолютно нормальное явление. Конкуренция между детьми в семье естественна, и юным личностям свойственно стараться доказать собственную правоту, настоять на своем, защитить собственную территорию. Это – часть развития здоровой личности.</a:t>
            </a:r>
          </a:p>
          <a:p>
            <a:pPr algn="just"/>
            <a:r>
              <a:rPr lang="ru-RU" b="1" dirty="0" smtClean="0">
                <a:solidFill>
                  <a:srgbClr val="7030A0"/>
                </a:solidFill>
              </a:rPr>
              <a:t>И если после ссор дети с удовольствием общаются, играют вместе и мигом кооперируются против общего противника, то такие конфликты абсолютно нормальны, и беспокоиться родителям не о чем. Но все-таки детям можно осторожно и ненавязчиво помочь решить возникающие разногласия.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22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88032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Вы можете помочь спорщикам осознать суть проблемы</a:t>
            </a:r>
            <a:r>
              <a:rPr lang="ru-RU" sz="1800" dirty="0" smtClean="0">
                <a:solidFill>
                  <a:srgbClr val="002060"/>
                </a:solidFill>
              </a:rPr>
              <a:t> </a:t>
            </a: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04664"/>
            <a:ext cx="8229600" cy="626469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b="1" dirty="0" smtClean="0"/>
          </a:p>
          <a:p>
            <a:pPr algn="just"/>
            <a:r>
              <a:rPr lang="ru-RU" sz="5600" b="1" dirty="0" smtClean="0">
                <a:solidFill>
                  <a:srgbClr val="7030A0"/>
                </a:solidFill>
              </a:rPr>
              <a:t>Пусть сперва один из детей расскажет свою версию произошедшего, а потом второй ребенок дополнит историю или поправит спорные моменты. Довольно часто поводом для конфликта является недопонимание или неумение объяснить желаемое.</a:t>
            </a:r>
          </a:p>
          <a:p>
            <a:pPr algn="just"/>
            <a:r>
              <a:rPr lang="ru-RU" sz="5600" b="1" dirty="0" smtClean="0">
                <a:solidFill>
                  <a:srgbClr val="7030A0"/>
                </a:solidFill>
              </a:rPr>
              <a:t>Научите детей искусству компромисса. Пусть дети предложат собственные вариант решения спора, задаваясь вопросом, что они могут предложить второму спорщику для урегулирования конфликта.</a:t>
            </a:r>
          </a:p>
          <a:p>
            <a:pPr algn="just"/>
            <a:r>
              <a:rPr lang="ru-RU" sz="5600" b="1" dirty="0" smtClean="0">
                <a:solidFill>
                  <a:srgbClr val="7030A0"/>
                </a:solidFill>
              </a:rPr>
              <a:t>Постарайтесь приучить детей к спокойному, практически деловому разрешению имущественных и территориальных споров.</a:t>
            </a:r>
          </a:p>
          <a:p>
            <a:pPr algn="just"/>
            <a:r>
              <a:rPr lang="ru-RU" sz="5600" b="1" dirty="0" smtClean="0">
                <a:solidFill>
                  <a:srgbClr val="7030A0"/>
                </a:solidFill>
              </a:rPr>
              <a:t>Ищите истинную причину конфликта, не отвлекаясь на внешний антураж. Возможно в спокойной обстановке вы выясните, что у одного из детей проблемы в учебном учреждении, а второй ревнует вас и ощущает недостаток вашего внимания.</a:t>
            </a:r>
          </a:p>
          <a:p>
            <a:pPr algn="just"/>
            <a:r>
              <a:rPr lang="ru-RU" sz="5600" b="1" dirty="0" smtClean="0">
                <a:solidFill>
                  <a:srgbClr val="7030A0"/>
                </a:solidFill>
              </a:rPr>
              <a:t>Возможно, со старшим из детей можно поговорить как с равным, попросив (а не потребовав) его уступить в споре. И оставив за ним право, все-таки отстоять свое мнение. В случае успеха ребенок ощущает себя союзником родителей и осознает свое старшинство и значимость.</a:t>
            </a:r>
          </a:p>
          <a:p>
            <a:pPr algn="just"/>
            <a:r>
              <a:rPr lang="ru-RU" sz="5600" b="1" dirty="0" smtClean="0">
                <a:solidFill>
                  <a:srgbClr val="7030A0"/>
                </a:solidFill>
              </a:rPr>
              <a:t>Если дети маленькие, возможно просто нужно одного из них заинтересовать другой игрушкой, описав ее преимущества перед предметом спора. Или просто отвлечь внимание детей от интересующего обоих объекта.</a:t>
            </a:r>
          </a:p>
          <a:p>
            <a:pPr algn="just"/>
            <a:r>
              <a:rPr lang="ru-RU" sz="5600" b="1" dirty="0" smtClean="0">
                <a:solidFill>
                  <a:srgbClr val="7030A0"/>
                </a:solidFill>
              </a:rPr>
              <a:t>Научите детей сначала просить разрешения у других, прежде чем воспользоваться чужими вещами или совершить действие, которое может помешать другим людям. И уважать право других давать или не давать свое разрешение. Это позволит каждому из детей создать защищенное от несанкционированных поползновений личное пространство.</a:t>
            </a:r>
          </a:p>
          <a:p>
            <a:pPr algn="just"/>
            <a:r>
              <a:rPr lang="ru-RU" sz="5600" b="1" dirty="0" smtClean="0">
                <a:solidFill>
                  <a:srgbClr val="7030A0"/>
                </a:solidFill>
              </a:rPr>
              <a:t>Для самих же родителей очень важно принять факт того, что дети тоже могут и имеют право испытывать негативные эмоции как друг к другу, так и к другим детям. Это может быть непостоянным и носить эпизодический характер: в моменты вручения подарков, ущемления их интересов или потребности во внимании значимых людей - дети, как и взрослые, испытывают гнев, зависть и обиду.</a:t>
            </a:r>
          </a:p>
          <a:p>
            <a:pPr algn="just"/>
            <a:r>
              <a:rPr lang="ru-RU" sz="5600" b="1" dirty="0" smtClean="0">
                <a:solidFill>
                  <a:srgbClr val="7030A0"/>
                </a:solidFill>
              </a:rPr>
              <a:t>Правильным решением будет не запрет на негативные чувства, которые так пугают родителей, а обучение ребенка выражать эмоции вербально, озвучивая собственные переживания. Управлять гневом – тоже важно, но осознать его и дать безопасный выход чувствам тоже нужно уметь.</a:t>
            </a:r>
          </a:p>
          <a:p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90857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Что дает детям успешный опыт разрешения конфликтных ситуаций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642918"/>
            <a:ext cx="8229600" cy="6072230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>
                <a:solidFill>
                  <a:srgbClr val="7030A0"/>
                </a:solidFill>
              </a:rPr>
              <a:t>Если конфронтация между вашими детьми не принимает форму жестоких драк и изощренных издевательств, то от таких конфликтов пользы больше, чем вреда. Самостоятельное решение конфликтов между детьми способно научить ребенка отстаивать собственное мнение, защищать себя, уважать и принимать чужую точку зрения. Эти навыки, отработанные на любимом брате или сестре, помогут потом в противостоянии с чужими негативно настроенными людьми.</a:t>
            </a: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</a:rPr>
              <a:t>Если родители помогают грамотно формировать отношения между обоими детьми, то оба ребенка получают в семье неоценимый жизненный опыт:</a:t>
            </a: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</a:rPr>
              <a:t>Дети учатся приходить к компромиссу, лидировать или, наоборот, приспосабливаться.</a:t>
            </a: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</a:rPr>
              <a:t>Опыт совместной жизни и тесных взаимоотношений.</a:t>
            </a: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</a:rPr>
              <a:t>Учатся отвечать на провокации и вызовы, разрешать конфликты.</a:t>
            </a: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</a:rPr>
              <a:t>Развивать собственную индивидуальность и смело ее демонстрировать.</a:t>
            </a: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</a:rPr>
              <a:t>Уважать чужие интересы.</a:t>
            </a:r>
          </a:p>
          <a:p>
            <a:pPr algn="just"/>
            <a:r>
              <a:rPr lang="ru-RU" sz="1600" b="1" dirty="0" smtClean="0">
                <a:solidFill>
                  <a:srgbClr val="7030A0"/>
                </a:solidFill>
              </a:rPr>
              <a:t>Успешный опыт, который дают ребенку детские конфликты, способен облегчить ему общение со сверстниками, в преодолении стрессовых для него ситуаций, построении карьеры и предстоящей личной жизни. А вот обеспечить успешность этого опыта – задача внимательных и тактичных родителей.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БЛАГОДАРИМ ЗА ВНИМАНИЕ!!!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</TotalTime>
  <Words>1433</Words>
  <Application>Microsoft Office PowerPoint</Application>
  <PresentationFormat>Экран (4:3)</PresentationFormat>
  <Paragraphs>51</Paragraphs>
  <Slides>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Georgia</vt:lpstr>
      <vt:lpstr>Times New Roman</vt:lpstr>
      <vt:lpstr>Trebuchet MS</vt:lpstr>
      <vt:lpstr>Воздушный поток</vt:lpstr>
      <vt:lpstr>Слайд</vt:lpstr>
      <vt:lpstr>Государственное бюджетное дошкольное образовательное учреждение                                                          центр развития ребёнка №38 Красносельского района Санкт-Петербурга  Родительский клуб «За руку с семьей»  </vt:lpstr>
      <vt:lpstr>Презентация PowerPoint</vt:lpstr>
      <vt:lpstr> </vt:lpstr>
      <vt:lpstr>Презентация PowerPoint</vt:lpstr>
      <vt:lpstr>Что родителям НАДО делать  для разрешения детских конфликтов </vt:lpstr>
      <vt:lpstr>Вы можете помочь спорщикам осознать суть проблемы </vt:lpstr>
      <vt:lpstr>Что дает детям успешный опыт разрешения конфликтных ситуаций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порядок рождения детей в семье влияет на развитие их личности</dc:title>
  <dc:creator>Мама</dc:creator>
  <cp:lastModifiedBy>Home</cp:lastModifiedBy>
  <cp:revision>21</cp:revision>
  <dcterms:modified xsi:type="dcterms:W3CDTF">2022-12-18T15:01:10Z</dcterms:modified>
</cp:coreProperties>
</file>