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61" r:id="rId3"/>
    <p:sldId id="257" r:id="rId4"/>
    <p:sldId id="268" r:id="rId5"/>
    <p:sldId id="271" r:id="rId6"/>
    <p:sldId id="292" r:id="rId7"/>
    <p:sldId id="274" r:id="rId8"/>
    <p:sldId id="283" r:id="rId9"/>
    <p:sldId id="284" r:id="rId10"/>
    <p:sldId id="281" r:id="rId11"/>
    <p:sldId id="286" r:id="rId12"/>
    <p:sldId id="289" r:id="rId13"/>
    <p:sldId id="279" r:id="rId14"/>
    <p:sldId id="259" r:id="rId15"/>
    <p:sldId id="290" r:id="rId16"/>
    <p:sldId id="285" r:id="rId17"/>
    <p:sldId id="264" r:id="rId18"/>
    <p:sldId id="287" r:id="rId19"/>
    <p:sldId id="277" r:id="rId20"/>
    <p:sldId id="293" r:id="rId21"/>
    <p:sldId id="278" r:id="rId22"/>
    <p:sldId id="288" r:id="rId23"/>
    <p:sldId id="29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nteresnyefakty.org/wp-content/uploads/2016/04/Interesnyie-faktyi-iz-zhizni-Tolstogo-9.jpg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nteresnyefakty.org/wp-content/uploads/2016/04/Interesnyie-faktyi-iz-zhizni-Tolstogo-3.jpg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nteresnyefakty.org/wp-content/uploads/2016/04/Interesnyie-faktyi-iz-zhizni-Tolstogo-6.jpg" TargetMode="Externa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nteresnyefakty.org/wp-content/uploads/2016/04/Interesnyie-faktyi-iz-zhizni-Tolstogo-11.jpg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nteresnyefakty.org/wp-content/uploads/2016/04/Interesnyie-faktyi-iz-zhizni-Tolstogo-2.jpg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Л.Н. Толстой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Страницы великой </a:t>
            </a:r>
            <a:r>
              <a:rPr lang="ru-RU" sz="3600" dirty="0" smtClean="0"/>
              <a:t>жизни</a:t>
            </a:r>
          </a:p>
          <a:p>
            <a:endParaRPr lang="ru-RU" sz="3600" dirty="0"/>
          </a:p>
          <a:p>
            <a:endParaRPr lang="ru-RU" sz="3600" dirty="0" smtClean="0"/>
          </a:p>
          <a:p>
            <a:r>
              <a:rPr lang="ru-RU" sz="1600" dirty="0" smtClean="0"/>
              <a:t>(Резник Александр, ученик 10 класса МКОУ «</a:t>
            </a:r>
            <a:r>
              <a:rPr lang="ru-RU" sz="1600" dirty="0" err="1" smtClean="0"/>
              <a:t>Медвёдская</a:t>
            </a:r>
            <a:r>
              <a:rPr lang="ru-RU" sz="1600" smtClean="0"/>
              <a:t> СШ №17», 2020 г.)</a:t>
            </a:r>
            <a:endParaRPr lang="ru-RU" sz="1600" dirty="0"/>
          </a:p>
        </p:txBody>
      </p:sp>
      <p:pic>
        <p:nvPicPr>
          <p:cNvPr id="5" name="Picture 1" descr="E:\Л.Н.Толстой\4. Фотографии писателя\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1712" y="1199356"/>
            <a:ext cx="2638425" cy="400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Толстой в кругу семьи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sz="1600" dirty="0" smtClean="0"/>
              <a:t> Толстой всегда декларировал, что высшая ценность в обществе – это семья.</a:t>
            </a:r>
          </a:p>
          <a:p>
            <a:endParaRPr lang="ru-RU" dirty="0"/>
          </a:p>
        </p:txBody>
      </p:sp>
      <p:pic>
        <p:nvPicPr>
          <p:cNvPr id="5" name="Picture 2" descr="E:\Л.Н.Толстой\4. Фотографии писателя\С родственниками и знакомыми\С женой и семьей\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917" r="591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Число 28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По свидетельству родных, писатель всегда иронично относился к предрассудкам. Но цифру двадцать восемь считал для себя особой и любил. </a:t>
            </a:r>
            <a:r>
              <a:rPr lang="ru-RU" dirty="0" smtClean="0"/>
              <a:t>Было ли это совпадением? </a:t>
            </a:r>
            <a:r>
              <a:rPr lang="ru-RU" dirty="0" smtClean="0"/>
              <a:t>Неизвестно</a:t>
            </a:r>
            <a:r>
              <a:rPr lang="ru-RU" dirty="0" smtClean="0"/>
              <a:t>, но многие важнейшие события жизни и первые произведения Льва Николаевича Толстого связаны именно с ней. Вот их перечень: 28 августа 1828 года – дата рождения самого писателя. 28 мая 1856-го цензура дала разрешение на издание первой книги с повестями «Детство и отрочество». 28 июня родился первенец, Сергей. 28 февраля состоялась свадьба сына Ильи. 28 октября писатель навсегда ушел из Ясной Поляны. </a:t>
            </a:r>
          </a:p>
          <a:p>
            <a:endParaRPr lang="ru-RU" dirty="0"/>
          </a:p>
        </p:txBody>
      </p:sp>
      <p:pic>
        <p:nvPicPr>
          <p:cNvPr id="6" name="Содержимое 5" descr="Интересные факты из жизни Толстого (9)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9309" y="1352518"/>
            <a:ext cx="4523232" cy="369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Школа для крестьянских детей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Толстой дважды побывал за </a:t>
            </a:r>
            <a:r>
              <a:rPr lang="ru-RU" dirty="0" smtClean="0"/>
              <a:t>границей (в </a:t>
            </a:r>
            <a:r>
              <a:rPr lang="ru-RU" dirty="0" smtClean="0"/>
              <a:t>1857 и </a:t>
            </a:r>
            <a:r>
              <a:rPr lang="ru-RU" dirty="0" smtClean="0"/>
              <a:t>1860–1861 годах)  не только  </a:t>
            </a:r>
            <a:r>
              <a:rPr lang="ru-RU" dirty="0" smtClean="0"/>
              <a:t>из любопытства, но </a:t>
            </a:r>
            <a:r>
              <a:rPr lang="ru-RU" dirty="0" smtClean="0"/>
              <a:t>и  </a:t>
            </a:r>
            <a:r>
              <a:rPr lang="ru-RU" dirty="0" smtClean="0"/>
              <a:t>с целью изучения западноевропейской методики образования. Он пришел к выводу, </a:t>
            </a:r>
            <a:r>
              <a:rPr lang="ru-RU" dirty="0" smtClean="0"/>
              <a:t>что </a:t>
            </a:r>
            <a:r>
              <a:rPr lang="ru-RU" dirty="0" smtClean="0"/>
              <a:t>образование </a:t>
            </a:r>
            <a:r>
              <a:rPr lang="ru-RU" dirty="0" smtClean="0"/>
              <a:t>на Родине неправильно </a:t>
            </a:r>
            <a:r>
              <a:rPr lang="ru-RU" dirty="0" smtClean="0"/>
              <a:t>в корне, в особенности образование крестьянства. Толстой </a:t>
            </a:r>
            <a:r>
              <a:rPr lang="ru-RU" dirty="0" smtClean="0"/>
              <a:t>учредил </a:t>
            </a:r>
            <a:r>
              <a:rPr lang="ru-RU" dirty="0" smtClean="0"/>
              <a:t>школу для крестьянских детей в Ясной </a:t>
            </a:r>
            <a:r>
              <a:rPr lang="ru-RU" dirty="0" smtClean="0"/>
              <a:t>Поляне, начал  </a:t>
            </a:r>
            <a:r>
              <a:rPr lang="ru-RU" dirty="0" smtClean="0"/>
              <a:t>издавать педагогический журнал, где проповедовал свои образовательные теории, и составил несколько учебников для начального обучения. Лев Николаевич </a:t>
            </a:r>
            <a:r>
              <a:rPr lang="ru-RU" dirty="0" smtClean="0"/>
              <a:t> известен </a:t>
            </a:r>
            <a:r>
              <a:rPr lang="ru-RU" dirty="0" smtClean="0"/>
              <a:t>как автор «Азбуки», «Новой азбуки» и «Книги для чтения», по </a:t>
            </a:r>
            <a:r>
              <a:rPr lang="ru-RU" dirty="0" smtClean="0"/>
              <a:t>ним</a:t>
            </a:r>
            <a:r>
              <a:rPr lang="ru-RU" dirty="0" smtClean="0"/>
              <a:t> </a:t>
            </a:r>
            <a:r>
              <a:rPr lang="ru-RU" dirty="0" smtClean="0"/>
              <a:t>училось читать не одно поколение детей.</a:t>
            </a:r>
          </a:p>
          <a:p>
            <a:endParaRPr lang="ru-RU" dirty="0"/>
          </a:p>
        </p:txBody>
      </p:sp>
      <p:pic>
        <p:nvPicPr>
          <p:cNvPr id="18434" name="Picture 2" descr="E:\Л.Н.Толстой\4. Фотографии писателя\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2125" y="580231"/>
            <a:ext cx="3657600" cy="523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Помощь голодающим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smtClean="0"/>
              <a:t>Писатель всегда откликался на просьбы крестьян о помощи. В </a:t>
            </a:r>
            <a:r>
              <a:rPr lang="ru-RU" sz="1600" dirty="0" smtClean="0"/>
              <a:t>Мценском и </a:t>
            </a:r>
            <a:r>
              <a:rPr lang="ru-RU" sz="1600" dirty="0" err="1" smtClean="0"/>
              <a:t>Чернском</a:t>
            </a:r>
            <a:r>
              <a:rPr lang="ru-RU" sz="1600" dirty="0" smtClean="0"/>
              <a:t> уездах в 1898 году в очередной раз разразился голод. Писатель, одетый в старую свиту и опорки, с котомкой за плечами вместе с сыном, вызвавшимся ему помогать, лично объехал все деревни и выяснил, где положение действительно было нищенским. За неделю составили списки и создали приблизительно по двенадцать столовых в каждом уезде, где </a:t>
            </a:r>
            <a:r>
              <a:rPr lang="ru-RU" sz="1600" dirty="0" smtClean="0"/>
              <a:t>кормили </a:t>
            </a:r>
            <a:r>
              <a:rPr lang="ru-RU" sz="1600" dirty="0" smtClean="0"/>
              <a:t>в первую </a:t>
            </a:r>
            <a:r>
              <a:rPr lang="ru-RU" sz="1600" dirty="0" smtClean="0"/>
              <a:t>очередь </a:t>
            </a:r>
            <a:r>
              <a:rPr lang="ru-RU" sz="1600" dirty="0" smtClean="0"/>
              <a:t>детей, стариков и больных. Продукты привозили из Ясной Поляны, готовили по два горячих блюда в день. </a:t>
            </a:r>
          </a:p>
          <a:p>
            <a:endParaRPr lang="ru-RU" dirty="0"/>
          </a:p>
        </p:txBody>
      </p:sp>
      <p:pic>
        <p:nvPicPr>
          <p:cNvPr id="6" name="Содержимое 4" descr="Интересные факты из жизни Толстого (3)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 l="10148" r="10148"/>
          <a:stretch>
            <a:fillRect/>
          </a:stretch>
        </p:blipFill>
        <p:spPr bwMode="auto">
          <a:xfrm>
            <a:off x="3575050" y="1282707"/>
            <a:ext cx="5111750" cy="3833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300" dirty="0" smtClean="0"/>
              <a:t>В начале 80-х  </a:t>
            </a:r>
            <a:r>
              <a:rPr lang="ru-RU" sz="2300" dirty="0" smtClean="0"/>
              <a:t>годов 19 века писатель </a:t>
            </a:r>
            <a:r>
              <a:rPr lang="ru-RU" sz="2300" dirty="0" smtClean="0"/>
              <a:t>окончательно пришел к убеждению, что праздная жизнь и роскошь не красят человека. Несмотря на то что </a:t>
            </a:r>
            <a:r>
              <a:rPr lang="ru-RU" sz="2300" dirty="0" smtClean="0"/>
              <a:t>он был </a:t>
            </a:r>
            <a:r>
              <a:rPr lang="ru-RU" sz="2300" dirty="0" smtClean="0"/>
              <a:t>от рождения графом, </a:t>
            </a:r>
            <a:r>
              <a:rPr lang="ru-RU" sz="2300" dirty="0" smtClean="0"/>
              <a:t> </a:t>
            </a:r>
            <a:r>
              <a:rPr lang="ru-RU" sz="2300" dirty="0" smtClean="0"/>
              <a:t>всегда тяготел душой к народу. Нередко крестьяне видели его самостоятельно пашущим поле.  Он научился сапожному ремеслу и даже сам </a:t>
            </a:r>
            <a:r>
              <a:rPr lang="ru-RU" sz="2300" dirty="0" smtClean="0"/>
              <a:t>шил сапоги </a:t>
            </a:r>
            <a:r>
              <a:rPr lang="ru-RU" sz="2300" dirty="0" smtClean="0"/>
              <a:t> </a:t>
            </a:r>
            <a:r>
              <a:rPr lang="ru-RU" sz="2300" dirty="0" smtClean="0"/>
              <a:t>и летние башмаки из брезента и кожи, в которых ходил все лето. </a:t>
            </a:r>
            <a:endParaRPr lang="ru-RU" sz="2000" dirty="0"/>
          </a:p>
        </p:txBody>
      </p:sp>
      <p:pic>
        <p:nvPicPr>
          <p:cNvPr id="5" name="Содержимое 4" descr="&amp;bcy;&amp;icy;&amp;ocy;&amp;gcy;&amp;rcy;&amp;acy;&amp;fcy;&amp;icy;&amp;yacy; &amp;tcy;&amp;ocy;&amp;lcy;&amp;scy;&amp;tcy;&amp;ocy;&amp;gcy;&amp;ocy; &amp;lcy;&amp;softcy;&amp;vcy;&amp;acy; &amp;ncy;&amp;icy;&amp;kcy;&amp;ocy;&amp;lcy;&amp;acy;&amp;iecy;&amp;vcy;&amp;icy;&amp;chcy;&amp;a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675" y="1570831"/>
            <a:ext cx="47625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Трудолюбие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Каждый</a:t>
            </a:r>
            <a:r>
              <a:rPr lang="ru-RU" sz="1800" dirty="0" smtClean="0"/>
              <a:t> </a:t>
            </a:r>
            <a:r>
              <a:rPr lang="ru-RU" sz="1800" dirty="0" smtClean="0"/>
              <a:t>год помогал крестьянским семьям, в которых некому было пахать, сеять и убирать хлеб. Не все одобряли такую жизнь Льва Николаевича. Толстого не понимали даже в собственной семье. Но он оставался непреклонен. И как-то летом вся Ясная Поляна разбилась на артели и вышла на покос. Среди работавших была даже Софья Андреевна, сгребавшая граблями траву.</a:t>
            </a:r>
          </a:p>
          <a:p>
            <a:endParaRPr lang="ru-RU" sz="1800" dirty="0"/>
          </a:p>
        </p:txBody>
      </p:sp>
      <p:pic>
        <p:nvPicPr>
          <p:cNvPr id="5" name="Picture 2" descr="E:\Л.Н.Толстой\4. Фотографии писателя\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474391"/>
            <a:ext cx="5111750" cy="34504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 Толстой с женой Софьей Андреевной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ru-RU" sz="1600" dirty="0" smtClean="0"/>
              <a:t>В самом начале семейной жизни у молодой четы была полная гармония и взаимопонимание, однако со временем отношения стали ухудшаться все более и более, достигнув пика незадолго до смерти мыслителя.</a:t>
            </a:r>
          </a:p>
          <a:p>
            <a:r>
              <a:rPr lang="ru-RU" sz="1600" dirty="0" smtClean="0"/>
              <a:t>Серьезному ухудшению отношений с женой способствовали </a:t>
            </a:r>
            <a:r>
              <a:rPr lang="ru-RU" sz="1600" dirty="0" smtClean="0"/>
              <a:t>утверждения </a:t>
            </a:r>
            <a:r>
              <a:rPr lang="ru-RU" sz="1600" dirty="0" smtClean="0"/>
              <a:t>Толстого </a:t>
            </a:r>
            <a:r>
              <a:rPr lang="ru-RU" sz="1600" dirty="0" smtClean="0"/>
              <a:t>о том, что нужно жить в бедности. Он собирался отказаться от авторских </a:t>
            </a:r>
            <a:r>
              <a:rPr lang="ru-RU" sz="1600" dirty="0" smtClean="0"/>
              <a:t>прав на свои произведения, </a:t>
            </a:r>
            <a:r>
              <a:rPr lang="ru-RU" sz="1600" dirty="0" smtClean="0"/>
              <a:t>которые были основным источником дохода семьи. </a:t>
            </a:r>
          </a:p>
          <a:p>
            <a:endParaRPr lang="ru-RU" dirty="0"/>
          </a:p>
        </p:txBody>
      </p:sp>
      <p:pic>
        <p:nvPicPr>
          <p:cNvPr id="5" name="Содержимое 4" descr="Интересные факты из жизни Толстого (6)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5925" y="342106"/>
            <a:ext cx="381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Лев Толстой, Максим Горький и Антон Чехов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Толстой общался с Чеховым и Горьким. Дружил с А. Фетом. Он также был знаком с Тургеневым, однако писателям не удалось стать </a:t>
            </a:r>
            <a:r>
              <a:rPr lang="ru-RU" sz="2400" dirty="0" smtClean="0"/>
              <a:t>друзьями: после </a:t>
            </a:r>
            <a:r>
              <a:rPr lang="ru-RU" sz="2400" dirty="0" smtClean="0"/>
              <a:t>ссоры на почве убеждений они не разговаривали много лет, дело чуть не дошло до дуэли.</a:t>
            </a:r>
          </a:p>
          <a:p>
            <a:endParaRPr lang="ru-RU" sz="2400" dirty="0"/>
          </a:p>
        </p:txBody>
      </p:sp>
      <p:pic>
        <p:nvPicPr>
          <p:cNvPr id="5" name="Содержимое 4" descr="&amp;Icy;&amp;ncy;&amp;tcy;&amp;iecy;&amp;rcy;&amp;iecy;&amp;scy;&amp;ncy;&amp;ycy;&amp;iecy; &amp;fcy;&amp;acy;&amp;kcy;&amp;tcy;&amp;ycy; &amp;icy;&amp;zcy; &amp;zhcy;&amp;icy;&amp;zcy;&amp;ncy;&amp;icy; &amp;Lcy;&amp;softcy;&amp;vcy;&amp;acy; &amp;Tcy;&amp;ocy;&amp;lcy;&amp;scy;&amp;tcy;&amp;ocy;&amp;gcy;&amp;o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359745"/>
            <a:ext cx="5111750" cy="567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Разочарование в церкви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Биография </a:t>
            </a:r>
            <a:r>
              <a:rPr lang="ru-RU" sz="1600" dirty="0" smtClean="0"/>
              <a:t>Льва </a:t>
            </a:r>
            <a:r>
              <a:rPr lang="ru-RU" sz="1600" dirty="0" smtClean="0"/>
              <a:t>Николаевича </a:t>
            </a:r>
            <a:r>
              <a:rPr lang="ru-RU" sz="1600" dirty="0"/>
              <a:t>Толстого хорошо </a:t>
            </a:r>
            <a:r>
              <a:rPr lang="ru-RU" sz="1600" dirty="0" smtClean="0"/>
              <a:t>изучена и содержит немало рассказов о том, как его отлучили от церкви. Между тем писатель всегда считал себя верующим человеком, а с 77-го года в течение нескольких лет строго соблюдал все посты и посещал каждую церковную службу. Однако после посещения </a:t>
            </a:r>
            <a:r>
              <a:rPr lang="ru-RU" sz="1600" dirty="0" err="1" smtClean="0"/>
              <a:t>Оптиной</a:t>
            </a:r>
            <a:r>
              <a:rPr lang="ru-RU" sz="1600" dirty="0" smtClean="0"/>
              <a:t> пустыни в 81-м году все изменилось. Лев Николаевич отправился туда со своим лакеем и школьным учителем. Шли, как и положено, с котомкой, в лаптях. </a:t>
            </a:r>
            <a:r>
              <a:rPr lang="ru-RU" sz="1600" dirty="0" smtClean="0"/>
              <a:t>Оказавшись </a:t>
            </a:r>
            <a:r>
              <a:rPr lang="ru-RU" sz="1600" dirty="0" smtClean="0"/>
              <a:t>в монастыре, обнаружили страшную грязь и жесткую дисциплину. Пришедших паломников поселили на общих основаниях, что возмутило лакея, всегда относившегося к хозяину как к барину. 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Он обратился к одному из монахов и сообщил, что </a:t>
            </a:r>
            <a:r>
              <a:rPr lang="ru-RU" sz="1600" dirty="0" smtClean="0"/>
              <a:t>пришедший </a:t>
            </a:r>
            <a:r>
              <a:rPr lang="ru-RU" sz="1600" dirty="0" smtClean="0"/>
              <a:t>старик </a:t>
            </a:r>
            <a:r>
              <a:rPr lang="ru-RU" sz="1600" dirty="0" smtClean="0"/>
              <a:t>– </a:t>
            </a:r>
            <a:r>
              <a:rPr lang="ru-RU" sz="1600" dirty="0" smtClean="0"/>
              <a:t>Лев </a:t>
            </a:r>
            <a:r>
              <a:rPr lang="ru-RU" sz="1600" dirty="0" smtClean="0"/>
              <a:t>Николаевич Толстой. Творчество писателя было хорошо известно, и его тут же перевели в лучший номер гостиницы. После возвращения из </a:t>
            </a:r>
            <a:r>
              <a:rPr lang="ru-RU" sz="1600" dirty="0" err="1" smtClean="0"/>
              <a:t>Оптиной</a:t>
            </a:r>
            <a:r>
              <a:rPr lang="ru-RU" sz="1600" dirty="0" smtClean="0"/>
              <a:t> пустыни граф высказал свое недовольство подобным чинопочитанием, и с той поры переменил свое отношение к церковным условностям </a:t>
            </a:r>
            <a:r>
              <a:rPr lang="ru-RU" sz="1600" dirty="0" smtClean="0"/>
              <a:t>и </a:t>
            </a:r>
            <a:r>
              <a:rPr lang="ru-RU" sz="1600" dirty="0" smtClean="0"/>
              <a:t>служащим. Закончился все тем, что в один из постов он взял себе на обед котлетку. Кстати, в последние годы жизни писатель стал вегетарианцем, полностью отказавшись от мяса. Но при этом ежедневно ел яичницу в разных видах. </a:t>
            </a: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смертном одре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sz="1800" dirty="0"/>
              <a:t>В ночь на 28 октября (10 ноября) 1910 года Л. Н. </a:t>
            </a:r>
            <a:r>
              <a:rPr lang="ru-RU" sz="1800" dirty="0" smtClean="0"/>
              <a:t>Толстой тайно ушёл из Ясной Поляны навсегда, чтобы  </a:t>
            </a:r>
            <a:r>
              <a:rPr lang="ru-RU" sz="1800" dirty="0"/>
              <a:t>прожить последние годы </a:t>
            </a:r>
            <a:r>
              <a:rPr lang="ru-RU" sz="1800" dirty="0" smtClean="0"/>
              <a:t>в соответствии со своими взглядами. При этом </a:t>
            </a:r>
            <a:r>
              <a:rPr lang="ru-RU" sz="1800" dirty="0"/>
              <a:t>у Толстого не было даже определённого плана действий. Своё последнее путешествие он начал на станции </a:t>
            </a:r>
            <a:r>
              <a:rPr lang="ru-RU" sz="1800" dirty="0" err="1"/>
              <a:t>Щёкино</a:t>
            </a:r>
            <a:r>
              <a:rPr lang="ru-RU" sz="1800" dirty="0"/>
              <a:t>.</a:t>
            </a:r>
            <a:endParaRPr lang="ru-RU" sz="1800" dirty="0" smtClean="0"/>
          </a:p>
          <a:p>
            <a:pPr lvl="0"/>
            <a:r>
              <a:rPr lang="ru-RU" sz="1800" dirty="0" smtClean="0"/>
              <a:t>Однако </a:t>
            </a:r>
            <a:r>
              <a:rPr lang="ru-RU" sz="1800" dirty="0" smtClean="0"/>
              <a:t>в дороге он заболел воспалением </a:t>
            </a:r>
            <a:r>
              <a:rPr lang="ru-RU" sz="1800" dirty="0" smtClean="0"/>
              <a:t>легких, вынужден был остановиться на маленькой станции </a:t>
            </a:r>
            <a:r>
              <a:rPr lang="ru-RU" sz="1800" dirty="0" err="1"/>
              <a:t>А</a:t>
            </a:r>
            <a:r>
              <a:rPr lang="ru-RU" sz="1800" dirty="0" err="1" smtClean="0"/>
              <a:t>стапово</a:t>
            </a:r>
            <a:r>
              <a:rPr lang="ru-RU" sz="1800" dirty="0" smtClean="0"/>
              <a:t>,  </a:t>
            </a:r>
            <a:r>
              <a:rPr lang="ru-RU" sz="1800" dirty="0" smtClean="0"/>
              <a:t>где и скончался.</a:t>
            </a:r>
            <a:endParaRPr lang="ru-RU" sz="1800" dirty="0" smtClean="0"/>
          </a:p>
          <a:p>
            <a:endParaRPr lang="ru-RU" dirty="0"/>
          </a:p>
        </p:txBody>
      </p:sp>
      <p:pic>
        <p:nvPicPr>
          <p:cNvPr id="5" name="Содержимое 4" descr="Интересные факты из жизни Толстого (11)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5050" y="1521061"/>
            <a:ext cx="5111750" cy="3357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Наследие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sz="2000" b="1" dirty="0" smtClean="0"/>
              <a:t>Лев Николаевич Толстой</a:t>
            </a:r>
            <a:r>
              <a:rPr lang="ru-RU" sz="2000" dirty="0" smtClean="0"/>
              <a:t> оставил нам 165 000 листов рукописей, полное сочинение произведений в 90 томах, написал 10 тысяч писем. На протяжении </a:t>
            </a:r>
            <a:r>
              <a:rPr lang="ru-RU" sz="2000" dirty="0" smtClean="0"/>
              <a:t>всей </a:t>
            </a:r>
            <a:r>
              <a:rPr lang="ru-RU" sz="2000" dirty="0" smtClean="0"/>
              <a:t>жизни он искал смысл жизни и всеобщего счастья, которые нашел в простом слове — добро.</a:t>
            </a:r>
          </a:p>
          <a:p>
            <a:pPr lvl="0"/>
            <a:r>
              <a:rPr lang="ru-RU" sz="2000" dirty="0" smtClean="0"/>
              <a:t> Великолепно владел английским, французским и немецким языками. Читал на итальянском, польском, сербском и чешском. Изучал греческий и церковно-славянский, латынь, украинский и татарский, древнееврейский и турецкий, голландский и болгарский языки.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  <p:pic>
        <p:nvPicPr>
          <p:cNvPr id="20482" name="Picture 2" descr="E:\Л.Н.Толстой\4. Фотографии писателя\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5887" y="761206"/>
            <a:ext cx="4410075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Похороны Л.Н. Толстого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Утром 9 ноября траурный поезд в 7 часов 35 минут подошел на станцию Засека. Многотысячная толпа при приближении поезда как один человек обнажила головы.</a:t>
            </a:r>
          </a:p>
          <a:p>
            <a:r>
              <a:rPr lang="ru-RU" dirty="0"/>
              <a:t>Открыли вагон с телом. В него вошли сыновья Толстого и яснополянские крестьяне, которые подняли закрытый гроб с прахом усопшего при пении «Вечная память» тысячного хора студентов и на поясах вынесли его на платформу.</a:t>
            </a:r>
          </a:p>
          <a:p>
            <a:r>
              <a:rPr lang="ru-RU" dirty="0"/>
              <a:t>На гроб кладутся венки из еловых веток и искусственных цветов с надписями «Незабвенному заступнику и советнику в наших нуждах, великому учителю Л. Н. Толстому», «Уважаемому нашему благодетелю от крестьян Ясной Поляны». За гробом несли только эти венки, остальные везли на четырех телегах.</a:t>
            </a:r>
          </a:p>
          <a:p>
            <a:r>
              <a:rPr lang="ru-RU" dirty="0"/>
              <a:t>Впереди процессии крестьяне несли громадное полотно, на котором было написано: «Лев Николаевич! Память о твоем добре не умрет среди нас, осиротевших крестьян Ясной Поляны».</a:t>
            </a:r>
          </a:p>
          <a:p>
            <a:endParaRPr lang="ru-RU" dirty="0"/>
          </a:p>
        </p:txBody>
      </p:sp>
      <p:pic>
        <p:nvPicPr>
          <p:cNvPr id="5" name="Объект 4" descr="https://region.center/source/TULA/2020/11/KBefiXST9p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361932"/>
            <a:ext cx="5111750" cy="36753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1731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Могила писателя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10 (</a:t>
            </a:r>
            <a:r>
              <a:rPr lang="ru-RU" sz="1800" dirty="0" smtClean="0"/>
              <a:t>23) </a:t>
            </a:r>
            <a:r>
              <a:rPr lang="ru-RU" sz="1800" dirty="0"/>
              <a:t>ноября </a:t>
            </a:r>
            <a:r>
              <a:rPr lang="ru-RU" sz="1800" dirty="0" smtClean="0"/>
              <a:t>1910 года Л</a:t>
            </a:r>
            <a:r>
              <a:rPr lang="ru-RU" sz="1800" dirty="0"/>
              <a:t>. Н. Толстой был похоронен в Ясной Поляне, на краю оврага в лесу, где в детстве он вместе с братом искал «</a:t>
            </a:r>
            <a:r>
              <a:rPr lang="ru-RU" sz="1800" dirty="0" smtClean="0"/>
              <a:t>зелёную палочку», </a:t>
            </a:r>
            <a:r>
              <a:rPr lang="ru-RU" sz="1800" dirty="0"/>
              <a:t>хранившую «секрет», как сделать всех людей счастливыми. Когда гроб с покойным опускали в могилу, все присутствующие благоговейно преклонили </a:t>
            </a:r>
            <a:r>
              <a:rPr lang="ru-RU" sz="1800" dirty="0" smtClean="0"/>
              <a:t>колени. </a:t>
            </a:r>
          </a:p>
          <a:p>
            <a:endParaRPr lang="ru-RU" sz="1800" dirty="0"/>
          </a:p>
        </p:txBody>
      </p:sp>
      <p:pic>
        <p:nvPicPr>
          <p:cNvPr id="5" name="Содержимое 4" descr="&amp;lcy;&amp;iecy;&amp;vcy; &amp;ncy;&amp;icy;&amp;kcy;&amp;ocy;&amp;lcy;&amp;acy;&amp;iecy;&amp;vcy;&amp;icy;&amp;chcy; &amp;tcy;&amp;ocy;&amp;lcy;&amp;scy;&amp;tcy;&amp;ocy;&amp;jcy; &amp;tcy;&amp;vcy;&amp;ocy;&amp;rcy;&amp;chcy;&amp;iecy;&amp;scy;&amp;tcy;&amp;vcy;&amp;o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1382912"/>
            <a:ext cx="5111750" cy="36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Похороны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000" dirty="0"/>
              <a:t>Льва Николаевича Толстого, </a:t>
            </a:r>
            <a:r>
              <a:rPr lang="ru-RU" sz="2000" dirty="0" smtClean="0"/>
              <a:t>согласно его воле, </a:t>
            </a:r>
            <a:r>
              <a:rPr lang="ru-RU" sz="2000" dirty="0" smtClean="0"/>
              <a:t>похоронили</a:t>
            </a:r>
            <a:r>
              <a:rPr lang="ru-RU" sz="2000" dirty="0" smtClean="0"/>
              <a:t> </a:t>
            </a:r>
            <a:r>
              <a:rPr lang="ru-RU" sz="2000" dirty="0" smtClean="0"/>
              <a:t>в парке Ясной Поляны. </a:t>
            </a:r>
          </a:p>
          <a:p>
            <a:r>
              <a:rPr lang="ru-RU" sz="2000" dirty="0" smtClean="0"/>
              <a:t>На похоронах </a:t>
            </a:r>
            <a:r>
              <a:rPr lang="ru-RU" sz="2000" dirty="0" smtClean="0"/>
              <a:t>присутствовало несколько </a:t>
            </a:r>
            <a:r>
              <a:rPr lang="ru-RU" sz="2000" dirty="0" smtClean="0"/>
              <a:t>тысяч человек, среди которых были не только друзья, поклонники творчества, писатели, но и местные крестьяне, к которым он </a:t>
            </a:r>
            <a:r>
              <a:rPr lang="ru-RU" sz="2000" dirty="0" smtClean="0"/>
              <a:t>всегда</a:t>
            </a:r>
            <a:r>
              <a:rPr lang="ru-RU" sz="2000" dirty="0" smtClean="0"/>
              <a:t> </a:t>
            </a:r>
            <a:r>
              <a:rPr lang="ru-RU" sz="2000" dirty="0" smtClean="0"/>
              <a:t>относился с заботой и пониманием. 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5" name="Picture 2" descr="E:\Л.Н.Толстой\3. Портреты и памятники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2650" y="1056481"/>
            <a:ext cx="287655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Потомки Толстого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настоящее </a:t>
            </a:r>
            <a:r>
              <a:rPr lang="ru-RU" sz="2400" dirty="0"/>
              <a:t>время в 25 странах мира насчитывается  </a:t>
            </a:r>
            <a:r>
              <a:rPr lang="ru-RU" sz="2400" dirty="0" smtClean="0"/>
              <a:t>более 350 потомков Л. Н. </a:t>
            </a:r>
            <a:r>
              <a:rPr lang="ru-RU" sz="2400" dirty="0" smtClean="0"/>
              <a:t>Толстого. </a:t>
            </a:r>
            <a:r>
              <a:rPr lang="ru-RU" sz="2400" dirty="0" smtClean="0"/>
              <a:t>Раз в два года они встречаются в Ясной Поляне.</a:t>
            </a:r>
            <a:endParaRPr lang="ru-RU" sz="2400" dirty="0" smtClean="0"/>
          </a:p>
          <a:p>
            <a:endParaRPr lang="ru-RU" sz="2400" dirty="0"/>
          </a:p>
        </p:txBody>
      </p:sp>
      <p:pic>
        <p:nvPicPr>
          <p:cNvPr id="29698" name="Picture 2" descr="E:\Л.Н.Толстой\4. Фотографии писателя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1200" y="904081"/>
            <a:ext cx="3219450" cy="4591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Толстой в молодости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С самого детства был невероятно азартным человеком. </a:t>
            </a:r>
          </a:p>
          <a:p>
            <a:r>
              <a:rPr lang="ru-RU" sz="2000" dirty="0" smtClean="0"/>
              <a:t>Интересно, что однажды граф Толстой проиграл в карты одну из построек своей усадьбы Ясная Поляна. Его партнер разобрал перешедшее ему имущество до гвоздика и все вывез. Сам писатель мечтал выкупить обратно эту пристройку, но так и не осуществил этого.</a:t>
            </a:r>
          </a:p>
          <a:p>
            <a:endParaRPr lang="ru-RU" sz="2000" dirty="0"/>
          </a:p>
        </p:txBody>
      </p:sp>
      <p:pic>
        <p:nvPicPr>
          <p:cNvPr id="4097" name="Picture 1" descr="E:\Л.Н.Толстой\4. Фотографии писателя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050" y="374940"/>
            <a:ext cx="5111750" cy="56493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«Севастопольские рассказы»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/>
              <a:t>В молодости Толстой был участником обороны Севастополя. После этого он написал цикл очерков «Севастопольские рассказы».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7" name="Picture 2" descr="E:\Л.Н.Толстой\4. Фотографии писателя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9262" y="570706"/>
            <a:ext cx="3743325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Женитьба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Лев Толстой</a:t>
            </a:r>
            <a:r>
              <a:rPr lang="ru-RU" sz="1800" dirty="0" smtClean="0"/>
              <a:t> познакомился со своей будущей женой Софьей Берс, когда ей было семнадцать, а ему </a:t>
            </a:r>
            <a:r>
              <a:rPr lang="ru-RU" sz="1800" dirty="0" smtClean="0"/>
              <a:t>- тридцать </a:t>
            </a:r>
            <a:r>
              <a:rPr lang="ru-RU" sz="1800" dirty="0" smtClean="0"/>
              <a:t>четыре года. Вместе они прожили 48 лет, родили 13 детей. Софья Андреевна была не только женой, но и верным </a:t>
            </a:r>
            <a:r>
              <a:rPr lang="ru-RU" sz="1800" dirty="0" smtClean="0"/>
              <a:t>другом</a:t>
            </a:r>
            <a:r>
              <a:rPr lang="ru-RU" sz="1800" dirty="0" smtClean="0"/>
              <a:t>, помощницей во всех делах, в том числе и литературных. Первые двадцать лет они были счастливы. Однако потом часто ссорились, в основном из-за убеждений и образа жизни, которые Толстой определил для себя.</a:t>
            </a:r>
            <a:endParaRPr lang="ru-RU" sz="1800" dirty="0"/>
          </a:p>
        </p:txBody>
      </p:sp>
      <p:pic>
        <p:nvPicPr>
          <p:cNvPr id="25602" name="Picture 2" descr="E:\Л.Н.Толстой\4. Фотографии писателя\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1380331"/>
            <a:ext cx="2971800" cy="3638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Софья Берс и Лев Толстой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detectivebooks.ru/img/d/?src=21557098&amp;i=6&amp;ext=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6401" r="640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3008313" cy="1162050"/>
          </a:xfrm>
        </p:spPr>
        <p:txBody>
          <a:bodyPr/>
          <a:lstStyle/>
          <a:p>
            <a:r>
              <a:rPr lang="ru-RU" dirty="0" smtClean="0"/>
              <a:t>Лев Николаевич и Софья Андреевна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До 34 лет </a:t>
            </a:r>
            <a:r>
              <a:rPr lang="ru-RU" sz="2000" dirty="0" smtClean="0"/>
              <a:t>Толстой </a:t>
            </a:r>
            <a:r>
              <a:rPr lang="ru-RU" sz="2000" dirty="0"/>
              <a:t>не занимался серьезной писательской деятельностью. </a:t>
            </a:r>
          </a:p>
          <a:p>
            <a:pPr lvl="0"/>
            <a:r>
              <a:rPr lang="ru-RU" sz="2000" dirty="0" smtClean="0"/>
              <a:t>Все </a:t>
            </a:r>
            <a:r>
              <a:rPr lang="ru-RU" sz="2000" dirty="0" smtClean="0"/>
              <a:t>значимые произведения («Война и Мир», «Анна Каренина», «Воскресение») </a:t>
            </a:r>
            <a:r>
              <a:rPr lang="ru-RU" sz="2000" dirty="0" smtClean="0"/>
              <a:t>он</a:t>
            </a:r>
            <a:r>
              <a:rPr lang="ru-RU" sz="2000" dirty="0" smtClean="0"/>
              <a:t> </a:t>
            </a:r>
            <a:r>
              <a:rPr lang="ru-RU" sz="2000" dirty="0" smtClean="0"/>
              <a:t>написал после женитьбы. </a:t>
            </a:r>
            <a:r>
              <a:rPr lang="ru-RU" sz="2000" dirty="0" smtClean="0"/>
              <a:t>Жена </a:t>
            </a:r>
            <a:r>
              <a:rPr lang="ru-RU" sz="2000" dirty="0" smtClean="0"/>
              <a:t>Толстого была настоящей хозяйкой и образцово вела хозяйские дела.</a:t>
            </a:r>
          </a:p>
          <a:p>
            <a:endParaRPr lang="ru-RU" sz="2000" dirty="0"/>
          </a:p>
        </p:txBody>
      </p:sp>
      <p:pic>
        <p:nvPicPr>
          <p:cNvPr id="5" name="Picture 2" descr="E:\Л.Н.Толстой\4. Фотографии писателя\С родственниками и знакомыми\С женой и семьей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2205" y="273050"/>
            <a:ext cx="4297440" cy="5853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работал Толстой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lvl="0"/>
            <a:r>
              <a:rPr lang="ru-RU" sz="1800" dirty="0" smtClean="0"/>
              <a:t>Интересен тот факт, что Софья </a:t>
            </a:r>
            <a:r>
              <a:rPr lang="ru-RU" sz="1800" dirty="0" smtClean="0"/>
              <a:t>Андреевна </a:t>
            </a:r>
            <a:r>
              <a:rPr lang="ru-RU" sz="1800" dirty="0" smtClean="0"/>
              <a:t>переписывала практически все труды своего мужа для того, чтобы отправлять рукописи в издательство. Это было </a:t>
            </a:r>
            <a:r>
              <a:rPr lang="ru-RU" sz="1800" dirty="0" smtClean="0"/>
              <a:t>необходимо, потому </a:t>
            </a:r>
            <a:r>
              <a:rPr lang="ru-RU" sz="1800" dirty="0" smtClean="0"/>
              <a:t>что ни один редактор не разобрал бы почерка великого писателя. </a:t>
            </a:r>
          </a:p>
          <a:p>
            <a:r>
              <a:rPr lang="ru-RU" sz="1800" dirty="0" smtClean="0"/>
              <a:t>Роман «Война и мир» писался на протяжении 6 лет, а потом еще 8 раз переписывался. Отдельные фрагменты Толстой переписывал до 25 раз.</a:t>
            </a:r>
          </a:p>
          <a:p>
            <a:pPr lvl="0"/>
            <a:endParaRPr lang="ru-RU" sz="1800" dirty="0" smtClean="0"/>
          </a:p>
          <a:p>
            <a:endParaRPr lang="ru-RU" sz="1800" dirty="0"/>
          </a:p>
        </p:txBody>
      </p:sp>
      <p:pic>
        <p:nvPicPr>
          <p:cNvPr id="21506" name="Picture 2" descr="E:\Л.Н.Толстой\4. Фотографии писателя\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5887" y="761206"/>
            <a:ext cx="4410075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Дневник Толстого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ru-RU" sz="2000" dirty="0" smtClean="0"/>
              <a:t>Практически всю жизнь супруга мыслителя переписывала и дневники мужа. Однако незадолго перед смертью Толстой стал вести два дневника: один тот, который читала жена, а другой </a:t>
            </a:r>
            <a:r>
              <a:rPr lang="ru-RU" sz="2000" dirty="0" smtClean="0"/>
              <a:t>- личный</a:t>
            </a:r>
            <a:r>
              <a:rPr lang="ru-RU" sz="2000" dirty="0" smtClean="0"/>
              <a:t>. Пожилая Софья Андреевна приходила в ярость от того, что не могла его найти, хотя перерывала весь дом.</a:t>
            </a:r>
          </a:p>
          <a:p>
            <a:endParaRPr lang="ru-RU" sz="2000" dirty="0"/>
          </a:p>
        </p:txBody>
      </p:sp>
      <p:pic>
        <p:nvPicPr>
          <p:cNvPr id="5" name="Содержимое 4" descr="Интересные факты из жизни Толстого (2)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5050" y="1489740"/>
            <a:ext cx="5111750" cy="341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1543</Words>
  <Application>Microsoft Office PowerPoint</Application>
  <PresentationFormat>Экран (4:3)</PresentationFormat>
  <Paragraphs>60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Л.Н. Толстой</vt:lpstr>
      <vt:lpstr>Наследие </vt:lpstr>
      <vt:lpstr>Толстой в молодости</vt:lpstr>
      <vt:lpstr>«Севастопольские рассказы»</vt:lpstr>
      <vt:lpstr>Женитьба</vt:lpstr>
      <vt:lpstr>Софья Берс и Лев Толстой</vt:lpstr>
      <vt:lpstr>Лев Николаевич и Софья Андреевна</vt:lpstr>
      <vt:lpstr>Как работал Толстой</vt:lpstr>
      <vt:lpstr>Дневник Толстого</vt:lpstr>
      <vt:lpstr>Толстой в кругу семьи</vt:lpstr>
      <vt:lpstr>Число 28 </vt:lpstr>
      <vt:lpstr>Школа для крестьянских детей</vt:lpstr>
      <vt:lpstr>Помощь голодающим</vt:lpstr>
      <vt:lpstr> </vt:lpstr>
      <vt:lpstr>Трудолюбие</vt:lpstr>
      <vt:lpstr>Граф Толстой с женой Софьей Андреевной </vt:lpstr>
      <vt:lpstr>Лев Толстой, Максим Горький и Антон Чехов </vt:lpstr>
      <vt:lpstr>Разочарование в церкви  </vt:lpstr>
      <vt:lpstr>На смертном одре</vt:lpstr>
      <vt:lpstr>Похороны Л.Н. Толстого</vt:lpstr>
      <vt:lpstr>Могила писателя</vt:lpstr>
      <vt:lpstr>Похороны</vt:lpstr>
      <vt:lpstr>Потомки Толстого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Антонов</cp:lastModifiedBy>
  <cp:revision>27</cp:revision>
  <dcterms:created xsi:type="dcterms:W3CDTF">2016-09-07T20:40:32Z</dcterms:created>
  <dcterms:modified xsi:type="dcterms:W3CDTF">2022-12-18T17:32:03Z</dcterms:modified>
</cp:coreProperties>
</file>