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1" r:id="rId5"/>
    <p:sldId id="260" r:id="rId6"/>
    <p:sldId id="262"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05.09.2017</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05.09.2017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05.09.2017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t>05.09.2017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05.09.2017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t>05.09.2017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05.09.2017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05.09.2017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05.09.2017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t>05.09.2017</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13917" y="1124744"/>
            <a:ext cx="6400800" cy="1219200"/>
          </a:xfrm>
        </p:spPr>
        <p:txBody>
          <a:bodyPr>
            <a:normAutofit/>
          </a:bodyPr>
          <a:lstStyle/>
          <a:p>
            <a:r>
              <a:rPr lang="ru-RU" sz="4800" b="1" dirty="0"/>
              <a:t>Типы грунтов</a:t>
            </a:r>
          </a:p>
        </p:txBody>
      </p:sp>
      <p:pic>
        <p:nvPicPr>
          <p:cNvPr id="2050" name="Picture 2" descr="C:\Users\jd\Desktop\2016-08-11-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708920"/>
            <a:ext cx="5789290" cy="3250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4111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d\Desktop\Без названия.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148064" y="332656"/>
            <a:ext cx="3096344" cy="231926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569769"/>
            <a:ext cx="4572000" cy="1200329"/>
          </a:xfrm>
          <a:prstGeom prst="rect">
            <a:avLst/>
          </a:prstGeom>
        </p:spPr>
        <p:txBody>
          <a:bodyPr>
            <a:spAutoFit/>
          </a:bodyPr>
          <a:lstStyle/>
          <a:p>
            <a:r>
              <a:rPr lang="ru-RU" dirty="0"/>
              <a:t>Непосредственно практическую деятельность по закладке фундамента всегда начинают с инженерно-геологических изысканий. </a:t>
            </a:r>
            <a:endParaRPr lang="ru-RU" dirty="0"/>
          </a:p>
        </p:txBody>
      </p:sp>
      <p:sp>
        <p:nvSpPr>
          <p:cNvPr id="7" name="Прямоугольник 6"/>
          <p:cNvSpPr/>
          <p:nvPr/>
        </p:nvSpPr>
        <p:spPr>
          <a:xfrm>
            <a:off x="251520" y="1988840"/>
            <a:ext cx="4572000" cy="1200329"/>
          </a:xfrm>
          <a:prstGeom prst="rect">
            <a:avLst/>
          </a:prstGeom>
        </p:spPr>
        <p:txBody>
          <a:bodyPr>
            <a:spAutoFit/>
          </a:bodyPr>
          <a:lstStyle/>
          <a:p>
            <a:r>
              <a:rPr lang="ru-RU" dirty="0"/>
              <a:t>Определяя все существующие параметры, в </a:t>
            </a:r>
            <a:r>
              <a:rPr lang="ru-RU" dirty="0" smtClean="0"/>
              <a:t>первую очередь требуется исследовать </a:t>
            </a:r>
            <a:r>
              <a:rPr lang="ru-RU" dirty="0"/>
              <a:t>грунт на месте строительства.</a:t>
            </a:r>
            <a:endParaRPr lang="ru-RU" dirty="0"/>
          </a:p>
        </p:txBody>
      </p:sp>
      <p:sp>
        <p:nvSpPr>
          <p:cNvPr id="8" name="Прямоугольник 7"/>
          <p:cNvSpPr/>
          <p:nvPr/>
        </p:nvSpPr>
        <p:spPr>
          <a:xfrm>
            <a:off x="3923928" y="2888029"/>
            <a:ext cx="4572000" cy="3693319"/>
          </a:xfrm>
          <a:prstGeom prst="rect">
            <a:avLst/>
          </a:prstGeom>
        </p:spPr>
        <p:txBody>
          <a:bodyPr>
            <a:spAutoFit/>
          </a:bodyPr>
          <a:lstStyle/>
          <a:p>
            <a:r>
              <a:rPr lang="ru-RU" dirty="0"/>
              <a:t>Слой грунта, который примет на себя вес фундамента и других конструктивных элементов, называется основанием фундамента. Причем оно может быть однородным (если состоит из одного типа грунта) или неоднородным (слоистым, включающем несколько типов грунта). Если для основания использован местный грунт, то его называют естественным; если перед закладкой фундамента грунт уплотняют, основание считают искусственным.</a:t>
            </a:r>
            <a:endParaRPr lang="ru-RU" dirty="0"/>
          </a:p>
        </p:txBody>
      </p:sp>
      <p:pic>
        <p:nvPicPr>
          <p:cNvPr id="1029" name="Picture 5" descr="C:\Users\jd\Desktop\lentochnyj-fundamen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3" y="3180542"/>
            <a:ext cx="3719469" cy="3400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7010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23528" y="332656"/>
            <a:ext cx="4572000" cy="3970318"/>
          </a:xfrm>
          <a:prstGeom prst="rect">
            <a:avLst/>
          </a:prstGeom>
        </p:spPr>
        <p:txBody>
          <a:bodyPr>
            <a:spAutoFit/>
          </a:bodyPr>
          <a:lstStyle/>
          <a:p>
            <a:r>
              <a:rPr lang="ru-RU" dirty="0"/>
              <a:t>Итак, существуют несколько типов грунтов по механическому составу, но все они объединены в 2 большие группы — скальные и нескальные породы. Скальные грунты представляют собой породы осадочного, вулканического происхождения, имеющие жесткое сцепление между частицами (сплошной камень или с трещинами). Этот тип обладает большой прочностью. Нескальные породы отличаются меньшей прочностью и включают песчаные, глинистые и крупные обломочные грунты.</a:t>
            </a:r>
            <a:endParaRPr lang="ru-RU" dirty="0"/>
          </a:p>
        </p:txBody>
      </p:sp>
      <p:pic>
        <p:nvPicPr>
          <p:cNvPr id="3074" name="Picture 2" descr="C:\Users\jd\Desktop\7002055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332656"/>
            <a:ext cx="3032853" cy="227464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jd\Desktop\neskalnyj-grun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4365104"/>
            <a:ext cx="3571492" cy="2376264"/>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4283968" y="4149080"/>
            <a:ext cx="4572000" cy="2308324"/>
          </a:xfrm>
          <a:prstGeom prst="rect">
            <a:avLst/>
          </a:prstGeom>
        </p:spPr>
        <p:txBody>
          <a:bodyPr>
            <a:spAutoFit/>
          </a:bodyPr>
          <a:lstStyle/>
          <a:p>
            <a:r>
              <a:rPr lang="ru-RU" dirty="0"/>
              <a:t>При распознавании вида скального или грубообломочного грунта (щебень, галька и т.д.) проблем, как правило, не возникает, поскольку все эти виды имеют явно выраженные визуальные отличия. Сложнее обстоит дело с различиями между типами нескальных грунтов.</a:t>
            </a:r>
            <a:endParaRPr lang="ru-RU" dirty="0"/>
          </a:p>
        </p:txBody>
      </p:sp>
    </p:spTree>
    <p:extLst>
      <p:ext uri="{BB962C8B-B14F-4D97-AF65-F5344CB8AC3E}">
        <p14:creationId xmlns:p14="http://schemas.microsoft.com/office/powerpoint/2010/main" val="3784161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188641"/>
            <a:ext cx="4896544" cy="5355312"/>
          </a:xfrm>
          <a:prstGeom prst="rect">
            <a:avLst/>
          </a:prstGeom>
        </p:spPr>
        <p:txBody>
          <a:bodyPr wrap="square">
            <a:spAutoFit/>
          </a:bodyPr>
          <a:lstStyle/>
          <a:p>
            <a:r>
              <a:rPr lang="ru-RU" dirty="0"/>
              <a:t>Чтобы определить тип нескального грунта по механическому составу, нужно взять в ладони комок слегка увлажненного грунта, раскатать его в жгут диаметром 1 см и попытаться свернуть в кольцо. После чего попробовать скатать шар, сжать его, а затем растереть комок грунта. Судя по результатам, можно определить тип основания:</a:t>
            </a:r>
            <a:r>
              <a:rPr lang="ru-RU" dirty="0"/>
              <a:t/>
            </a:r>
            <a:br>
              <a:rPr lang="ru-RU" dirty="0"/>
            </a:br>
            <a:r>
              <a:rPr lang="ru-RU" dirty="0"/>
              <a:t>— скатать комок грунта в жгут не получилось; после сжатия он легко рассыпается; грунт легкий, рыхлый, хорошо пропускает воду — это песчаный грунт;</a:t>
            </a:r>
            <a:r>
              <a:rPr lang="ru-RU" dirty="0"/>
              <a:t/>
            </a:r>
            <a:br>
              <a:rPr lang="ru-RU" dirty="0"/>
            </a:br>
            <a:r>
              <a:rPr lang="ru-RU" dirty="0"/>
              <a:t>— при раскатывании получилось некое подобие жгута, грунт скатывается плохо; при попытке сжать или скатать в шар легко рассыпается, а в сухом состоянии крошится — это супесь;</a:t>
            </a:r>
            <a:endParaRPr lang="ru-RU" dirty="0"/>
          </a:p>
        </p:txBody>
      </p:sp>
      <p:pic>
        <p:nvPicPr>
          <p:cNvPr id="5122" name="Picture 2" descr="C:\Users\jd\Desktop\Lessovij-gru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8342" y="367960"/>
            <a:ext cx="3809152" cy="2520279"/>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jd\Desktop\1_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910" y="3501008"/>
            <a:ext cx="3192016" cy="15841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7825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95536" y="116632"/>
            <a:ext cx="8496944" cy="3970318"/>
          </a:xfrm>
          <a:prstGeom prst="rect">
            <a:avLst/>
          </a:prstGeom>
        </p:spPr>
        <p:txBody>
          <a:bodyPr wrap="square">
            <a:spAutoFit/>
          </a:bodyPr>
          <a:lstStyle/>
          <a:p>
            <a:r>
              <a:rPr lang="ru-RU" dirty="0"/>
              <a:t>— при раскатывании жгут ломается, кольцо не образуется или ломается; сжатый в горсти комок грунта сохраняет форму, но легко рыхлится и распадается, особенно в сухом состоянии — легкий суглинок;</a:t>
            </a:r>
            <a:r>
              <a:rPr lang="ru-RU" dirty="0"/>
              <a:t/>
            </a:r>
            <a:br>
              <a:rPr lang="ru-RU" dirty="0"/>
            </a:br>
            <a:r>
              <a:rPr lang="ru-RU" dirty="0"/>
              <a:t>— жгут при раскатывании получается, но кольцо сворачивается с трещинами; сжатый в горсти грунт сохраняет форму, но может быть рассыпан без особых физических усилий; скатанный из грунта шар при сжатии образует лепешку с трещинами по краям — тяжелый суглинок;</a:t>
            </a:r>
            <a:r>
              <a:rPr lang="ru-RU" dirty="0"/>
              <a:t/>
            </a:r>
            <a:br>
              <a:rPr lang="ru-RU" dirty="0"/>
            </a:br>
            <a:r>
              <a:rPr lang="ru-RU" dirty="0"/>
              <a:t>— жгут и кольцо получаются идеально, без трещин; кусок грунта, сжатый в ладони, уплотняется и не возвращается в исходную форму; скатанный шар сдавливается в лепешку без образования трещин; грунт тяжелый, клейкий — глина;</a:t>
            </a:r>
            <a:r>
              <a:rPr lang="ru-RU" dirty="0"/>
              <a:t/>
            </a:r>
            <a:br>
              <a:rPr lang="ru-RU" dirty="0"/>
            </a:br>
            <a:r>
              <a:rPr lang="ru-RU" dirty="0"/>
              <a:t>— грунт черно-бурого цвета с губчатой волокнистой структурой, не скатывается в жгут, а после сжимания в ладони быстро восстанавливает свою форму; можно выжать воду — торф.</a:t>
            </a:r>
            <a:endParaRPr lang="ru-RU" dirty="0"/>
          </a:p>
        </p:txBody>
      </p:sp>
      <p:pic>
        <p:nvPicPr>
          <p:cNvPr id="6146" name="Picture 2" descr="C:\Users\jd\Desktop\01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400010"/>
            <a:ext cx="2088232" cy="1876425"/>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jd\Desktop\suglin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4412100"/>
            <a:ext cx="2160240" cy="189146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jd\Desktop\glin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4412100"/>
            <a:ext cx="1872208" cy="1879377"/>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jd\Desktop\Без названия (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2669" y="4419620"/>
            <a:ext cx="2015437" cy="1876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38090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23728" y="2708920"/>
            <a:ext cx="4572000" cy="1754326"/>
          </a:xfrm>
          <a:prstGeom prst="rect">
            <a:avLst/>
          </a:prstGeom>
        </p:spPr>
        <p:txBody>
          <a:bodyPr>
            <a:spAutoFit/>
          </a:bodyPr>
          <a:lstStyle/>
          <a:p>
            <a:r>
              <a:rPr lang="ru-RU" i="1" dirty="0"/>
              <a:t>Влажность почвы также определяют «ручным» методом. Нужно взять немного грунта и растереть его ладонями. Чем более плавно частицы грунта скользят между пальцами, тем выше в нем содержание воды.</a:t>
            </a:r>
            <a:endParaRPr lang="ru-RU" dirty="0"/>
          </a:p>
        </p:txBody>
      </p:sp>
    </p:spTree>
    <p:extLst>
      <p:ext uri="{BB962C8B-B14F-4D97-AF65-F5344CB8AC3E}">
        <p14:creationId xmlns:p14="http://schemas.microsoft.com/office/powerpoint/2010/main" val="9601840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1052736"/>
            <a:ext cx="7776864" cy="820688"/>
          </a:xfrm>
        </p:spPr>
        <p:txBody>
          <a:bodyPr>
            <a:noAutofit/>
          </a:bodyPr>
          <a:lstStyle/>
          <a:p>
            <a:r>
              <a:rPr lang="ru-RU" sz="4400" dirty="0" smtClean="0"/>
              <a:t>Спасибо за внимание!</a:t>
            </a:r>
            <a:endParaRPr lang="ru-RU" sz="4400" dirty="0"/>
          </a:p>
        </p:txBody>
      </p:sp>
      <p:pic>
        <p:nvPicPr>
          <p:cNvPr id="8194" name="Picture 2" descr="C:\Users\jd\Desktop\iziskan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440" y="2708920"/>
            <a:ext cx="6324600" cy="3171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78199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39</TotalTime>
  <Words>329</Words>
  <Application>Microsoft Office PowerPoint</Application>
  <PresentationFormat>Экран (4:3)</PresentationFormat>
  <Paragraphs>10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Исполнительная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jd</dc:creator>
  <cp:lastModifiedBy>jd</cp:lastModifiedBy>
  <cp:revision>5</cp:revision>
  <dcterms:created xsi:type="dcterms:W3CDTF">2017-09-05T17:07:00Z</dcterms:created>
  <dcterms:modified xsi:type="dcterms:W3CDTF">2017-09-05T18:39:34Z</dcterms:modified>
</cp:coreProperties>
</file>