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94" r:id="rId4"/>
    <p:sldId id="283" r:id="rId5"/>
    <p:sldId id="295" r:id="rId6"/>
    <p:sldId id="282" r:id="rId7"/>
    <p:sldId id="291" r:id="rId8"/>
    <p:sldId id="285" r:id="rId9"/>
    <p:sldId id="286" r:id="rId10"/>
    <p:sldId id="287" r:id="rId11"/>
    <p:sldId id="288" r:id="rId12"/>
    <p:sldId id="289" r:id="rId13"/>
    <p:sldId id="29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00FF"/>
    <a:srgbClr val="008A00"/>
    <a:srgbClr val="99FF66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46"/>
          <p:cNvGrpSpPr>
            <a:grpSpLocks/>
          </p:cNvGrpSpPr>
          <p:nvPr userDrawn="1"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 userDrawn="1"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EBCF4-D3CE-490F-A9E8-BC6F23478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66598-6F0F-45C6-AEEA-D15C3DF2F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F0DD9-CFBB-44A6-8123-733605045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2F70A-7B25-4101-96CE-82D8DFE4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C2979-5792-4A28-8908-A377995E55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15C02-AFD5-44D0-80D2-A14691900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B75F7-0F1F-46BB-BB6F-C9064B2A5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97D7C-2AC4-45D4-8806-AD6741E30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AB8EC-B3F0-41E2-BFE4-4F359C63B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E4299-C408-4D31-B6C5-B307CC722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85C7B-5726-4FA9-BDF0-CBF0C9BBE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 userDrawn="1"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EC5D24A-2698-4185-825A-34712323B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 userDrawn="1"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N:\&#1092;&#1080;&#1079;.&#1084;&#1080;&#1085;\&#1093;&#1083;&#1086;&#1087;&#1082;&#1080;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WordArt 6"/>
          <p:cNvSpPr>
            <a:spLocks noChangeArrowheads="1" noChangeShapeType="1" noTextEdit="1"/>
          </p:cNvSpPr>
          <p:nvPr/>
        </p:nvSpPr>
        <p:spPr bwMode="auto">
          <a:xfrm>
            <a:off x="1524000" y="1676400"/>
            <a:ext cx="648176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Урок- конференция.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8900000" scaled="1"/>
                </a:gradFill>
                <a:latin typeface="Arial"/>
                <a:cs typeface="Arial"/>
              </a:rPr>
              <a:t>«Люби  живое»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8900000" scaled="1"/>
              </a:gra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200400" y="228600"/>
            <a:ext cx="4343400" cy="884238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Жалоба 2</a:t>
            </a:r>
          </a:p>
        </p:txBody>
      </p:sp>
      <p:pic>
        <p:nvPicPr>
          <p:cNvPr id="5" name="Содержимое 4" descr="летучая мыш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28800" y="1219200"/>
            <a:ext cx="6934200" cy="5135563"/>
          </a:xfrm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9600" y="1981200"/>
            <a:ext cx="472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ea570c8dc57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285999" y="381000"/>
            <a:ext cx="4953001" cy="55411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6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Всякой матери своё дитя мило.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Материнское счастье не знает покоя.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солнышке тепло, при матери </a:t>
            </a: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67818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Домашнее задание:</a:t>
            </a:r>
          </a:p>
        </p:txBody>
      </p:sp>
      <p:sp>
        <p:nvSpPr>
          <p:cNvPr id="20485" name="TextBox 5"/>
          <p:cNvSpPr txBox="1">
            <a:spLocks noChangeArrowheads="1"/>
          </p:cNvSpPr>
          <p:nvPr/>
        </p:nvSpPr>
        <p:spPr bwMode="auto">
          <a:xfrm>
            <a:off x="2743200" y="1981200"/>
            <a:ext cx="3886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762000" y="2743200"/>
            <a:ext cx="7620000" cy="1523999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ookman Old Style" pitchFamily="18" charset="0"/>
              </a:rPr>
              <a:t>Составить </a:t>
            </a:r>
            <a:r>
              <a:rPr lang="ru-RU" dirty="0" err="1" smtClean="0">
                <a:latin typeface="Bookman Old Style" pitchFamily="18" charset="0"/>
              </a:rPr>
              <a:t>синквейн</a:t>
            </a:r>
            <a:r>
              <a:rPr lang="ru-RU" dirty="0" smtClean="0">
                <a:latin typeface="Bookman Old Style" pitchFamily="18" charset="0"/>
              </a:rPr>
              <a:t> о любимом </a:t>
            </a:r>
          </a:p>
          <a:p>
            <a:pPr algn="ctr">
              <a:buNone/>
            </a:pPr>
            <a:r>
              <a:rPr lang="ru-RU" dirty="0" smtClean="0">
                <a:latin typeface="Bookman Old Style" pitchFamily="18" charset="0"/>
              </a:rPr>
              <a:t>герое из раздела «Люби живое»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777\Desktop\IMG_20160414_1451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154400" y="-12039600"/>
            <a:ext cx="5400000" cy="4050000"/>
          </a:xfrm>
          <a:prstGeom prst="rect">
            <a:avLst/>
          </a:prstGeom>
          <a:noFill/>
        </p:spPr>
      </p:pic>
      <p:pic>
        <p:nvPicPr>
          <p:cNvPr id="2053" name="Picture 5" descr="C:\Users\777\Desktop\IMG_20160414_1451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316200" y="-16535400"/>
            <a:ext cx="3960000" cy="2970000"/>
          </a:xfrm>
          <a:prstGeom prst="rect">
            <a:avLst/>
          </a:prstGeom>
          <a:noFill/>
        </p:spPr>
      </p:pic>
      <p:pic>
        <p:nvPicPr>
          <p:cNvPr id="2054" name="Picture 6" descr="C:\Users\777\Desktop\IMG_20160414_1451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2806600" y="-13258800"/>
            <a:ext cx="3600000" cy="24976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43200" y="457200"/>
            <a:ext cx="5290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Речевая разминка</a:t>
            </a:r>
            <a:endParaRPr lang="ru-RU" sz="4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http://www.stihi.ru/pics/2015/01/26/86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524000"/>
            <a:ext cx="2579914" cy="1905000"/>
          </a:xfrm>
          <a:prstGeom prst="rect">
            <a:avLst/>
          </a:prstGeom>
          <a:noFill/>
        </p:spPr>
      </p:pic>
      <p:pic>
        <p:nvPicPr>
          <p:cNvPr id="14342" name="Picture 6" descr="http://freewallpapersworld.com/ui/images/16/WDF_205227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1524000"/>
            <a:ext cx="2540000" cy="1905000"/>
          </a:xfrm>
          <a:prstGeom prst="rect">
            <a:avLst/>
          </a:prstGeom>
          <a:noFill/>
        </p:spPr>
      </p:pic>
      <p:pic>
        <p:nvPicPr>
          <p:cNvPr id="14344" name="Picture 8" descr="https://upload.wikimedia.org/wikipedia/commons/thumb/7/75/Rana_esculenta_on_Nymphaea_edit.JPG/800px-Rana_esculenta_on_Nymphaea_edi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524000"/>
            <a:ext cx="2514600" cy="1885950"/>
          </a:xfrm>
          <a:prstGeom prst="rect">
            <a:avLst/>
          </a:prstGeom>
          <a:noFill/>
        </p:spPr>
      </p:pic>
      <p:pic>
        <p:nvPicPr>
          <p:cNvPr id="14346" name="Picture 10" descr="https://avatars.mds.yandex.net/get-pdb/245485/778c09c9-7438-495b-bfa3-b775e34bbdae/s1200?webp=fals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" y="3962400"/>
            <a:ext cx="2409729" cy="1809305"/>
          </a:xfrm>
          <a:prstGeom prst="rect">
            <a:avLst/>
          </a:prstGeom>
          <a:noFill/>
        </p:spPr>
      </p:pic>
      <p:pic>
        <p:nvPicPr>
          <p:cNvPr id="14350" name="Picture 14" descr="https://www.motto.net.ua/pic/201411/800x600/motto.net.ua-87389.jpg"/>
          <p:cNvPicPr>
            <a:picLocks noChangeAspect="1" noChangeArrowheads="1"/>
          </p:cNvPicPr>
          <p:nvPr/>
        </p:nvPicPr>
        <p:blipFill>
          <a:blip r:embed="rId9" cstate="print"/>
          <a:srcRect b="4000"/>
          <a:stretch>
            <a:fillRect/>
          </a:stretch>
        </p:blipFill>
        <p:spPr bwMode="auto">
          <a:xfrm>
            <a:off x="3352800" y="3962400"/>
            <a:ext cx="2540000" cy="1828800"/>
          </a:xfrm>
          <a:prstGeom prst="rect">
            <a:avLst/>
          </a:prstGeom>
          <a:noFill/>
        </p:spPr>
      </p:pic>
      <p:pic>
        <p:nvPicPr>
          <p:cNvPr id="14352" name="Picture 16" descr="https://nz1.ru/uploads/posts/2017-06/medium/1497599036_shutterstock_306247235.jpg"/>
          <p:cNvPicPr>
            <a:picLocks noChangeAspect="1" noChangeArrowheads="1"/>
          </p:cNvPicPr>
          <p:nvPr/>
        </p:nvPicPr>
        <p:blipFill>
          <a:blip r:embed="rId10"/>
          <a:srcRect l="8691"/>
          <a:stretch>
            <a:fillRect/>
          </a:stretch>
        </p:blipFill>
        <p:spPr bwMode="auto">
          <a:xfrm>
            <a:off x="6248400" y="3962400"/>
            <a:ext cx="2438400" cy="1779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764704"/>
            <a:ext cx="432048" cy="4823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2525" y="3565693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3464" y="1247051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0664" y="1247052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47053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1852" y="740641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9052" y="740640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4652" y="740642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1013" y="740643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8962" y="3562627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38595" y="1750396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3592" y="1750397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53172" y="1750398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2866" y="3089399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50399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6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0664" y="1753462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7112" y="1247049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1762" y="3562628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71" y="4032948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9590" y="3572661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66790" y="3562630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766" y="2259875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3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8273" y="2230459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4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5454" y="2249534"/>
            <a:ext cx="4572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3893441" y="5038224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876583" y="4044979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53923" y="3562627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836225" y="3089399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ж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828893" y="2242490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800420" y="1736681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б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795091" y="1247049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</a:rPr>
              <a:t>ю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792488" y="740643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893441" y="4555872"/>
            <a:ext cx="432048" cy="482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5795" y="4020237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3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8962" y="4034488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3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0792" y="4020918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531" y="4555872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6252" y="4020918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55872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9590" y="4549409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4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9020" y="4537918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6304" y="4566549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22971" y="4565530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807" y="4581456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4007" y="4566549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4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2229" y="5002297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50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1932" y="5014163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51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383" y="5038224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5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4732" y="5038223"/>
            <a:ext cx="457200" cy="506413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</p:pic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7302" y="528271"/>
            <a:ext cx="2827642" cy="322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245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057400" y="274638"/>
            <a:ext cx="57912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«Вести из леса»</a:t>
            </a:r>
          </a:p>
        </p:txBody>
      </p:sp>
      <p:pic>
        <p:nvPicPr>
          <p:cNvPr id="6147" name="Содержимое 3" descr="капалуха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828800"/>
            <a:ext cx="4579938" cy="4343400"/>
          </a:xfrm>
        </p:spPr>
      </p:pic>
      <p:pic>
        <p:nvPicPr>
          <p:cNvPr id="6148" name="Picture 4" descr="http://gif-animation.narod.ru/Animation/Animals/20/rabbi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200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76400" y="228600"/>
            <a:ext cx="68580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Он живой и светится!</a:t>
            </a:r>
          </a:p>
        </p:txBody>
      </p:sp>
      <p:pic>
        <p:nvPicPr>
          <p:cNvPr id="3074" name="Picture 2" descr="C:\Users\777\Desktop\1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600200"/>
            <a:ext cx="54864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8674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Bookman Old Style" pitchFamily="18" charset="0"/>
              </a:rPr>
              <a:t>«Рыбацкий узел»</a:t>
            </a:r>
          </a:p>
        </p:txBody>
      </p:sp>
      <p:pic>
        <p:nvPicPr>
          <p:cNvPr id="7171" name="Содержимое 3" descr="бобр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09800" y="1828800"/>
            <a:ext cx="5410200" cy="37204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Физкультминутка.</a:t>
            </a:r>
          </a:p>
        </p:txBody>
      </p:sp>
      <p:pic>
        <p:nvPicPr>
          <p:cNvPr id="12291" name="Содержимое 3" descr="luchik-zaryadka73533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676400"/>
            <a:ext cx="2968625" cy="3429000"/>
          </a:xfrm>
        </p:spPr>
      </p:pic>
      <p:pic>
        <p:nvPicPr>
          <p:cNvPr id="12292" name="Picture 2" descr="http://gif-animation.narod.ru/Animation/Animals/40/0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1524000"/>
            <a:ext cx="25241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http://gif-animation.narod.ru/Animation/Animals/40/1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4648200"/>
            <a:ext cx="1600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хлоп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7696200" cy="990600"/>
          </a:xfrm>
        </p:spPr>
        <p:txBody>
          <a:bodyPr/>
          <a:lstStyle/>
          <a:p>
            <a:r>
              <a:rPr lang="ru-RU" sz="3200" dirty="0" smtClean="0">
                <a:latin typeface="Bookman Old Style" pitchFamily="18" charset="0"/>
              </a:rPr>
              <a:t>Вставьте пропущенные слова в текст: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3860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/>
              <a:t>        </a:t>
            </a:r>
            <a:r>
              <a:rPr lang="ru-RU" sz="2400" dirty="0" smtClean="0">
                <a:latin typeface="Bookman Old Style" pitchFamily="18" charset="0"/>
              </a:rPr>
              <a:t>«Первыми заметили Пика большие белые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…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. </a:t>
            </a:r>
            <a:r>
              <a:rPr lang="ru-RU" sz="2400" dirty="0" smtClean="0">
                <a:latin typeface="Bookman Old Style" pitchFamily="18" charset="0"/>
              </a:rPr>
              <a:t>Они подлетели и закружились над кораблём. Они кричали от досады, что не могут разом прикончить мышонка: боялись с лёта разбить себе клюв о твёрдую кору. Некоторые опустились на воду и вплавь догоняли кораблик.</a:t>
            </a:r>
          </a:p>
          <a:p>
            <a:pPr algn="just">
              <a:buNone/>
            </a:pPr>
            <a:r>
              <a:rPr lang="ru-RU" sz="2400" dirty="0" smtClean="0">
                <a:latin typeface="Bookman Old Style" pitchFamily="18" charset="0"/>
              </a:rPr>
              <a:t>         А со дна реки поднялась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…</a:t>
            </a:r>
            <a:r>
              <a:rPr lang="ru-RU" sz="2400" dirty="0" smtClean="0">
                <a:latin typeface="Bookman Old Style" pitchFamily="18" charset="0"/>
              </a:rPr>
              <a:t>. И тоже поплыла за корабликом. Она ждала, когда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… </a:t>
            </a:r>
            <a:r>
              <a:rPr lang="ru-RU" sz="2400" dirty="0" smtClean="0">
                <a:latin typeface="Bookman Old Style" pitchFamily="18" charset="0"/>
              </a:rPr>
              <a:t>скинут мышонка в воду. Тогда ему не миновать её страшных зубов</a:t>
            </a:r>
            <a:r>
              <a:rPr lang="ru-RU" sz="2000" dirty="0" smtClean="0">
                <a:latin typeface="Bookman Old Style" pitchFamily="18" charset="0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3886200" cy="838200"/>
          </a:xfrm>
        </p:spPr>
        <p:txBody>
          <a:bodyPr/>
          <a:lstStyle/>
          <a:p>
            <a:r>
              <a:rPr lang="ru-RU" dirty="0" smtClean="0">
                <a:latin typeface="Bookman Old Style" pitchFamily="18" charset="0"/>
              </a:rPr>
              <a:t>Жалоба 1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b="9265"/>
          <a:stretch>
            <a:fillRect/>
          </a:stretch>
        </p:blipFill>
        <p:spPr bwMode="auto">
          <a:xfrm>
            <a:off x="1600200" y="1295400"/>
            <a:ext cx="69342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860</TotalTime>
  <Words>156</Words>
  <Application>Microsoft Office PowerPoint</Application>
  <PresentationFormat>Экран (4:3)</PresentationFormat>
  <Paragraphs>31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«Вести из леса»</vt:lpstr>
      <vt:lpstr>Он живой и светится!</vt:lpstr>
      <vt:lpstr>«Рыбацкий узел»</vt:lpstr>
      <vt:lpstr>Физкультминутка.</vt:lpstr>
      <vt:lpstr>Вставьте пропущенные слова в текст:</vt:lpstr>
      <vt:lpstr>Жалоба 1</vt:lpstr>
      <vt:lpstr>Жалоба 2</vt:lpstr>
      <vt:lpstr>Слайд 11</vt:lpstr>
      <vt:lpstr>Слайд 12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777</cp:lastModifiedBy>
  <cp:revision>81</cp:revision>
  <cp:lastPrinted>1601-01-01T00:00:00Z</cp:lastPrinted>
  <dcterms:created xsi:type="dcterms:W3CDTF">1601-01-01T00:00:00Z</dcterms:created>
  <dcterms:modified xsi:type="dcterms:W3CDTF">2022-12-18T17:16:38Z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